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73" r:id="rId6"/>
    <p:sldId id="257" r:id="rId7"/>
    <p:sldId id="275" r:id="rId8"/>
    <p:sldId id="559" r:id="rId9"/>
    <p:sldId id="282" r:id="rId10"/>
    <p:sldId id="274" r:id="rId11"/>
    <p:sldId id="261" r:id="rId12"/>
    <p:sldId id="271" r:id="rId13"/>
    <p:sldId id="283" r:id="rId14"/>
    <p:sldId id="268" r:id="rId15"/>
    <p:sldId id="264" r:id="rId16"/>
    <p:sldId id="270" r:id="rId17"/>
    <p:sldId id="267" r:id="rId18"/>
    <p:sldId id="278" r:id="rId19"/>
    <p:sldId id="287" r:id="rId20"/>
    <p:sldId id="557" r:id="rId21"/>
    <p:sldId id="292" r:id="rId22"/>
    <p:sldId id="258" r:id="rId23"/>
    <p:sldId id="556" r:id="rId24"/>
    <p:sldId id="432" r:id="rId25"/>
    <p:sldId id="263" r:id="rId26"/>
    <p:sldId id="289"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096CF6-1F2C-124C-774F-16785AF337BC}" name="Shelburne, Nonniekaye (NIH/NCI) [E]" initials="SN([" userId="S::nshelburne@nih.gov::86c0b2cd-387c-4b57-84c4-f560a35cddb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6B64E"/>
    <a:srgbClr val="8EFA00"/>
    <a:srgbClr val="4E8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F89716-764D-5246-980E-A5D96D50B04C}" v="3" dt="2022-12-13T20:02:06.7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39" autoAdjust="0"/>
    <p:restoredTop sz="86377" autoAdjust="0"/>
  </p:normalViewPr>
  <p:slideViewPr>
    <p:cSldViewPr snapToGrid="0">
      <p:cViewPr varScale="1">
        <p:scale>
          <a:sx n="59" d="100"/>
          <a:sy n="59" d="100"/>
        </p:scale>
        <p:origin x="79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71"/>
    </p:cViewPr>
  </p:sorterViewPr>
  <p:notesViewPr>
    <p:cSldViewPr snapToGrid="0">
      <p:cViewPr varScale="1">
        <p:scale>
          <a:sx n="64" d="100"/>
          <a:sy n="64" d="100"/>
        </p:scale>
        <p:origin x="246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burne, Nonniekaye (NIH/NCI) [E]" userId="86c0b2cd-387c-4b57-84c4-f560a35cddb8" providerId="ADAL" clId="{79F89716-764D-5246-980E-A5D96D50B04C}"/>
    <pc:docChg chg="custSel modSld">
      <pc:chgData name="Shelburne, Nonniekaye (NIH/NCI) [E]" userId="86c0b2cd-387c-4b57-84c4-f560a35cddb8" providerId="ADAL" clId="{79F89716-764D-5246-980E-A5D96D50B04C}" dt="2022-12-13T20:02:11.653" v="220" actId="20577"/>
      <pc:docMkLst>
        <pc:docMk/>
      </pc:docMkLst>
      <pc:sldChg chg="modSp mod modNotesTx">
        <pc:chgData name="Shelburne, Nonniekaye (NIH/NCI) [E]" userId="86c0b2cd-387c-4b57-84c4-f560a35cddb8" providerId="ADAL" clId="{79F89716-764D-5246-980E-A5D96D50B04C}" dt="2022-12-13T20:02:11.653" v="220" actId="20577"/>
        <pc:sldMkLst>
          <pc:docMk/>
          <pc:sldMk cId="3470893521" sldId="292"/>
        </pc:sldMkLst>
        <pc:graphicFrameChg chg="mod modGraphic">
          <ac:chgData name="Shelburne, Nonniekaye (NIH/NCI) [E]" userId="86c0b2cd-387c-4b57-84c4-f560a35cddb8" providerId="ADAL" clId="{79F89716-764D-5246-980E-A5D96D50B04C}" dt="2022-12-13T20:02:11.653" v="220" actId="20577"/>
          <ac:graphicFrameMkLst>
            <pc:docMk/>
            <pc:sldMk cId="3470893521" sldId="292"/>
            <ac:graphicFrameMk id="4" creationId="{83E32438-3DA2-22F6-4AC0-A2641CDC7C52}"/>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adhikarb\Desktop\Bishow's%20Work%20File\cTOX%20Manuscript\Data%20Files\Type%201%20and%202%20data%20for%20FY%202011%20to%20FY%202022-9-13-2022-Final-B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hikarb\Desktop\Bishow's%20Work%20File\cTOX%20Manuscript\Data%20Files\Type%201%20and%202%20data%20for%20FY%202011%20to%20FY%202022-9-13-2022-Final-B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dhikarb\Desktop\Bishow's%20Work%20File\cTOX%20Manuscript\Data%20Files\Type%201%20and%202%20data%20for%20FY%202011%20to%20FY%202022-9-13-2022-Final-B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757-6B4C-A7C2-E1B59C357E89}"/>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0757-6B4C-A7C2-E1B59C357E89}"/>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0757-6B4C-A7C2-E1B59C357E89}"/>
              </c:ext>
            </c:extLst>
          </c:dPt>
          <c:cat>
            <c:strRef>
              <c:f>'Figure 1-B'!$A$1:$A$3</c:f>
              <c:strCache>
                <c:ptCount val="3"/>
                <c:pt idx="0">
                  <c:v>Basic &amp; Translational</c:v>
                </c:pt>
                <c:pt idx="1">
                  <c:v>Clinical Trials &amp; Interventions</c:v>
                </c:pt>
                <c:pt idx="2">
                  <c:v>Observational</c:v>
                </c:pt>
              </c:strCache>
            </c:strRef>
          </c:cat>
          <c:val>
            <c:numRef>
              <c:f>'Figure 1-B'!$B$1:$B$3</c:f>
              <c:numCache>
                <c:formatCode>0%</c:formatCode>
                <c:ptCount val="3"/>
                <c:pt idx="0">
                  <c:v>0.64335664335664333</c:v>
                </c:pt>
                <c:pt idx="1">
                  <c:v>9.7902097902097904E-2</c:v>
                </c:pt>
                <c:pt idx="2">
                  <c:v>0.25874125874125875</c:v>
                </c:pt>
              </c:numCache>
            </c:numRef>
          </c:val>
          <c:extLst>
            <c:ext xmlns:c16="http://schemas.microsoft.com/office/drawing/2014/chart" uri="{C3380CC4-5D6E-409C-BE32-E72D297353CC}">
              <c16:uniqueId val="{00000006-0757-6B4C-A7C2-E1B59C357E89}"/>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8-0757-6B4C-A7C2-E1B59C357E89}"/>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A-0757-6B4C-A7C2-E1B59C357E89}"/>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C-0757-6B4C-A7C2-E1B59C357E89}"/>
              </c:ext>
            </c:extLst>
          </c:dPt>
          <c:cat>
            <c:strRef>
              <c:f>'Figure 1-B'!$A$1:$A$3</c:f>
              <c:strCache>
                <c:ptCount val="3"/>
                <c:pt idx="0">
                  <c:v>Basic &amp; Translational</c:v>
                </c:pt>
                <c:pt idx="1">
                  <c:v>Clinical Trials &amp; Interventions</c:v>
                </c:pt>
                <c:pt idx="2">
                  <c:v>Observational</c:v>
                </c:pt>
              </c:strCache>
            </c:strRef>
          </c:cat>
          <c:val>
            <c:numRef>
              <c:f>'Figure 1-B'!$C$1:$C$3</c:f>
              <c:numCache>
                <c:formatCode>General</c:formatCode>
                <c:ptCount val="3"/>
                <c:pt idx="0">
                  <c:v>92</c:v>
                </c:pt>
                <c:pt idx="1">
                  <c:v>14</c:v>
                </c:pt>
                <c:pt idx="2">
                  <c:v>37</c:v>
                </c:pt>
              </c:numCache>
            </c:numRef>
          </c:val>
          <c:extLst>
            <c:ext xmlns:c16="http://schemas.microsoft.com/office/drawing/2014/chart" uri="{C3380CC4-5D6E-409C-BE32-E72D297353CC}">
              <c16:uniqueId val="{0000000D-0757-6B4C-A7C2-E1B59C357E8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937314272223887E-2"/>
          <c:y val="3.4740205896235443E-2"/>
          <c:w val="0.93897364771151182"/>
          <c:h val="0.89541205943116264"/>
        </c:manualLayout>
      </c:layout>
      <c:barChart>
        <c:barDir val="bar"/>
        <c:grouping val="clustered"/>
        <c:varyColors val="0"/>
        <c:ser>
          <c:idx val="0"/>
          <c:order val="0"/>
          <c:tx>
            <c:strRef>
              <c:f>'Figure 1-C'!$G$2</c:f>
              <c:strCache>
                <c:ptCount val="1"/>
                <c:pt idx="0">
                  <c:v>No. of Projects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1-C'!$E$3:$E$6</c:f>
              <c:strCache>
                <c:ptCount val="4"/>
                <c:pt idx="0">
                  <c:v>Research Project Grants</c:v>
                </c:pt>
                <c:pt idx="1">
                  <c:v>Training &amp; Fellowships</c:v>
                </c:pt>
                <c:pt idx="2">
                  <c:v>SBIR/STTR</c:v>
                </c:pt>
                <c:pt idx="3">
                  <c:v>Others</c:v>
                </c:pt>
              </c:strCache>
            </c:strRef>
          </c:cat>
          <c:val>
            <c:numRef>
              <c:f>'Figure 1-C'!$G$3:$G$6</c:f>
              <c:numCache>
                <c:formatCode>0.0%</c:formatCode>
                <c:ptCount val="4"/>
                <c:pt idx="0">
                  <c:v>0.71328671328671334</c:v>
                </c:pt>
                <c:pt idx="1">
                  <c:v>0.18627450980392157</c:v>
                </c:pt>
                <c:pt idx="2">
                  <c:v>0.19607843137254902</c:v>
                </c:pt>
                <c:pt idx="3">
                  <c:v>1.9607843137254902E-2</c:v>
                </c:pt>
              </c:numCache>
            </c:numRef>
          </c:val>
          <c:extLst>
            <c:ext xmlns:c16="http://schemas.microsoft.com/office/drawing/2014/chart" uri="{C3380CC4-5D6E-409C-BE32-E72D297353CC}">
              <c16:uniqueId val="{00000000-199B-C145-B0C3-121F1A0528EF}"/>
            </c:ext>
          </c:extLst>
        </c:ser>
        <c:ser>
          <c:idx val="1"/>
          <c:order val="1"/>
          <c:tx>
            <c:strRef>
              <c:f>'Figure 1-C'!$J$2</c:f>
              <c:strCache>
                <c:ptCount val="1"/>
                <c:pt idx="0">
                  <c:v>Funding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1-C'!$E$3:$E$6</c:f>
              <c:strCache>
                <c:ptCount val="4"/>
                <c:pt idx="0">
                  <c:v>Research Project Grants</c:v>
                </c:pt>
                <c:pt idx="1">
                  <c:v>Training &amp; Fellowships</c:v>
                </c:pt>
                <c:pt idx="2">
                  <c:v>SBIR/STTR</c:v>
                </c:pt>
                <c:pt idx="3">
                  <c:v>Others</c:v>
                </c:pt>
              </c:strCache>
            </c:strRef>
          </c:cat>
          <c:val>
            <c:numRef>
              <c:f>'Figure 1-C'!$J$3:$J$6</c:f>
              <c:numCache>
                <c:formatCode>0.0%</c:formatCode>
                <c:ptCount val="4"/>
                <c:pt idx="0">
                  <c:v>0.86444141689373299</c:v>
                </c:pt>
                <c:pt idx="1">
                  <c:v>4.2711171662125333E-2</c:v>
                </c:pt>
                <c:pt idx="2">
                  <c:v>7.9019073569482276E-2</c:v>
                </c:pt>
                <c:pt idx="3">
                  <c:v>1.3623978201634876E-2</c:v>
                </c:pt>
              </c:numCache>
            </c:numRef>
          </c:val>
          <c:extLst>
            <c:ext xmlns:c16="http://schemas.microsoft.com/office/drawing/2014/chart" uri="{C3380CC4-5D6E-409C-BE32-E72D297353CC}">
              <c16:uniqueId val="{00000001-199B-C145-B0C3-121F1A0528EF}"/>
            </c:ext>
          </c:extLst>
        </c:ser>
        <c:dLbls>
          <c:showLegendKey val="0"/>
          <c:showVal val="0"/>
          <c:showCatName val="0"/>
          <c:showSerName val="0"/>
          <c:showPercent val="0"/>
          <c:showBubbleSize val="0"/>
        </c:dLbls>
        <c:gapWidth val="182"/>
        <c:axId val="692690944"/>
        <c:axId val="692683072"/>
      </c:barChart>
      <c:catAx>
        <c:axId val="692690944"/>
        <c:scaling>
          <c:orientation val="maxMin"/>
        </c:scaling>
        <c:delete val="1"/>
        <c:axPos val="l"/>
        <c:numFmt formatCode="General" sourceLinked="1"/>
        <c:majorTickMark val="none"/>
        <c:minorTickMark val="none"/>
        <c:tickLblPos val="nextTo"/>
        <c:crossAx val="692683072"/>
        <c:crosses val="autoZero"/>
        <c:auto val="1"/>
        <c:lblAlgn val="ctr"/>
        <c:lblOffset val="100"/>
        <c:noMultiLvlLbl val="0"/>
      </c:catAx>
      <c:valAx>
        <c:axId val="692683072"/>
        <c:scaling>
          <c:orientation val="minMax"/>
        </c:scaling>
        <c:delete val="1"/>
        <c:axPos val="t"/>
        <c:numFmt formatCode="0.0%" sourceLinked="1"/>
        <c:majorTickMark val="none"/>
        <c:minorTickMark val="none"/>
        <c:tickLblPos val="nextTo"/>
        <c:crossAx val="692690944"/>
        <c:crosses val="autoZero"/>
        <c:crossBetween val="between"/>
      </c:valAx>
      <c:spPr>
        <a:noFill/>
        <a:ln>
          <a:noFill/>
        </a:ln>
        <a:effectLst/>
      </c:spPr>
    </c:plotArea>
    <c:legend>
      <c:legendPos val="b"/>
      <c:layout>
        <c:manualLayout>
          <c:xMode val="edge"/>
          <c:yMode val="edge"/>
          <c:x val="0.4946979331673938"/>
          <c:y val="0.58855654130967527"/>
          <c:w val="0.300822984459021"/>
          <c:h val="0.2174454479759152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56815902041952E-2"/>
          <c:y val="6.1977863697481692E-2"/>
          <c:w val="0.87626563498676924"/>
          <c:h val="0.8416746864975212"/>
        </c:manualLayout>
      </c:layout>
      <c:barChart>
        <c:barDir val="col"/>
        <c:grouping val="clustered"/>
        <c:varyColors val="0"/>
        <c:ser>
          <c:idx val="0"/>
          <c:order val="0"/>
          <c:tx>
            <c:strRef>
              <c:f>'Figure 1-D'!$B$2</c:f>
              <c:strCache>
                <c:ptCount val="1"/>
                <c:pt idx="0">
                  <c:v>Number of Projects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1-D'!$A$3:$A$14</c:f>
              <c:strCach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strCache>
            </c:strRef>
          </c:cat>
          <c:val>
            <c:numRef>
              <c:f>'Figure 1-D'!$B$3:$B$14</c:f>
              <c:numCache>
                <c:formatCode>General</c:formatCode>
                <c:ptCount val="12"/>
                <c:pt idx="0">
                  <c:v>3</c:v>
                </c:pt>
                <c:pt idx="1">
                  <c:v>6</c:v>
                </c:pt>
                <c:pt idx="2">
                  <c:v>5</c:v>
                </c:pt>
                <c:pt idx="3">
                  <c:v>14</c:v>
                </c:pt>
                <c:pt idx="4">
                  <c:v>8</c:v>
                </c:pt>
                <c:pt idx="5">
                  <c:v>7</c:v>
                </c:pt>
                <c:pt idx="6">
                  <c:v>9</c:v>
                </c:pt>
                <c:pt idx="7">
                  <c:v>11</c:v>
                </c:pt>
                <c:pt idx="8">
                  <c:v>19</c:v>
                </c:pt>
                <c:pt idx="9">
                  <c:v>20</c:v>
                </c:pt>
                <c:pt idx="10">
                  <c:v>19</c:v>
                </c:pt>
                <c:pt idx="11">
                  <c:v>22</c:v>
                </c:pt>
              </c:numCache>
            </c:numRef>
          </c:val>
          <c:extLst>
            <c:ext xmlns:c16="http://schemas.microsoft.com/office/drawing/2014/chart" uri="{C3380CC4-5D6E-409C-BE32-E72D297353CC}">
              <c16:uniqueId val="{00000000-8CF3-2640-8359-17FED8A0BF6B}"/>
            </c:ext>
          </c:extLst>
        </c:ser>
        <c:dLbls>
          <c:showLegendKey val="0"/>
          <c:showVal val="0"/>
          <c:showCatName val="0"/>
          <c:showSerName val="0"/>
          <c:showPercent val="0"/>
          <c:showBubbleSize val="0"/>
        </c:dLbls>
        <c:gapWidth val="140"/>
        <c:axId val="562266104"/>
        <c:axId val="562277584"/>
      </c:barChart>
      <c:lineChart>
        <c:grouping val="standard"/>
        <c:varyColors val="0"/>
        <c:ser>
          <c:idx val="1"/>
          <c:order val="1"/>
          <c:tx>
            <c:strRef>
              <c:f>'Figure 1-D'!$D$2</c:f>
              <c:strCache>
                <c:ptCount val="1"/>
                <c:pt idx="0">
                  <c:v>Total Cost (BRDPI-adjusted)</c:v>
                </c:pt>
              </c:strCache>
            </c:strRef>
          </c:tx>
          <c:spPr>
            <a:ln w="28575" cap="rnd">
              <a:solidFill>
                <a:srgbClr val="C00000"/>
              </a:solidFill>
              <a:prstDash val="dash"/>
              <a:round/>
            </a:ln>
            <a:effectLst/>
          </c:spPr>
          <c:marker>
            <c:symbol val="none"/>
          </c:marker>
          <c:cat>
            <c:strRef>
              <c:f>'Figure 1-D'!$A$3:$A$14</c:f>
              <c:strCach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strCache>
            </c:strRef>
          </c:cat>
          <c:val>
            <c:numRef>
              <c:f>'Figure 1-D'!$D$3:$D$14</c:f>
              <c:numCache>
                <c:formatCode>0</c:formatCode>
                <c:ptCount val="12"/>
                <c:pt idx="0">
                  <c:v>1298084.8620000002</c:v>
                </c:pt>
                <c:pt idx="1">
                  <c:v>3646205.4559999998</c:v>
                </c:pt>
                <c:pt idx="2">
                  <c:v>4314288.4799999995</c:v>
                </c:pt>
                <c:pt idx="3">
                  <c:v>7454321.2439999999</c:v>
                </c:pt>
                <c:pt idx="4">
                  <c:v>7481441.8080000002</c:v>
                </c:pt>
                <c:pt idx="5">
                  <c:v>10113836.564999999</c:v>
                </c:pt>
                <c:pt idx="6">
                  <c:v>12342727.810000001</c:v>
                </c:pt>
                <c:pt idx="7">
                  <c:v>12931672.448999999</c:v>
                </c:pt>
                <c:pt idx="8">
                  <c:v>15050803.340999998</c:v>
                </c:pt>
                <c:pt idx="9">
                  <c:v>19436103.139999997</c:v>
                </c:pt>
                <c:pt idx="10" formatCode="General">
                  <c:v>23538949</c:v>
                </c:pt>
                <c:pt idx="11">
                  <c:v>29216299.049999997</c:v>
                </c:pt>
              </c:numCache>
            </c:numRef>
          </c:val>
          <c:smooth val="0"/>
          <c:extLst>
            <c:ext xmlns:c16="http://schemas.microsoft.com/office/drawing/2014/chart" uri="{C3380CC4-5D6E-409C-BE32-E72D297353CC}">
              <c16:uniqueId val="{00000001-8CF3-2640-8359-17FED8A0BF6B}"/>
            </c:ext>
          </c:extLst>
        </c:ser>
        <c:dLbls>
          <c:showLegendKey val="0"/>
          <c:showVal val="0"/>
          <c:showCatName val="0"/>
          <c:showSerName val="0"/>
          <c:showPercent val="0"/>
          <c:showBubbleSize val="0"/>
        </c:dLbls>
        <c:marker val="1"/>
        <c:smooth val="0"/>
        <c:axId val="739477848"/>
        <c:axId val="739478176"/>
      </c:lineChart>
      <c:catAx>
        <c:axId val="56226610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562277584"/>
        <c:crosses val="autoZero"/>
        <c:auto val="1"/>
        <c:lblAlgn val="ctr"/>
        <c:lblOffset val="100"/>
        <c:noMultiLvlLbl val="0"/>
      </c:catAx>
      <c:valAx>
        <c:axId val="562277584"/>
        <c:scaling>
          <c:orientation val="minMax"/>
          <c:max val="24"/>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Narrow" panose="020B0606020202030204" pitchFamily="34" charset="0"/>
                    <a:ea typeface="+mn-ea"/>
                    <a:cs typeface="Arial" panose="020B0604020202020204" pitchFamily="34" charset="0"/>
                  </a:defRPr>
                </a:pPr>
                <a:r>
                  <a:rPr lang="en-US" sz="1200" b="1">
                    <a:solidFill>
                      <a:schemeClr val="tx1"/>
                    </a:solidFill>
                    <a:latin typeface="Arial Narrow" panose="020B0606020202030204" pitchFamily="34" charset="0"/>
                    <a:cs typeface="Arial" panose="020B0604020202020204" pitchFamily="34" charset="0"/>
                  </a:rPr>
                  <a:t>Number of Projects</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title>
        <c:numFmt formatCode="General" sourceLinked="1"/>
        <c:majorTickMark val="cross"/>
        <c:minorTickMark val="in"/>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562266104"/>
        <c:crosses val="autoZero"/>
        <c:crossBetween val="between"/>
        <c:majorUnit val="4"/>
        <c:minorUnit val="2"/>
      </c:valAx>
      <c:valAx>
        <c:axId val="739478176"/>
        <c:scaling>
          <c:orientation val="minMax"/>
          <c:max val="34000000"/>
          <c:min val="0"/>
        </c:scaling>
        <c:delete val="0"/>
        <c:axPos val="r"/>
        <c:numFmt formatCode="&quot;$&quot;#,##0" sourceLinked="0"/>
        <c:majorTickMark val="cross"/>
        <c:minorTickMark val="in"/>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739477848"/>
        <c:crosses val="max"/>
        <c:crossBetween val="between"/>
        <c:majorUnit val="4000000"/>
        <c:minorUnit val="2000000"/>
        <c:dispUnits>
          <c:builtInUnit val="millions"/>
          <c:dispUnitsLbl>
            <c:layout>
              <c:manualLayout>
                <c:xMode val="edge"/>
                <c:yMode val="edge"/>
                <c:x val="0.97128825082209702"/>
                <c:y val="0.4419288675919924"/>
              </c:manualLayout>
            </c:layout>
            <c:tx>
              <c:rich>
                <a:bodyPr rot="-5400000" spcFirstLastPara="1" vertOverflow="ellipsis" vert="horz" wrap="square" anchor="ctr" anchorCtr="1"/>
                <a:lstStyle/>
                <a:p>
                  <a:pPr>
                    <a:defRPr sz="1200" b="1" i="0" u="none" strike="noStrike" kern="1200" baseline="0">
                      <a:solidFill>
                        <a:schemeClr val="tx1"/>
                      </a:solidFill>
                      <a:latin typeface="Arial Narrow" panose="020B0606020202030204" pitchFamily="34" charset="0"/>
                      <a:ea typeface="+mn-ea"/>
                      <a:cs typeface="+mn-cs"/>
                    </a:defRPr>
                  </a:pPr>
                  <a:r>
                    <a:rPr lang="en-US" sz="1200" b="1">
                      <a:solidFill>
                        <a:schemeClr val="tx1"/>
                      </a:solidFill>
                    </a:rPr>
                    <a:t>Millions</a:t>
                  </a:r>
                </a:p>
              </c:rich>
            </c:tx>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Narrow" panose="020B0606020202030204" pitchFamily="34" charset="0"/>
                    <a:ea typeface="+mn-ea"/>
                    <a:cs typeface="+mn-cs"/>
                  </a:defRPr>
                </a:pPr>
                <a:endParaRPr lang="en-US"/>
              </a:p>
            </c:txPr>
          </c:dispUnitsLbl>
        </c:dispUnits>
      </c:valAx>
      <c:catAx>
        <c:axId val="739477848"/>
        <c:scaling>
          <c:orientation val="minMax"/>
        </c:scaling>
        <c:delete val="1"/>
        <c:axPos val="b"/>
        <c:numFmt formatCode="General" sourceLinked="1"/>
        <c:majorTickMark val="out"/>
        <c:minorTickMark val="none"/>
        <c:tickLblPos val="nextTo"/>
        <c:crossAx val="739478176"/>
        <c:crosses val="autoZero"/>
        <c:auto val="1"/>
        <c:lblAlgn val="ctr"/>
        <c:lblOffset val="100"/>
        <c:noMultiLvlLbl val="0"/>
      </c:catAx>
      <c:spPr>
        <a:noFill/>
        <a:ln>
          <a:solidFill>
            <a:schemeClr val="tx1"/>
          </a:solidFill>
        </a:ln>
        <a:effectLst/>
      </c:spPr>
    </c:plotArea>
    <c:plotVisOnly val="1"/>
    <c:dispBlanksAs val="gap"/>
    <c:showDLblsOverMax val="0"/>
  </c:chart>
  <c:spPr>
    <a:noFill/>
    <a:ln w="9525" cap="flat" cmpd="sng" algn="ctr">
      <a:noFill/>
      <a:round/>
    </a:ln>
    <a:effectLst/>
  </c:spPr>
  <c:txPr>
    <a:bodyPr/>
    <a:lstStyle/>
    <a:p>
      <a:pPr>
        <a:defRPr sz="1100">
          <a:latin typeface="Arial Narrow" panose="020B0606020202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BB3EC8-E238-604A-B005-5D01C7DCAF42}" type="doc">
      <dgm:prSet loTypeId="urn:microsoft.com/office/officeart/2005/8/layout/lProcess2" loCatId="" qsTypeId="urn:microsoft.com/office/officeart/2005/8/quickstyle/simple1" qsCatId="simple" csTypeId="urn:microsoft.com/office/officeart/2005/8/colors/accent0_3" csCatId="mainScheme" phldr="1"/>
      <dgm:spPr/>
    </dgm:pt>
    <dgm:pt modelId="{44CC7921-792D-D849-AEA3-43E7F6F6679E}">
      <dgm:prSet phldrT="[Text]" custT="1"/>
      <dgm:spPr/>
      <dgm:t>
        <a:bodyPr/>
        <a:lstStyle/>
        <a:p>
          <a:r>
            <a:rPr lang="en-US" sz="3200" dirty="0"/>
            <a:t>Cancer Treatment</a:t>
          </a:r>
        </a:p>
      </dgm:t>
    </dgm:pt>
    <dgm:pt modelId="{EA20CF10-2790-7D47-B837-71CAC0A50D75}" type="parTrans" cxnId="{D739E6A5-9881-7548-83B2-7E6B256D96C5}">
      <dgm:prSet/>
      <dgm:spPr/>
      <dgm:t>
        <a:bodyPr/>
        <a:lstStyle/>
        <a:p>
          <a:endParaRPr lang="en-US"/>
        </a:p>
      </dgm:t>
    </dgm:pt>
    <dgm:pt modelId="{E61A11B7-DFC8-D044-AAB2-AE70C789680A}" type="sibTrans" cxnId="{D739E6A5-9881-7548-83B2-7E6B256D96C5}">
      <dgm:prSet/>
      <dgm:spPr/>
      <dgm:t>
        <a:bodyPr/>
        <a:lstStyle/>
        <a:p>
          <a:endParaRPr lang="en-US"/>
        </a:p>
      </dgm:t>
    </dgm:pt>
    <dgm:pt modelId="{19BAE35A-070C-BA4C-986D-A67A967A6201}">
      <dgm:prSet phldrT="[Text]" custT="1"/>
      <dgm:spPr/>
      <dgm:t>
        <a:bodyPr/>
        <a:lstStyle/>
        <a:p>
          <a:r>
            <a:rPr lang="en-US" sz="3200" dirty="0"/>
            <a:t>CV Target</a:t>
          </a:r>
        </a:p>
      </dgm:t>
    </dgm:pt>
    <dgm:pt modelId="{82F74657-D820-874E-AEC0-B4579D5A8A1D}" type="parTrans" cxnId="{CC9ACBAA-553A-8442-BE0B-53F023AEF476}">
      <dgm:prSet/>
      <dgm:spPr/>
      <dgm:t>
        <a:bodyPr/>
        <a:lstStyle/>
        <a:p>
          <a:endParaRPr lang="en-US"/>
        </a:p>
      </dgm:t>
    </dgm:pt>
    <dgm:pt modelId="{2FDA719C-1CCD-6F41-AA68-DDB4586BF350}" type="sibTrans" cxnId="{CC9ACBAA-553A-8442-BE0B-53F023AEF476}">
      <dgm:prSet/>
      <dgm:spPr/>
      <dgm:t>
        <a:bodyPr/>
        <a:lstStyle/>
        <a:p>
          <a:endParaRPr lang="en-US"/>
        </a:p>
      </dgm:t>
    </dgm:pt>
    <dgm:pt modelId="{A2674BCF-6278-A94A-ACAE-5891343AD93E}">
      <dgm:prSet phldrT="[Text]" custT="1"/>
      <dgm:spPr/>
      <dgm:t>
        <a:bodyPr/>
        <a:lstStyle/>
        <a:p>
          <a:r>
            <a:rPr lang="en-US" sz="3200" dirty="0"/>
            <a:t>Timing</a:t>
          </a:r>
        </a:p>
      </dgm:t>
    </dgm:pt>
    <dgm:pt modelId="{7EFC6AFC-8801-D747-B716-5205AD656155}" type="parTrans" cxnId="{F8C29351-5133-2B4C-8202-E24BD4786C18}">
      <dgm:prSet/>
      <dgm:spPr/>
      <dgm:t>
        <a:bodyPr/>
        <a:lstStyle/>
        <a:p>
          <a:endParaRPr lang="en-US"/>
        </a:p>
      </dgm:t>
    </dgm:pt>
    <dgm:pt modelId="{A260070F-70F5-1B44-A71A-C95DB8B2A275}" type="sibTrans" cxnId="{F8C29351-5133-2B4C-8202-E24BD4786C18}">
      <dgm:prSet/>
      <dgm:spPr/>
      <dgm:t>
        <a:bodyPr/>
        <a:lstStyle/>
        <a:p>
          <a:endParaRPr lang="en-US"/>
        </a:p>
      </dgm:t>
    </dgm:pt>
    <dgm:pt modelId="{BD883002-6482-BA41-8BDD-F41C764D2F44}">
      <dgm:prSet phldrT="[Text]"/>
      <dgm:spPr/>
      <dgm:t>
        <a:bodyPr/>
        <a:lstStyle/>
        <a:p>
          <a:r>
            <a:rPr lang="en-US" dirty="0"/>
            <a:t>Cytotoxic Chemotherapy</a:t>
          </a:r>
        </a:p>
      </dgm:t>
    </dgm:pt>
    <dgm:pt modelId="{B4164CBF-529F-3E40-B1B4-8B23CE86A94E}" type="parTrans" cxnId="{78DA343E-55EB-EC48-AE79-BA515EF2D62B}">
      <dgm:prSet/>
      <dgm:spPr/>
      <dgm:t>
        <a:bodyPr/>
        <a:lstStyle/>
        <a:p>
          <a:endParaRPr lang="en-US"/>
        </a:p>
      </dgm:t>
    </dgm:pt>
    <dgm:pt modelId="{D7436DEE-7D52-DA4E-AA46-D0AA75A31C03}" type="sibTrans" cxnId="{78DA343E-55EB-EC48-AE79-BA515EF2D62B}">
      <dgm:prSet/>
      <dgm:spPr/>
      <dgm:t>
        <a:bodyPr/>
        <a:lstStyle/>
        <a:p>
          <a:endParaRPr lang="en-US"/>
        </a:p>
      </dgm:t>
    </dgm:pt>
    <dgm:pt modelId="{5FFCC60C-1284-C147-9DB2-F18745C45D2B}">
      <dgm:prSet phldrT="[Text]"/>
      <dgm:spPr/>
      <dgm:t>
        <a:bodyPr/>
        <a:lstStyle/>
        <a:p>
          <a:r>
            <a:rPr lang="en-US" dirty="0"/>
            <a:t>Targeted Therapy</a:t>
          </a:r>
        </a:p>
      </dgm:t>
    </dgm:pt>
    <dgm:pt modelId="{880AD980-D0C0-8B41-8EC5-990CA55665B5}" type="parTrans" cxnId="{A2BD397B-7F5C-3A49-921A-FFE86F70EFD1}">
      <dgm:prSet/>
      <dgm:spPr/>
      <dgm:t>
        <a:bodyPr/>
        <a:lstStyle/>
        <a:p>
          <a:endParaRPr lang="en-US"/>
        </a:p>
      </dgm:t>
    </dgm:pt>
    <dgm:pt modelId="{40840175-E23A-6F4E-820B-7E7DDA3978CC}" type="sibTrans" cxnId="{A2BD397B-7F5C-3A49-921A-FFE86F70EFD1}">
      <dgm:prSet/>
      <dgm:spPr/>
      <dgm:t>
        <a:bodyPr/>
        <a:lstStyle/>
        <a:p>
          <a:endParaRPr lang="en-US"/>
        </a:p>
      </dgm:t>
    </dgm:pt>
    <dgm:pt modelId="{9ABA2F04-B895-9640-8874-1A8987A93765}">
      <dgm:prSet phldrT="[Text]"/>
      <dgm:spPr/>
      <dgm:t>
        <a:bodyPr/>
        <a:lstStyle/>
        <a:p>
          <a:r>
            <a:rPr lang="en-US" dirty="0"/>
            <a:t>Immunomodulatory Agents</a:t>
          </a:r>
        </a:p>
      </dgm:t>
    </dgm:pt>
    <dgm:pt modelId="{905303D0-79FE-A54C-A1B3-A698EE7A37F7}" type="parTrans" cxnId="{0AF79327-F574-AC47-B6CC-ADE756575B5F}">
      <dgm:prSet/>
      <dgm:spPr/>
      <dgm:t>
        <a:bodyPr/>
        <a:lstStyle/>
        <a:p>
          <a:endParaRPr lang="en-US"/>
        </a:p>
      </dgm:t>
    </dgm:pt>
    <dgm:pt modelId="{0BE57D65-643F-A44C-9391-9CE1E202F17D}" type="sibTrans" cxnId="{0AF79327-F574-AC47-B6CC-ADE756575B5F}">
      <dgm:prSet/>
      <dgm:spPr/>
      <dgm:t>
        <a:bodyPr/>
        <a:lstStyle/>
        <a:p>
          <a:endParaRPr lang="en-US"/>
        </a:p>
      </dgm:t>
    </dgm:pt>
    <dgm:pt modelId="{DF8B1456-342F-4A47-B097-D7E3C288FE47}">
      <dgm:prSet phldrT="[Text]"/>
      <dgm:spPr/>
      <dgm:t>
        <a:bodyPr/>
        <a:lstStyle/>
        <a:p>
          <a:r>
            <a:rPr lang="en-US" dirty="0"/>
            <a:t>Radiation</a:t>
          </a:r>
        </a:p>
      </dgm:t>
    </dgm:pt>
    <dgm:pt modelId="{2386A6D4-B356-0842-AE85-3CCDACBEE6F4}" type="parTrans" cxnId="{B14963D3-D5B2-DD45-B16F-9309BB416172}">
      <dgm:prSet/>
      <dgm:spPr/>
      <dgm:t>
        <a:bodyPr/>
        <a:lstStyle/>
        <a:p>
          <a:endParaRPr lang="en-US"/>
        </a:p>
      </dgm:t>
    </dgm:pt>
    <dgm:pt modelId="{C57A7570-2224-2B44-9CAF-A07CF8772447}" type="sibTrans" cxnId="{B14963D3-D5B2-DD45-B16F-9309BB416172}">
      <dgm:prSet/>
      <dgm:spPr/>
      <dgm:t>
        <a:bodyPr/>
        <a:lstStyle/>
        <a:p>
          <a:endParaRPr lang="en-US"/>
        </a:p>
      </dgm:t>
    </dgm:pt>
    <dgm:pt modelId="{3C2B6137-E09A-8549-BBB7-B4B7D5F983AE}">
      <dgm:prSet phldrT="[Text]"/>
      <dgm:spPr/>
      <dgm:t>
        <a:bodyPr/>
        <a:lstStyle/>
        <a:p>
          <a:r>
            <a:rPr lang="en-US" dirty="0"/>
            <a:t>Combination Therapy</a:t>
          </a:r>
        </a:p>
      </dgm:t>
    </dgm:pt>
    <dgm:pt modelId="{38DD85F3-74DA-9B44-8F59-63EDF5374211}" type="parTrans" cxnId="{6074505D-EF5B-1F43-B03C-8CF0B8CCFFD6}">
      <dgm:prSet/>
      <dgm:spPr/>
      <dgm:t>
        <a:bodyPr/>
        <a:lstStyle/>
        <a:p>
          <a:endParaRPr lang="en-US"/>
        </a:p>
      </dgm:t>
    </dgm:pt>
    <dgm:pt modelId="{F7502076-3D8E-924A-BDC6-5C60101D219C}" type="sibTrans" cxnId="{6074505D-EF5B-1F43-B03C-8CF0B8CCFFD6}">
      <dgm:prSet/>
      <dgm:spPr/>
      <dgm:t>
        <a:bodyPr/>
        <a:lstStyle/>
        <a:p>
          <a:endParaRPr lang="en-US"/>
        </a:p>
      </dgm:t>
    </dgm:pt>
    <dgm:pt modelId="{FC371843-2409-0546-81EE-5411274F9D93}">
      <dgm:prSet phldrT="[Text]"/>
      <dgm:spPr/>
      <dgm:t>
        <a:bodyPr/>
        <a:lstStyle/>
        <a:p>
          <a:r>
            <a:rPr lang="en-US" dirty="0"/>
            <a:t>Myocyte Dysfunction</a:t>
          </a:r>
        </a:p>
      </dgm:t>
    </dgm:pt>
    <dgm:pt modelId="{E1B1ED93-08A3-EF43-9F71-AC1ED73FD05A}" type="parTrans" cxnId="{8E184132-FDBF-3945-A660-771E68D7A423}">
      <dgm:prSet/>
      <dgm:spPr/>
      <dgm:t>
        <a:bodyPr/>
        <a:lstStyle/>
        <a:p>
          <a:endParaRPr lang="en-US"/>
        </a:p>
      </dgm:t>
    </dgm:pt>
    <dgm:pt modelId="{D91A4D2D-AB5D-F643-8AE6-489DF2C2E592}" type="sibTrans" cxnId="{8E184132-FDBF-3945-A660-771E68D7A423}">
      <dgm:prSet/>
      <dgm:spPr/>
      <dgm:t>
        <a:bodyPr/>
        <a:lstStyle/>
        <a:p>
          <a:endParaRPr lang="en-US"/>
        </a:p>
      </dgm:t>
    </dgm:pt>
    <dgm:pt modelId="{5E85B7BD-2E1A-764A-93EE-D9B3D7E39053}">
      <dgm:prSet phldrT="[Text]"/>
      <dgm:spPr/>
      <dgm:t>
        <a:bodyPr/>
        <a:lstStyle/>
        <a:p>
          <a:r>
            <a:rPr lang="en-US" dirty="0"/>
            <a:t>Vascular Endothelium Injury</a:t>
          </a:r>
        </a:p>
      </dgm:t>
    </dgm:pt>
    <dgm:pt modelId="{DB27A57E-576E-D341-A484-AD44389D113E}" type="parTrans" cxnId="{EE5304E9-A900-F648-B4F9-C08A8694CB6D}">
      <dgm:prSet/>
      <dgm:spPr/>
      <dgm:t>
        <a:bodyPr/>
        <a:lstStyle/>
        <a:p>
          <a:endParaRPr lang="en-US"/>
        </a:p>
      </dgm:t>
    </dgm:pt>
    <dgm:pt modelId="{7FE74E83-260A-A346-9699-35EFC5308788}" type="sibTrans" cxnId="{EE5304E9-A900-F648-B4F9-C08A8694CB6D}">
      <dgm:prSet/>
      <dgm:spPr/>
      <dgm:t>
        <a:bodyPr/>
        <a:lstStyle/>
        <a:p>
          <a:endParaRPr lang="en-US"/>
        </a:p>
      </dgm:t>
    </dgm:pt>
    <dgm:pt modelId="{63367CA6-A1B6-7043-9F24-BFD512A4FBF1}">
      <dgm:prSet phldrT="[Text]"/>
      <dgm:spPr/>
      <dgm:t>
        <a:bodyPr/>
        <a:lstStyle/>
        <a:p>
          <a:r>
            <a:rPr lang="en-US" dirty="0"/>
            <a:t>Valvular Damage</a:t>
          </a:r>
        </a:p>
      </dgm:t>
    </dgm:pt>
    <dgm:pt modelId="{AEFAEF4D-BAEF-954E-B23E-E797B0FBEBC8}" type="parTrans" cxnId="{8AA70C1F-EB4F-3844-B1EA-1BFC41DDCA2C}">
      <dgm:prSet/>
      <dgm:spPr/>
      <dgm:t>
        <a:bodyPr/>
        <a:lstStyle/>
        <a:p>
          <a:endParaRPr lang="en-US"/>
        </a:p>
      </dgm:t>
    </dgm:pt>
    <dgm:pt modelId="{59FFD004-3C7A-8C48-B7EC-A1DF872F5D58}" type="sibTrans" cxnId="{8AA70C1F-EB4F-3844-B1EA-1BFC41DDCA2C}">
      <dgm:prSet/>
      <dgm:spPr/>
      <dgm:t>
        <a:bodyPr/>
        <a:lstStyle/>
        <a:p>
          <a:endParaRPr lang="en-US"/>
        </a:p>
      </dgm:t>
    </dgm:pt>
    <dgm:pt modelId="{29B4F215-AF1C-DA4B-950C-F6A36481F55F}">
      <dgm:prSet phldrT="[Text]"/>
      <dgm:spPr/>
      <dgm:t>
        <a:bodyPr/>
        <a:lstStyle/>
        <a:p>
          <a:r>
            <a:rPr lang="en-US" dirty="0"/>
            <a:t>Hemodynamic Flow Alternations</a:t>
          </a:r>
        </a:p>
      </dgm:t>
    </dgm:pt>
    <dgm:pt modelId="{A1B81A3E-8575-3A40-9ECD-0EFEDBFA4844}" type="parTrans" cxnId="{0E2C60C5-8401-E149-9871-2E7B381558C4}">
      <dgm:prSet/>
      <dgm:spPr/>
      <dgm:t>
        <a:bodyPr/>
        <a:lstStyle/>
        <a:p>
          <a:endParaRPr lang="en-US"/>
        </a:p>
      </dgm:t>
    </dgm:pt>
    <dgm:pt modelId="{08394595-0ED2-AD4C-A0EC-21CA26EFCCED}" type="sibTrans" cxnId="{0E2C60C5-8401-E149-9871-2E7B381558C4}">
      <dgm:prSet/>
      <dgm:spPr/>
      <dgm:t>
        <a:bodyPr/>
        <a:lstStyle/>
        <a:p>
          <a:endParaRPr lang="en-US"/>
        </a:p>
      </dgm:t>
    </dgm:pt>
    <dgm:pt modelId="{C5E810C4-1129-114B-A7AE-394971EFD3AE}">
      <dgm:prSet phldrT="[Text]"/>
      <dgm:spPr/>
      <dgm:t>
        <a:bodyPr/>
        <a:lstStyle/>
        <a:p>
          <a:r>
            <a:rPr lang="en-US" dirty="0"/>
            <a:t>Thrombotic Events</a:t>
          </a:r>
        </a:p>
      </dgm:t>
    </dgm:pt>
    <dgm:pt modelId="{64AB9818-A1F4-744F-A97A-D860C4BABAE2}" type="parTrans" cxnId="{B7514E20-7B06-AF47-AFDF-472BB6B7386E}">
      <dgm:prSet/>
      <dgm:spPr/>
      <dgm:t>
        <a:bodyPr/>
        <a:lstStyle/>
        <a:p>
          <a:endParaRPr lang="en-US"/>
        </a:p>
      </dgm:t>
    </dgm:pt>
    <dgm:pt modelId="{3B1939BA-9B85-0447-BCA0-B02DDC2399D3}" type="sibTrans" cxnId="{B7514E20-7B06-AF47-AFDF-472BB6B7386E}">
      <dgm:prSet/>
      <dgm:spPr/>
      <dgm:t>
        <a:bodyPr/>
        <a:lstStyle/>
        <a:p>
          <a:endParaRPr lang="en-US"/>
        </a:p>
      </dgm:t>
    </dgm:pt>
    <dgm:pt modelId="{CF58553B-612C-1742-B10F-30AA1A6035F0}">
      <dgm:prSet phldrT="[Text]"/>
      <dgm:spPr/>
      <dgm:t>
        <a:bodyPr/>
        <a:lstStyle/>
        <a:p>
          <a:r>
            <a:rPr lang="en-US" dirty="0"/>
            <a:t>Acute</a:t>
          </a:r>
        </a:p>
      </dgm:t>
    </dgm:pt>
    <dgm:pt modelId="{08950254-429D-3144-88C2-D45F81F583D7}" type="parTrans" cxnId="{9ECB6443-9582-F14F-A115-568F421489C0}">
      <dgm:prSet/>
      <dgm:spPr/>
      <dgm:t>
        <a:bodyPr/>
        <a:lstStyle/>
        <a:p>
          <a:endParaRPr lang="en-US"/>
        </a:p>
      </dgm:t>
    </dgm:pt>
    <dgm:pt modelId="{DA7D4FB8-89BC-384E-928D-86F73122CEA2}" type="sibTrans" cxnId="{9ECB6443-9582-F14F-A115-568F421489C0}">
      <dgm:prSet/>
      <dgm:spPr/>
      <dgm:t>
        <a:bodyPr/>
        <a:lstStyle/>
        <a:p>
          <a:endParaRPr lang="en-US"/>
        </a:p>
      </dgm:t>
    </dgm:pt>
    <dgm:pt modelId="{29DDC34A-B4F8-E341-B511-A94DBFC84CB2}">
      <dgm:prSet phldrT="[Text]"/>
      <dgm:spPr/>
      <dgm:t>
        <a:bodyPr/>
        <a:lstStyle/>
        <a:p>
          <a:r>
            <a:rPr lang="en-US" dirty="0"/>
            <a:t>Chronic</a:t>
          </a:r>
        </a:p>
      </dgm:t>
    </dgm:pt>
    <dgm:pt modelId="{AE53C0A0-42A0-FF42-96BC-01B76ADF91A4}" type="parTrans" cxnId="{D844799B-1BBC-CB4F-9367-F594F96523A6}">
      <dgm:prSet/>
      <dgm:spPr/>
      <dgm:t>
        <a:bodyPr/>
        <a:lstStyle/>
        <a:p>
          <a:endParaRPr lang="en-US"/>
        </a:p>
      </dgm:t>
    </dgm:pt>
    <dgm:pt modelId="{2656D190-89BD-E941-85B7-DCEF36418E49}" type="sibTrans" cxnId="{D844799B-1BBC-CB4F-9367-F594F96523A6}">
      <dgm:prSet/>
      <dgm:spPr/>
      <dgm:t>
        <a:bodyPr/>
        <a:lstStyle/>
        <a:p>
          <a:endParaRPr lang="en-US"/>
        </a:p>
      </dgm:t>
    </dgm:pt>
    <dgm:pt modelId="{8D2318CF-156C-294E-B660-B86B501EE1E3}">
      <dgm:prSet phldrT="[Text]"/>
      <dgm:spPr/>
      <dgm:t>
        <a:bodyPr/>
        <a:lstStyle/>
        <a:p>
          <a:r>
            <a:rPr lang="en-US" dirty="0"/>
            <a:t>Late-Onset</a:t>
          </a:r>
        </a:p>
      </dgm:t>
    </dgm:pt>
    <dgm:pt modelId="{AF2A4857-A8F0-1F44-9D1F-0D98F51F707C}" type="parTrans" cxnId="{4F300107-BA09-2B43-8724-B56C2A71FB47}">
      <dgm:prSet/>
      <dgm:spPr/>
      <dgm:t>
        <a:bodyPr/>
        <a:lstStyle/>
        <a:p>
          <a:endParaRPr lang="en-US"/>
        </a:p>
      </dgm:t>
    </dgm:pt>
    <dgm:pt modelId="{F8A9CD01-05CE-1344-A5DF-7A622C2A7CA4}" type="sibTrans" cxnId="{4F300107-BA09-2B43-8724-B56C2A71FB47}">
      <dgm:prSet/>
      <dgm:spPr/>
      <dgm:t>
        <a:bodyPr/>
        <a:lstStyle/>
        <a:p>
          <a:endParaRPr lang="en-US"/>
        </a:p>
      </dgm:t>
    </dgm:pt>
    <dgm:pt modelId="{CBC27857-E59E-9044-B61A-6747FC9A398A}">
      <dgm:prSet phldrT="[Text]" custT="1"/>
      <dgm:spPr/>
      <dgm:t>
        <a:bodyPr/>
        <a:lstStyle/>
        <a:p>
          <a:r>
            <a:rPr lang="en-US" sz="3200" dirty="0"/>
            <a:t>Patient Factors</a:t>
          </a:r>
        </a:p>
      </dgm:t>
    </dgm:pt>
    <dgm:pt modelId="{07E4331E-D6B1-BF44-86C0-A23FABBD7801}" type="parTrans" cxnId="{B6A875DE-E072-5B4B-992E-08D537EF826A}">
      <dgm:prSet/>
      <dgm:spPr/>
      <dgm:t>
        <a:bodyPr/>
        <a:lstStyle/>
        <a:p>
          <a:endParaRPr lang="en-US"/>
        </a:p>
      </dgm:t>
    </dgm:pt>
    <dgm:pt modelId="{F8AD6854-D97E-9445-9EF3-3042F9DFDA72}" type="sibTrans" cxnId="{B6A875DE-E072-5B4B-992E-08D537EF826A}">
      <dgm:prSet/>
      <dgm:spPr/>
      <dgm:t>
        <a:bodyPr/>
        <a:lstStyle/>
        <a:p>
          <a:endParaRPr lang="en-US"/>
        </a:p>
      </dgm:t>
    </dgm:pt>
    <dgm:pt modelId="{0FC71B44-A7A6-7140-AF5B-E090AA4CA611}">
      <dgm:prSet phldrT="[Text]"/>
      <dgm:spPr/>
      <dgm:t>
        <a:bodyPr/>
        <a:lstStyle/>
        <a:p>
          <a:r>
            <a:rPr lang="en-US" dirty="0"/>
            <a:t>Pre-existing CVD</a:t>
          </a:r>
        </a:p>
      </dgm:t>
    </dgm:pt>
    <dgm:pt modelId="{C8B6D7AA-E64F-2146-8495-8815DC7793FC}" type="parTrans" cxnId="{8420BB34-B7D8-2048-B564-1E7CF19720AA}">
      <dgm:prSet/>
      <dgm:spPr/>
      <dgm:t>
        <a:bodyPr/>
        <a:lstStyle/>
        <a:p>
          <a:endParaRPr lang="en-US"/>
        </a:p>
      </dgm:t>
    </dgm:pt>
    <dgm:pt modelId="{4C80486D-AEFB-0749-8AA2-335B8B5B9D88}" type="sibTrans" cxnId="{8420BB34-B7D8-2048-B564-1E7CF19720AA}">
      <dgm:prSet/>
      <dgm:spPr/>
      <dgm:t>
        <a:bodyPr/>
        <a:lstStyle/>
        <a:p>
          <a:endParaRPr lang="en-US"/>
        </a:p>
      </dgm:t>
    </dgm:pt>
    <dgm:pt modelId="{C749EC1E-8A67-8E40-B92C-B96693E63144}">
      <dgm:prSet phldrT="[Text]"/>
      <dgm:spPr/>
      <dgm:t>
        <a:bodyPr/>
        <a:lstStyle/>
        <a:p>
          <a:r>
            <a:rPr lang="en-US" dirty="0"/>
            <a:t>Lifestyle Factors</a:t>
          </a:r>
        </a:p>
      </dgm:t>
    </dgm:pt>
    <dgm:pt modelId="{5D55A17F-C7A5-B640-80BF-21B8590F200B}" type="parTrans" cxnId="{B259F692-CE43-8C4B-9308-00028D2923E4}">
      <dgm:prSet/>
      <dgm:spPr/>
      <dgm:t>
        <a:bodyPr/>
        <a:lstStyle/>
        <a:p>
          <a:endParaRPr lang="en-US"/>
        </a:p>
      </dgm:t>
    </dgm:pt>
    <dgm:pt modelId="{22D3328B-3331-B64B-B4E5-46AA94668783}" type="sibTrans" cxnId="{B259F692-CE43-8C4B-9308-00028D2923E4}">
      <dgm:prSet/>
      <dgm:spPr/>
      <dgm:t>
        <a:bodyPr/>
        <a:lstStyle/>
        <a:p>
          <a:endParaRPr lang="en-US"/>
        </a:p>
      </dgm:t>
    </dgm:pt>
    <dgm:pt modelId="{4FCD1649-CC17-A747-90A1-A93ACA2247B4}">
      <dgm:prSet phldrT="[Text]"/>
      <dgm:spPr/>
      <dgm:t>
        <a:bodyPr/>
        <a:lstStyle/>
        <a:p>
          <a:r>
            <a:rPr lang="en-US" dirty="0"/>
            <a:t>Healthcare Access</a:t>
          </a:r>
        </a:p>
      </dgm:t>
    </dgm:pt>
    <dgm:pt modelId="{0682A7E9-7EC9-484C-879A-0016E71ADF1A}" type="parTrans" cxnId="{A8684CF7-8072-2B43-8382-370EB1548AE3}">
      <dgm:prSet/>
      <dgm:spPr/>
      <dgm:t>
        <a:bodyPr/>
        <a:lstStyle/>
        <a:p>
          <a:endParaRPr lang="en-US"/>
        </a:p>
      </dgm:t>
    </dgm:pt>
    <dgm:pt modelId="{A750D6D4-754C-C843-9033-EE4D1C7BA290}" type="sibTrans" cxnId="{A8684CF7-8072-2B43-8382-370EB1548AE3}">
      <dgm:prSet/>
      <dgm:spPr/>
      <dgm:t>
        <a:bodyPr/>
        <a:lstStyle/>
        <a:p>
          <a:endParaRPr lang="en-US"/>
        </a:p>
      </dgm:t>
    </dgm:pt>
    <dgm:pt modelId="{D83F4D11-AD54-3A4F-8790-A79265F4C36D}">
      <dgm:prSet phldrT="[Text]"/>
      <dgm:spPr/>
      <dgm:t>
        <a:bodyPr/>
        <a:lstStyle/>
        <a:p>
          <a:r>
            <a:rPr lang="en-US" dirty="0"/>
            <a:t>Genetic Risk</a:t>
          </a:r>
        </a:p>
      </dgm:t>
    </dgm:pt>
    <dgm:pt modelId="{12F01C08-8B67-BC4D-B81C-907CEE35E700}" type="parTrans" cxnId="{E061EF1E-7474-B74F-B4D2-53D4B8CFEBC3}">
      <dgm:prSet/>
      <dgm:spPr/>
      <dgm:t>
        <a:bodyPr/>
        <a:lstStyle/>
        <a:p>
          <a:endParaRPr lang="en-US"/>
        </a:p>
      </dgm:t>
    </dgm:pt>
    <dgm:pt modelId="{731B1463-6C03-E44C-A97B-4166F29968E9}" type="sibTrans" cxnId="{E061EF1E-7474-B74F-B4D2-53D4B8CFEBC3}">
      <dgm:prSet/>
      <dgm:spPr/>
      <dgm:t>
        <a:bodyPr/>
        <a:lstStyle/>
        <a:p>
          <a:endParaRPr lang="en-US"/>
        </a:p>
      </dgm:t>
    </dgm:pt>
    <dgm:pt modelId="{DC49C78A-4F9F-4B4D-9B4A-0F202A3E507E}" type="pres">
      <dgm:prSet presAssocID="{0DBB3EC8-E238-604A-B005-5D01C7DCAF42}" presName="theList" presStyleCnt="0">
        <dgm:presLayoutVars>
          <dgm:dir/>
          <dgm:animLvl val="lvl"/>
          <dgm:resizeHandles val="exact"/>
        </dgm:presLayoutVars>
      </dgm:prSet>
      <dgm:spPr/>
    </dgm:pt>
    <dgm:pt modelId="{5FEE484F-80CE-2149-9858-F1E91A5C571C}" type="pres">
      <dgm:prSet presAssocID="{44CC7921-792D-D849-AEA3-43E7F6F6679E}" presName="compNode" presStyleCnt="0"/>
      <dgm:spPr/>
    </dgm:pt>
    <dgm:pt modelId="{E5F2FF0A-9B81-7044-9FC4-45A4D4D14683}" type="pres">
      <dgm:prSet presAssocID="{44CC7921-792D-D849-AEA3-43E7F6F6679E}" presName="aNode" presStyleLbl="bgShp" presStyleIdx="0" presStyleCnt="4"/>
      <dgm:spPr/>
    </dgm:pt>
    <dgm:pt modelId="{2A451471-A162-E344-8953-FC9ABC05BA30}" type="pres">
      <dgm:prSet presAssocID="{44CC7921-792D-D849-AEA3-43E7F6F6679E}" presName="textNode" presStyleLbl="bgShp" presStyleIdx="0" presStyleCnt="4"/>
      <dgm:spPr/>
    </dgm:pt>
    <dgm:pt modelId="{8ED8E18C-1AA0-F54A-BF6E-B1C5018FFEF2}" type="pres">
      <dgm:prSet presAssocID="{44CC7921-792D-D849-AEA3-43E7F6F6679E}" presName="compChildNode" presStyleCnt="0"/>
      <dgm:spPr/>
    </dgm:pt>
    <dgm:pt modelId="{0379C962-9DE8-0444-B73C-0A458C89DAAB}" type="pres">
      <dgm:prSet presAssocID="{44CC7921-792D-D849-AEA3-43E7F6F6679E}" presName="theInnerList" presStyleCnt="0"/>
      <dgm:spPr/>
    </dgm:pt>
    <dgm:pt modelId="{555D8F1A-5FC7-8846-95DA-82D2B0BD70EF}" type="pres">
      <dgm:prSet presAssocID="{BD883002-6482-BA41-8BDD-F41C764D2F44}" presName="childNode" presStyleLbl="node1" presStyleIdx="0" presStyleCnt="17">
        <dgm:presLayoutVars>
          <dgm:bulletEnabled val="1"/>
        </dgm:presLayoutVars>
      </dgm:prSet>
      <dgm:spPr/>
    </dgm:pt>
    <dgm:pt modelId="{91C9E853-746E-EC4D-92B1-3E7D3FA3960D}" type="pres">
      <dgm:prSet presAssocID="{BD883002-6482-BA41-8BDD-F41C764D2F44}" presName="aSpace2" presStyleCnt="0"/>
      <dgm:spPr/>
    </dgm:pt>
    <dgm:pt modelId="{91D2291C-279C-174D-8684-D8D86526FCFD}" type="pres">
      <dgm:prSet presAssocID="{5FFCC60C-1284-C147-9DB2-F18745C45D2B}" presName="childNode" presStyleLbl="node1" presStyleIdx="1" presStyleCnt="17">
        <dgm:presLayoutVars>
          <dgm:bulletEnabled val="1"/>
        </dgm:presLayoutVars>
      </dgm:prSet>
      <dgm:spPr/>
    </dgm:pt>
    <dgm:pt modelId="{2FA6EDF0-906D-B845-883B-6B90124B3EDF}" type="pres">
      <dgm:prSet presAssocID="{5FFCC60C-1284-C147-9DB2-F18745C45D2B}" presName="aSpace2" presStyleCnt="0"/>
      <dgm:spPr/>
    </dgm:pt>
    <dgm:pt modelId="{9BE596DF-ED6D-8244-A8D0-A96D260BFA20}" type="pres">
      <dgm:prSet presAssocID="{9ABA2F04-B895-9640-8874-1A8987A93765}" presName="childNode" presStyleLbl="node1" presStyleIdx="2" presStyleCnt="17">
        <dgm:presLayoutVars>
          <dgm:bulletEnabled val="1"/>
        </dgm:presLayoutVars>
      </dgm:prSet>
      <dgm:spPr/>
    </dgm:pt>
    <dgm:pt modelId="{D992438F-8721-4445-8C57-1E66DA90C0DA}" type="pres">
      <dgm:prSet presAssocID="{9ABA2F04-B895-9640-8874-1A8987A93765}" presName="aSpace2" presStyleCnt="0"/>
      <dgm:spPr/>
    </dgm:pt>
    <dgm:pt modelId="{EC06EE07-BEB7-C449-A45A-0662256C775B}" type="pres">
      <dgm:prSet presAssocID="{DF8B1456-342F-4A47-B097-D7E3C288FE47}" presName="childNode" presStyleLbl="node1" presStyleIdx="3" presStyleCnt="17">
        <dgm:presLayoutVars>
          <dgm:bulletEnabled val="1"/>
        </dgm:presLayoutVars>
      </dgm:prSet>
      <dgm:spPr/>
    </dgm:pt>
    <dgm:pt modelId="{733E5B16-F977-EF46-B019-A7DADE0534E8}" type="pres">
      <dgm:prSet presAssocID="{DF8B1456-342F-4A47-B097-D7E3C288FE47}" presName="aSpace2" presStyleCnt="0"/>
      <dgm:spPr/>
    </dgm:pt>
    <dgm:pt modelId="{8AB88F54-87B1-D140-A756-1DFF3364FB1E}" type="pres">
      <dgm:prSet presAssocID="{3C2B6137-E09A-8549-BBB7-B4B7D5F983AE}" presName="childNode" presStyleLbl="node1" presStyleIdx="4" presStyleCnt="17">
        <dgm:presLayoutVars>
          <dgm:bulletEnabled val="1"/>
        </dgm:presLayoutVars>
      </dgm:prSet>
      <dgm:spPr/>
    </dgm:pt>
    <dgm:pt modelId="{8F512C97-E51C-1243-8551-F05E5D8CB269}" type="pres">
      <dgm:prSet presAssocID="{44CC7921-792D-D849-AEA3-43E7F6F6679E}" presName="aSpace" presStyleCnt="0"/>
      <dgm:spPr/>
    </dgm:pt>
    <dgm:pt modelId="{EF9FE3B6-0730-7541-9D3B-D97839BB26F9}" type="pres">
      <dgm:prSet presAssocID="{19BAE35A-070C-BA4C-986D-A67A967A6201}" presName="compNode" presStyleCnt="0"/>
      <dgm:spPr/>
    </dgm:pt>
    <dgm:pt modelId="{1BA9D164-00FA-C649-B3DD-DCCD6D5AB6E9}" type="pres">
      <dgm:prSet presAssocID="{19BAE35A-070C-BA4C-986D-A67A967A6201}" presName="aNode" presStyleLbl="bgShp" presStyleIdx="1" presStyleCnt="4" custLinFactNeighborX="477" custLinFactNeighborY="2478"/>
      <dgm:spPr/>
    </dgm:pt>
    <dgm:pt modelId="{E521F2CC-A9C9-8642-A7BC-7F27F44052B5}" type="pres">
      <dgm:prSet presAssocID="{19BAE35A-070C-BA4C-986D-A67A967A6201}" presName="textNode" presStyleLbl="bgShp" presStyleIdx="1" presStyleCnt="4"/>
      <dgm:spPr/>
    </dgm:pt>
    <dgm:pt modelId="{15D8C12F-81E1-7C46-B8EB-BBCA9A918262}" type="pres">
      <dgm:prSet presAssocID="{19BAE35A-070C-BA4C-986D-A67A967A6201}" presName="compChildNode" presStyleCnt="0"/>
      <dgm:spPr/>
    </dgm:pt>
    <dgm:pt modelId="{64C9F79C-3EB8-AE4B-9660-4D13944F9451}" type="pres">
      <dgm:prSet presAssocID="{19BAE35A-070C-BA4C-986D-A67A967A6201}" presName="theInnerList" presStyleCnt="0"/>
      <dgm:spPr/>
    </dgm:pt>
    <dgm:pt modelId="{F53139F2-4FEB-7A48-86F1-42E68C596682}" type="pres">
      <dgm:prSet presAssocID="{FC371843-2409-0546-81EE-5411274F9D93}" presName="childNode" presStyleLbl="node1" presStyleIdx="5" presStyleCnt="17">
        <dgm:presLayoutVars>
          <dgm:bulletEnabled val="1"/>
        </dgm:presLayoutVars>
      </dgm:prSet>
      <dgm:spPr/>
    </dgm:pt>
    <dgm:pt modelId="{A3DC22B0-96DD-CB40-A6FB-73E1E3F4E0CF}" type="pres">
      <dgm:prSet presAssocID="{FC371843-2409-0546-81EE-5411274F9D93}" presName="aSpace2" presStyleCnt="0"/>
      <dgm:spPr/>
    </dgm:pt>
    <dgm:pt modelId="{FF3ECD86-D880-3642-9760-C4F238D7796C}" type="pres">
      <dgm:prSet presAssocID="{5E85B7BD-2E1A-764A-93EE-D9B3D7E39053}" presName="childNode" presStyleLbl="node1" presStyleIdx="6" presStyleCnt="17">
        <dgm:presLayoutVars>
          <dgm:bulletEnabled val="1"/>
        </dgm:presLayoutVars>
      </dgm:prSet>
      <dgm:spPr/>
    </dgm:pt>
    <dgm:pt modelId="{94D62E3E-E61A-6949-8BC1-94C951546FED}" type="pres">
      <dgm:prSet presAssocID="{5E85B7BD-2E1A-764A-93EE-D9B3D7E39053}" presName="aSpace2" presStyleCnt="0"/>
      <dgm:spPr/>
    </dgm:pt>
    <dgm:pt modelId="{BDFB073C-5A0A-D844-BEC9-4F0202A41DA6}" type="pres">
      <dgm:prSet presAssocID="{63367CA6-A1B6-7043-9F24-BFD512A4FBF1}" presName="childNode" presStyleLbl="node1" presStyleIdx="7" presStyleCnt="17">
        <dgm:presLayoutVars>
          <dgm:bulletEnabled val="1"/>
        </dgm:presLayoutVars>
      </dgm:prSet>
      <dgm:spPr/>
    </dgm:pt>
    <dgm:pt modelId="{FD07A2B1-C51E-7B4F-BC54-850EBCB8BE0A}" type="pres">
      <dgm:prSet presAssocID="{63367CA6-A1B6-7043-9F24-BFD512A4FBF1}" presName="aSpace2" presStyleCnt="0"/>
      <dgm:spPr/>
    </dgm:pt>
    <dgm:pt modelId="{157048D9-D148-E54A-86BE-AE4D8D9273F3}" type="pres">
      <dgm:prSet presAssocID="{29B4F215-AF1C-DA4B-950C-F6A36481F55F}" presName="childNode" presStyleLbl="node1" presStyleIdx="8" presStyleCnt="17">
        <dgm:presLayoutVars>
          <dgm:bulletEnabled val="1"/>
        </dgm:presLayoutVars>
      </dgm:prSet>
      <dgm:spPr/>
    </dgm:pt>
    <dgm:pt modelId="{76C11E6F-05E8-1848-AF72-DDA32C89D914}" type="pres">
      <dgm:prSet presAssocID="{29B4F215-AF1C-DA4B-950C-F6A36481F55F}" presName="aSpace2" presStyleCnt="0"/>
      <dgm:spPr/>
    </dgm:pt>
    <dgm:pt modelId="{EF235B7F-8E0F-9E4A-9688-3DB9859F5015}" type="pres">
      <dgm:prSet presAssocID="{C5E810C4-1129-114B-A7AE-394971EFD3AE}" presName="childNode" presStyleLbl="node1" presStyleIdx="9" presStyleCnt="17">
        <dgm:presLayoutVars>
          <dgm:bulletEnabled val="1"/>
        </dgm:presLayoutVars>
      </dgm:prSet>
      <dgm:spPr/>
    </dgm:pt>
    <dgm:pt modelId="{592915D8-D3BC-CE46-9985-0F6405EED2B0}" type="pres">
      <dgm:prSet presAssocID="{19BAE35A-070C-BA4C-986D-A67A967A6201}" presName="aSpace" presStyleCnt="0"/>
      <dgm:spPr/>
    </dgm:pt>
    <dgm:pt modelId="{EE5191B6-5824-C641-A87F-9DBCB69CC7AD}" type="pres">
      <dgm:prSet presAssocID="{A2674BCF-6278-A94A-ACAE-5891343AD93E}" presName="compNode" presStyleCnt="0"/>
      <dgm:spPr/>
    </dgm:pt>
    <dgm:pt modelId="{0E2D3E50-C9C2-3D44-B548-0C2C79F3A6BF}" type="pres">
      <dgm:prSet presAssocID="{A2674BCF-6278-A94A-ACAE-5891343AD93E}" presName="aNode" presStyleLbl="bgShp" presStyleIdx="2" presStyleCnt="4" custLinFactNeighborX="-1283" custLinFactNeighborY="-4486"/>
      <dgm:spPr/>
    </dgm:pt>
    <dgm:pt modelId="{F0AF33C9-72DC-2A44-AEF0-918E89AFF429}" type="pres">
      <dgm:prSet presAssocID="{A2674BCF-6278-A94A-ACAE-5891343AD93E}" presName="textNode" presStyleLbl="bgShp" presStyleIdx="2" presStyleCnt="4"/>
      <dgm:spPr/>
    </dgm:pt>
    <dgm:pt modelId="{3A65FDD1-2CCA-3D41-A2B3-FFA8E41A9D2D}" type="pres">
      <dgm:prSet presAssocID="{A2674BCF-6278-A94A-ACAE-5891343AD93E}" presName="compChildNode" presStyleCnt="0"/>
      <dgm:spPr/>
    </dgm:pt>
    <dgm:pt modelId="{7D9745DC-443E-294A-AB04-FAB78EA338D0}" type="pres">
      <dgm:prSet presAssocID="{A2674BCF-6278-A94A-ACAE-5891343AD93E}" presName="theInnerList" presStyleCnt="0"/>
      <dgm:spPr/>
    </dgm:pt>
    <dgm:pt modelId="{82836559-0F88-C440-AA22-48350E0B164D}" type="pres">
      <dgm:prSet presAssocID="{CF58553B-612C-1742-B10F-30AA1A6035F0}" presName="childNode" presStyleLbl="node1" presStyleIdx="10" presStyleCnt="17">
        <dgm:presLayoutVars>
          <dgm:bulletEnabled val="1"/>
        </dgm:presLayoutVars>
      </dgm:prSet>
      <dgm:spPr/>
    </dgm:pt>
    <dgm:pt modelId="{B0CB6FDE-F935-284C-BC3C-2D903FAE0939}" type="pres">
      <dgm:prSet presAssocID="{CF58553B-612C-1742-B10F-30AA1A6035F0}" presName="aSpace2" presStyleCnt="0"/>
      <dgm:spPr/>
    </dgm:pt>
    <dgm:pt modelId="{AA510734-F470-D64F-A40E-9F2E28C6BF5C}" type="pres">
      <dgm:prSet presAssocID="{29DDC34A-B4F8-E341-B511-A94DBFC84CB2}" presName="childNode" presStyleLbl="node1" presStyleIdx="11" presStyleCnt="17">
        <dgm:presLayoutVars>
          <dgm:bulletEnabled val="1"/>
        </dgm:presLayoutVars>
      </dgm:prSet>
      <dgm:spPr/>
    </dgm:pt>
    <dgm:pt modelId="{0D1F9656-0F3C-524B-9DC1-C0D786AA59B8}" type="pres">
      <dgm:prSet presAssocID="{29DDC34A-B4F8-E341-B511-A94DBFC84CB2}" presName="aSpace2" presStyleCnt="0"/>
      <dgm:spPr/>
    </dgm:pt>
    <dgm:pt modelId="{BF28F8B6-5387-F142-BB1D-B053EF46C73D}" type="pres">
      <dgm:prSet presAssocID="{8D2318CF-156C-294E-B660-B86B501EE1E3}" presName="childNode" presStyleLbl="node1" presStyleIdx="12" presStyleCnt="17">
        <dgm:presLayoutVars>
          <dgm:bulletEnabled val="1"/>
        </dgm:presLayoutVars>
      </dgm:prSet>
      <dgm:spPr/>
    </dgm:pt>
    <dgm:pt modelId="{F5AA9270-F67F-EE4C-BC34-C4AD412E4343}" type="pres">
      <dgm:prSet presAssocID="{A2674BCF-6278-A94A-ACAE-5891343AD93E}" presName="aSpace" presStyleCnt="0"/>
      <dgm:spPr/>
    </dgm:pt>
    <dgm:pt modelId="{83D7AFA1-F377-6047-821C-0F788D6A60CE}" type="pres">
      <dgm:prSet presAssocID="{CBC27857-E59E-9044-B61A-6747FC9A398A}" presName="compNode" presStyleCnt="0"/>
      <dgm:spPr/>
    </dgm:pt>
    <dgm:pt modelId="{7D958DDE-303E-5842-948B-AF69B0D60B33}" type="pres">
      <dgm:prSet presAssocID="{CBC27857-E59E-9044-B61A-6747FC9A398A}" presName="aNode" presStyleLbl="bgShp" presStyleIdx="3" presStyleCnt="4"/>
      <dgm:spPr/>
    </dgm:pt>
    <dgm:pt modelId="{04F5A27E-84DF-7740-9134-693E4465DDB6}" type="pres">
      <dgm:prSet presAssocID="{CBC27857-E59E-9044-B61A-6747FC9A398A}" presName="textNode" presStyleLbl="bgShp" presStyleIdx="3" presStyleCnt="4"/>
      <dgm:spPr/>
    </dgm:pt>
    <dgm:pt modelId="{C9CE4FC4-FC97-0E48-A28F-420ADD10B47B}" type="pres">
      <dgm:prSet presAssocID="{CBC27857-E59E-9044-B61A-6747FC9A398A}" presName="compChildNode" presStyleCnt="0"/>
      <dgm:spPr/>
    </dgm:pt>
    <dgm:pt modelId="{D1BD050F-E9CF-FC42-93FA-C47782F99535}" type="pres">
      <dgm:prSet presAssocID="{CBC27857-E59E-9044-B61A-6747FC9A398A}" presName="theInnerList" presStyleCnt="0"/>
      <dgm:spPr/>
    </dgm:pt>
    <dgm:pt modelId="{8930B328-A39B-324B-98BF-A8A4446778C4}" type="pres">
      <dgm:prSet presAssocID="{0FC71B44-A7A6-7140-AF5B-E090AA4CA611}" presName="childNode" presStyleLbl="node1" presStyleIdx="13" presStyleCnt="17">
        <dgm:presLayoutVars>
          <dgm:bulletEnabled val="1"/>
        </dgm:presLayoutVars>
      </dgm:prSet>
      <dgm:spPr/>
    </dgm:pt>
    <dgm:pt modelId="{F3F578BE-D346-0B47-BA40-ED55C10743FB}" type="pres">
      <dgm:prSet presAssocID="{0FC71B44-A7A6-7140-AF5B-E090AA4CA611}" presName="aSpace2" presStyleCnt="0"/>
      <dgm:spPr/>
    </dgm:pt>
    <dgm:pt modelId="{3805FEB4-DEFB-7741-8774-970583C8DFAC}" type="pres">
      <dgm:prSet presAssocID="{C749EC1E-8A67-8E40-B92C-B96693E63144}" presName="childNode" presStyleLbl="node1" presStyleIdx="14" presStyleCnt="17">
        <dgm:presLayoutVars>
          <dgm:bulletEnabled val="1"/>
        </dgm:presLayoutVars>
      </dgm:prSet>
      <dgm:spPr/>
    </dgm:pt>
    <dgm:pt modelId="{6A3B4E4A-7820-E042-A59A-6926A3011846}" type="pres">
      <dgm:prSet presAssocID="{C749EC1E-8A67-8E40-B92C-B96693E63144}" presName="aSpace2" presStyleCnt="0"/>
      <dgm:spPr/>
    </dgm:pt>
    <dgm:pt modelId="{71D0199F-95B8-9A40-8D90-8EDF98349019}" type="pres">
      <dgm:prSet presAssocID="{4FCD1649-CC17-A747-90A1-A93ACA2247B4}" presName="childNode" presStyleLbl="node1" presStyleIdx="15" presStyleCnt="17">
        <dgm:presLayoutVars>
          <dgm:bulletEnabled val="1"/>
        </dgm:presLayoutVars>
      </dgm:prSet>
      <dgm:spPr/>
    </dgm:pt>
    <dgm:pt modelId="{0C33E792-C817-F34C-90D0-546BE859E616}" type="pres">
      <dgm:prSet presAssocID="{4FCD1649-CC17-A747-90A1-A93ACA2247B4}" presName="aSpace2" presStyleCnt="0"/>
      <dgm:spPr/>
    </dgm:pt>
    <dgm:pt modelId="{BEAC7F9D-A088-444B-B996-6B9ED4423D15}" type="pres">
      <dgm:prSet presAssocID="{D83F4D11-AD54-3A4F-8790-A79265F4C36D}" presName="childNode" presStyleLbl="node1" presStyleIdx="16" presStyleCnt="17">
        <dgm:presLayoutVars>
          <dgm:bulletEnabled val="1"/>
        </dgm:presLayoutVars>
      </dgm:prSet>
      <dgm:spPr/>
    </dgm:pt>
  </dgm:ptLst>
  <dgm:cxnLst>
    <dgm:cxn modelId="{4F300107-BA09-2B43-8724-B56C2A71FB47}" srcId="{A2674BCF-6278-A94A-ACAE-5891343AD93E}" destId="{8D2318CF-156C-294E-B660-B86B501EE1E3}" srcOrd="2" destOrd="0" parTransId="{AF2A4857-A8F0-1F44-9D1F-0D98F51F707C}" sibTransId="{F8A9CD01-05CE-1344-A5DF-7A622C2A7CA4}"/>
    <dgm:cxn modelId="{15366610-494A-0C42-8D81-486976DCE4F4}" type="presOf" srcId="{A2674BCF-6278-A94A-ACAE-5891343AD93E}" destId="{F0AF33C9-72DC-2A44-AEF0-918E89AFF429}" srcOrd="1" destOrd="0" presId="urn:microsoft.com/office/officeart/2005/8/layout/lProcess2"/>
    <dgm:cxn modelId="{E061EF1E-7474-B74F-B4D2-53D4B8CFEBC3}" srcId="{CBC27857-E59E-9044-B61A-6747FC9A398A}" destId="{D83F4D11-AD54-3A4F-8790-A79265F4C36D}" srcOrd="3" destOrd="0" parTransId="{12F01C08-8B67-BC4D-B81C-907CEE35E700}" sibTransId="{731B1463-6C03-E44C-A97B-4166F29968E9}"/>
    <dgm:cxn modelId="{8AA70C1F-EB4F-3844-B1EA-1BFC41DDCA2C}" srcId="{19BAE35A-070C-BA4C-986D-A67A967A6201}" destId="{63367CA6-A1B6-7043-9F24-BFD512A4FBF1}" srcOrd="2" destOrd="0" parTransId="{AEFAEF4D-BAEF-954E-B23E-E797B0FBEBC8}" sibTransId="{59FFD004-3C7A-8C48-B7EC-A1DF872F5D58}"/>
    <dgm:cxn modelId="{B7514E20-7B06-AF47-AFDF-472BB6B7386E}" srcId="{19BAE35A-070C-BA4C-986D-A67A967A6201}" destId="{C5E810C4-1129-114B-A7AE-394971EFD3AE}" srcOrd="4" destOrd="0" parTransId="{64AB9818-A1F4-744F-A97A-D860C4BABAE2}" sibTransId="{3B1939BA-9B85-0447-BCA0-B02DDC2399D3}"/>
    <dgm:cxn modelId="{0AF79327-F574-AC47-B6CC-ADE756575B5F}" srcId="{44CC7921-792D-D849-AEA3-43E7F6F6679E}" destId="{9ABA2F04-B895-9640-8874-1A8987A93765}" srcOrd="2" destOrd="0" parTransId="{905303D0-79FE-A54C-A1B3-A698EE7A37F7}" sibTransId="{0BE57D65-643F-A44C-9391-9CE1E202F17D}"/>
    <dgm:cxn modelId="{9F91E431-7032-EB4C-ABCE-A8577A403FAE}" type="presOf" srcId="{63367CA6-A1B6-7043-9F24-BFD512A4FBF1}" destId="{BDFB073C-5A0A-D844-BEC9-4F0202A41DA6}" srcOrd="0" destOrd="0" presId="urn:microsoft.com/office/officeart/2005/8/layout/lProcess2"/>
    <dgm:cxn modelId="{8E184132-FDBF-3945-A660-771E68D7A423}" srcId="{19BAE35A-070C-BA4C-986D-A67A967A6201}" destId="{FC371843-2409-0546-81EE-5411274F9D93}" srcOrd="0" destOrd="0" parTransId="{E1B1ED93-08A3-EF43-9F71-AC1ED73FD05A}" sibTransId="{D91A4D2D-AB5D-F643-8AE6-489DF2C2E592}"/>
    <dgm:cxn modelId="{8420BB34-B7D8-2048-B564-1E7CF19720AA}" srcId="{CBC27857-E59E-9044-B61A-6747FC9A398A}" destId="{0FC71B44-A7A6-7140-AF5B-E090AA4CA611}" srcOrd="0" destOrd="0" parTransId="{C8B6D7AA-E64F-2146-8495-8815DC7793FC}" sibTransId="{4C80486D-AEFB-0749-8AA2-335B8B5B9D88}"/>
    <dgm:cxn modelId="{F57A743A-A146-3741-AF74-996FBE9D9FFC}" type="presOf" srcId="{4FCD1649-CC17-A747-90A1-A93ACA2247B4}" destId="{71D0199F-95B8-9A40-8D90-8EDF98349019}" srcOrd="0" destOrd="0" presId="urn:microsoft.com/office/officeart/2005/8/layout/lProcess2"/>
    <dgm:cxn modelId="{78DA343E-55EB-EC48-AE79-BA515EF2D62B}" srcId="{44CC7921-792D-D849-AEA3-43E7F6F6679E}" destId="{BD883002-6482-BA41-8BDD-F41C764D2F44}" srcOrd="0" destOrd="0" parTransId="{B4164CBF-529F-3E40-B1B4-8B23CE86A94E}" sibTransId="{D7436DEE-7D52-DA4E-AA46-D0AA75A31C03}"/>
    <dgm:cxn modelId="{6074505D-EF5B-1F43-B03C-8CF0B8CCFFD6}" srcId="{44CC7921-792D-D849-AEA3-43E7F6F6679E}" destId="{3C2B6137-E09A-8549-BBB7-B4B7D5F983AE}" srcOrd="4" destOrd="0" parTransId="{38DD85F3-74DA-9B44-8F59-63EDF5374211}" sibTransId="{F7502076-3D8E-924A-BDC6-5C60101D219C}"/>
    <dgm:cxn modelId="{9ECB6443-9582-F14F-A115-568F421489C0}" srcId="{A2674BCF-6278-A94A-ACAE-5891343AD93E}" destId="{CF58553B-612C-1742-B10F-30AA1A6035F0}" srcOrd="0" destOrd="0" parTransId="{08950254-429D-3144-88C2-D45F81F583D7}" sibTransId="{DA7D4FB8-89BC-384E-928D-86F73122CEA2}"/>
    <dgm:cxn modelId="{D1DF0F68-61E5-DB47-9E88-FD34A7AD1DD8}" type="presOf" srcId="{BD883002-6482-BA41-8BDD-F41C764D2F44}" destId="{555D8F1A-5FC7-8846-95DA-82D2B0BD70EF}" srcOrd="0" destOrd="0" presId="urn:microsoft.com/office/officeart/2005/8/layout/lProcess2"/>
    <dgm:cxn modelId="{4FB23E68-3A5E-8A45-A773-3564DDBBD589}" type="presOf" srcId="{19BAE35A-070C-BA4C-986D-A67A967A6201}" destId="{1BA9D164-00FA-C649-B3DD-DCCD6D5AB6E9}" srcOrd="0" destOrd="0" presId="urn:microsoft.com/office/officeart/2005/8/layout/lProcess2"/>
    <dgm:cxn modelId="{731F906C-0A88-C44A-8C1D-D1D9E1BE60A4}" type="presOf" srcId="{5FFCC60C-1284-C147-9DB2-F18745C45D2B}" destId="{91D2291C-279C-174D-8684-D8D86526FCFD}" srcOrd="0" destOrd="0" presId="urn:microsoft.com/office/officeart/2005/8/layout/lProcess2"/>
    <dgm:cxn modelId="{DB6A5F4E-4CB1-3E40-8292-4DBD47C890E6}" type="presOf" srcId="{DF8B1456-342F-4A47-B097-D7E3C288FE47}" destId="{EC06EE07-BEB7-C449-A45A-0662256C775B}" srcOrd="0" destOrd="0" presId="urn:microsoft.com/office/officeart/2005/8/layout/lProcess2"/>
    <dgm:cxn modelId="{F8C29351-5133-2B4C-8202-E24BD4786C18}" srcId="{0DBB3EC8-E238-604A-B005-5D01C7DCAF42}" destId="{A2674BCF-6278-A94A-ACAE-5891343AD93E}" srcOrd="2" destOrd="0" parTransId="{7EFC6AFC-8801-D747-B716-5205AD656155}" sibTransId="{A260070F-70F5-1B44-A71A-C95DB8B2A275}"/>
    <dgm:cxn modelId="{25CFBA72-21B0-5F41-9AA5-5C5DE4D87B2A}" type="presOf" srcId="{19BAE35A-070C-BA4C-986D-A67A967A6201}" destId="{E521F2CC-A9C9-8642-A7BC-7F27F44052B5}" srcOrd="1" destOrd="0" presId="urn:microsoft.com/office/officeart/2005/8/layout/lProcess2"/>
    <dgm:cxn modelId="{DCC0EA73-3D78-C840-820B-C37F51E5DD2B}" type="presOf" srcId="{C5E810C4-1129-114B-A7AE-394971EFD3AE}" destId="{EF235B7F-8E0F-9E4A-9688-3DB9859F5015}" srcOrd="0" destOrd="0" presId="urn:microsoft.com/office/officeart/2005/8/layout/lProcess2"/>
    <dgm:cxn modelId="{0E28DF77-7DEA-BB42-9572-EBD458B6AF78}" type="presOf" srcId="{0DBB3EC8-E238-604A-B005-5D01C7DCAF42}" destId="{DC49C78A-4F9F-4B4D-9B4A-0F202A3E507E}" srcOrd="0" destOrd="0" presId="urn:microsoft.com/office/officeart/2005/8/layout/lProcess2"/>
    <dgm:cxn modelId="{275C4479-0A7E-0F4D-9316-6659CABA382D}" type="presOf" srcId="{5E85B7BD-2E1A-764A-93EE-D9B3D7E39053}" destId="{FF3ECD86-D880-3642-9760-C4F238D7796C}" srcOrd="0" destOrd="0" presId="urn:microsoft.com/office/officeart/2005/8/layout/lProcess2"/>
    <dgm:cxn modelId="{A2BD397B-7F5C-3A49-921A-FFE86F70EFD1}" srcId="{44CC7921-792D-D849-AEA3-43E7F6F6679E}" destId="{5FFCC60C-1284-C147-9DB2-F18745C45D2B}" srcOrd="1" destOrd="0" parTransId="{880AD980-D0C0-8B41-8EC5-990CA55665B5}" sibTransId="{40840175-E23A-6F4E-820B-7E7DDA3978CC}"/>
    <dgm:cxn modelId="{6BDBC280-E1D7-D747-B2B9-11925725EFCA}" type="presOf" srcId="{44CC7921-792D-D849-AEA3-43E7F6F6679E}" destId="{2A451471-A162-E344-8953-FC9ABC05BA30}" srcOrd="1" destOrd="0" presId="urn:microsoft.com/office/officeart/2005/8/layout/lProcess2"/>
    <dgm:cxn modelId="{EA191389-5796-D146-BC77-A5FB295840DF}" type="presOf" srcId="{29B4F215-AF1C-DA4B-950C-F6A36481F55F}" destId="{157048D9-D148-E54A-86BE-AE4D8D9273F3}" srcOrd="0" destOrd="0" presId="urn:microsoft.com/office/officeart/2005/8/layout/lProcess2"/>
    <dgm:cxn modelId="{07503B8B-D175-1C43-B208-2E3791A41377}" type="presOf" srcId="{9ABA2F04-B895-9640-8874-1A8987A93765}" destId="{9BE596DF-ED6D-8244-A8D0-A96D260BFA20}" srcOrd="0" destOrd="0" presId="urn:microsoft.com/office/officeart/2005/8/layout/lProcess2"/>
    <dgm:cxn modelId="{23F7928F-B08B-094D-926A-9C6007D90F00}" type="presOf" srcId="{A2674BCF-6278-A94A-ACAE-5891343AD93E}" destId="{0E2D3E50-C9C2-3D44-B548-0C2C79F3A6BF}" srcOrd="0" destOrd="0" presId="urn:microsoft.com/office/officeart/2005/8/layout/lProcess2"/>
    <dgm:cxn modelId="{B259F692-CE43-8C4B-9308-00028D2923E4}" srcId="{CBC27857-E59E-9044-B61A-6747FC9A398A}" destId="{C749EC1E-8A67-8E40-B92C-B96693E63144}" srcOrd="1" destOrd="0" parTransId="{5D55A17F-C7A5-B640-80BF-21B8590F200B}" sibTransId="{22D3328B-3331-B64B-B4E5-46AA94668783}"/>
    <dgm:cxn modelId="{5F3C319A-BA6B-9941-B960-F29B6559704E}" type="presOf" srcId="{CBC27857-E59E-9044-B61A-6747FC9A398A}" destId="{04F5A27E-84DF-7740-9134-693E4465DDB6}" srcOrd="1" destOrd="0" presId="urn:microsoft.com/office/officeart/2005/8/layout/lProcess2"/>
    <dgm:cxn modelId="{D844799B-1BBC-CB4F-9367-F594F96523A6}" srcId="{A2674BCF-6278-A94A-ACAE-5891343AD93E}" destId="{29DDC34A-B4F8-E341-B511-A94DBFC84CB2}" srcOrd="1" destOrd="0" parTransId="{AE53C0A0-42A0-FF42-96BC-01B76ADF91A4}" sibTransId="{2656D190-89BD-E941-85B7-DCEF36418E49}"/>
    <dgm:cxn modelId="{D739E6A5-9881-7548-83B2-7E6B256D96C5}" srcId="{0DBB3EC8-E238-604A-B005-5D01C7DCAF42}" destId="{44CC7921-792D-D849-AEA3-43E7F6F6679E}" srcOrd="0" destOrd="0" parTransId="{EA20CF10-2790-7D47-B837-71CAC0A50D75}" sibTransId="{E61A11B7-DFC8-D044-AAB2-AE70C789680A}"/>
    <dgm:cxn modelId="{CC9ACBAA-553A-8442-BE0B-53F023AEF476}" srcId="{0DBB3EC8-E238-604A-B005-5D01C7DCAF42}" destId="{19BAE35A-070C-BA4C-986D-A67A967A6201}" srcOrd="1" destOrd="0" parTransId="{82F74657-D820-874E-AEC0-B4579D5A8A1D}" sibTransId="{2FDA719C-1CCD-6F41-AA68-DDB4586BF350}"/>
    <dgm:cxn modelId="{E774D3AD-1591-5F4B-B5CF-10E66AF3E076}" type="presOf" srcId="{CF58553B-612C-1742-B10F-30AA1A6035F0}" destId="{82836559-0F88-C440-AA22-48350E0B164D}" srcOrd="0" destOrd="0" presId="urn:microsoft.com/office/officeart/2005/8/layout/lProcess2"/>
    <dgm:cxn modelId="{C1E352B9-4A00-7E4E-A521-2F57D7F97A96}" type="presOf" srcId="{CBC27857-E59E-9044-B61A-6747FC9A398A}" destId="{7D958DDE-303E-5842-948B-AF69B0D60B33}" srcOrd="0" destOrd="0" presId="urn:microsoft.com/office/officeart/2005/8/layout/lProcess2"/>
    <dgm:cxn modelId="{0E2C60C5-8401-E149-9871-2E7B381558C4}" srcId="{19BAE35A-070C-BA4C-986D-A67A967A6201}" destId="{29B4F215-AF1C-DA4B-950C-F6A36481F55F}" srcOrd="3" destOrd="0" parTransId="{A1B81A3E-8575-3A40-9ECD-0EFEDBFA4844}" sibTransId="{08394595-0ED2-AD4C-A0EC-21CA26EFCCED}"/>
    <dgm:cxn modelId="{64ED53C5-20FB-174E-87E1-28D206364C15}" type="presOf" srcId="{8D2318CF-156C-294E-B660-B86B501EE1E3}" destId="{BF28F8B6-5387-F142-BB1D-B053EF46C73D}" srcOrd="0" destOrd="0" presId="urn:microsoft.com/office/officeart/2005/8/layout/lProcess2"/>
    <dgm:cxn modelId="{94F395CE-38E4-8C43-837A-C1063D0989F0}" type="presOf" srcId="{44CC7921-792D-D849-AEA3-43E7F6F6679E}" destId="{E5F2FF0A-9B81-7044-9FC4-45A4D4D14683}" srcOrd="0" destOrd="0" presId="urn:microsoft.com/office/officeart/2005/8/layout/lProcess2"/>
    <dgm:cxn modelId="{B14963D3-D5B2-DD45-B16F-9309BB416172}" srcId="{44CC7921-792D-D849-AEA3-43E7F6F6679E}" destId="{DF8B1456-342F-4A47-B097-D7E3C288FE47}" srcOrd="3" destOrd="0" parTransId="{2386A6D4-B356-0842-AE85-3CCDACBEE6F4}" sibTransId="{C57A7570-2224-2B44-9CAF-A07CF8772447}"/>
    <dgm:cxn modelId="{A73A90DA-DB95-2044-9C06-BC2FF112E879}" type="presOf" srcId="{0FC71B44-A7A6-7140-AF5B-E090AA4CA611}" destId="{8930B328-A39B-324B-98BF-A8A4446778C4}" srcOrd="0" destOrd="0" presId="urn:microsoft.com/office/officeart/2005/8/layout/lProcess2"/>
    <dgm:cxn modelId="{B6A875DE-E072-5B4B-992E-08D537EF826A}" srcId="{0DBB3EC8-E238-604A-B005-5D01C7DCAF42}" destId="{CBC27857-E59E-9044-B61A-6747FC9A398A}" srcOrd="3" destOrd="0" parTransId="{07E4331E-D6B1-BF44-86C0-A23FABBD7801}" sibTransId="{F8AD6854-D97E-9445-9EF3-3042F9DFDA72}"/>
    <dgm:cxn modelId="{62A11BE0-A8A3-084C-9DFD-AD5FFAD63F70}" type="presOf" srcId="{C749EC1E-8A67-8E40-B92C-B96693E63144}" destId="{3805FEB4-DEFB-7741-8774-970583C8DFAC}" srcOrd="0" destOrd="0" presId="urn:microsoft.com/office/officeart/2005/8/layout/lProcess2"/>
    <dgm:cxn modelId="{39B361E4-3391-A249-9DE5-8F8F8A113703}" type="presOf" srcId="{D83F4D11-AD54-3A4F-8790-A79265F4C36D}" destId="{BEAC7F9D-A088-444B-B996-6B9ED4423D15}" srcOrd="0" destOrd="0" presId="urn:microsoft.com/office/officeart/2005/8/layout/lProcess2"/>
    <dgm:cxn modelId="{EE5304E9-A900-F648-B4F9-C08A8694CB6D}" srcId="{19BAE35A-070C-BA4C-986D-A67A967A6201}" destId="{5E85B7BD-2E1A-764A-93EE-D9B3D7E39053}" srcOrd="1" destOrd="0" parTransId="{DB27A57E-576E-D341-A484-AD44389D113E}" sibTransId="{7FE74E83-260A-A346-9699-35EFC5308788}"/>
    <dgm:cxn modelId="{E71182EB-93E4-6B4A-9C5A-76AA16A30009}" type="presOf" srcId="{29DDC34A-B4F8-E341-B511-A94DBFC84CB2}" destId="{AA510734-F470-D64F-A40E-9F2E28C6BF5C}" srcOrd="0" destOrd="0" presId="urn:microsoft.com/office/officeart/2005/8/layout/lProcess2"/>
    <dgm:cxn modelId="{8D6823F3-7512-B64B-B34B-8C89366379E2}" type="presOf" srcId="{FC371843-2409-0546-81EE-5411274F9D93}" destId="{F53139F2-4FEB-7A48-86F1-42E68C596682}" srcOrd="0" destOrd="0" presId="urn:microsoft.com/office/officeart/2005/8/layout/lProcess2"/>
    <dgm:cxn modelId="{A8684CF7-8072-2B43-8382-370EB1548AE3}" srcId="{CBC27857-E59E-9044-B61A-6747FC9A398A}" destId="{4FCD1649-CC17-A747-90A1-A93ACA2247B4}" srcOrd="2" destOrd="0" parTransId="{0682A7E9-7EC9-484C-879A-0016E71ADF1A}" sibTransId="{A750D6D4-754C-C843-9033-EE4D1C7BA290}"/>
    <dgm:cxn modelId="{F302ACFD-589F-C744-85FA-F8C91E339709}" type="presOf" srcId="{3C2B6137-E09A-8549-BBB7-B4B7D5F983AE}" destId="{8AB88F54-87B1-D140-A756-1DFF3364FB1E}" srcOrd="0" destOrd="0" presId="urn:microsoft.com/office/officeart/2005/8/layout/lProcess2"/>
    <dgm:cxn modelId="{37856FBB-5C41-EC49-ACDD-ECCDE355C65B}" type="presParOf" srcId="{DC49C78A-4F9F-4B4D-9B4A-0F202A3E507E}" destId="{5FEE484F-80CE-2149-9858-F1E91A5C571C}" srcOrd="0" destOrd="0" presId="urn:microsoft.com/office/officeart/2005/8/layout/lProcess2"/>
    <dgm:cxn modelId="{CAF302DB-EED3-F14A-A748-B7C548FCD167}" type="presParOf" srcId="{5FEE484F-80CE-2149-9858-F1E91A5C571C}" destId="{E5F2FF0A-9B81-7044-9FC4-45A4D4D14683}" srcOrd="0" destOrd="0" presId="urn:microsoft.com/office/officeart/2005/8/layout/lProcess2"/>
    <dgm:cxn modelId="{EF9E55AC-FE53-ED4A-956B-C649B3CBF1F8}" type="presParOf" srcId="{5FEE484F-80CE-2149-9858-F1E91A5C571C}" destId="{2A451471-A162-E344-8953-FC9ABC05BA30}" srcOrd="1" destOrd="0" presId="urn:microsoft.com/office/officeart/2005/8/layout/lProcess2"/>
    <dgm:cxn modelId="{4B7C2864-507E-2445-9BD1-6A8A332F4E14}" type="presParOf" srcId="{5FEE484F-80CE-2149-9858-F1E91A5C571C}" destId="{8ED8E18C-1AA0-F54A-BF6E-B1C5018FFEF2}" srcOrd="2" destOrd="0" presId="urn:microsoft.com/office/officeart/2005/8/layout/lProcess2"/>
    <dgm:cxn modelId="{9CDE6760-BF7C-A349-9CFD-7BE7064744E9}" type="presParOf" srcId="{8ED8E18C-1AA0-F54A-BF6E-B1C5018FFEF2}" destId="{0379C962-9DE8-0444-B73C-0A458C89DAAB}" srcOrd="0" destOrd="0" presId="urn:microsoft.com/office/officeart/2005/8/layout/lProcess2"/>
    <dgm:cxn modelId="{116DEF14-5C5F-4B49-9935-A0C6543DFD62}" type="presParOf" srcId="{0379C962-9DE8-0444-B73C-0A458C89DAAB}" destId="{555D8F1A-5FC7-8846-95DA-82D2B0BD70EF}" srcOrd="0" destOrd="0" presId="urn:microsoft.com/office/officeart/2005/8/layout/lProcess2"/>
    <dgm:cxn modelId="{27DC7BDC-3DAB-1A4E-84A6-1B85F7AD5494}" type="presParOf" srcId="{0379C962-9DE8-0444-B73C-0A458C89DAAB}" destId="{91C9E853-746E-EC4D-92B1-3E7D3FA3960D}" srcOrd="1" destOrd="0" presId="urn:microsoft.com/office/officeart/2005/8/layout/lProcess2"/>
    <dgm:cxn modelId="{A9CA0A6B-6C59-684E-B579-E00D0ECEDC00}" type="presParOf" srcId="{0379C962-9DE8-0444-B73C-0A458C89DAAB}" destId="{91D2291C-279C-174D-8684-D8D86526FCFD}" srcOrd="2" destOrd="0" presId="urn:microsoft.com/office/officeart/2005/8/layout/lProcess2"/>
    <dgm:cxn modelId="{988A6300-348A-974F-A910-5584A9A230E5}" type="presParOf" srcId="{0379C962-9DE8-0444-B73C-0A458C89DAAB}" destId="{2FA6EDF0-906D-B845-883B-6B90124B3EDF}" srcOrd="3" destOrd="0" presId="urn:microsoft.com/office/officeart/2005/8/layout/lProcess2"/>
    <dgm:cxn modelId="{94F22CB5-373A-CE42-8EED-84E749144397}" type="presParOf" srcId="{0379C962-9DE8-0444-B73C-0A458C89DAAB}" destId="{9BE596DF-ED6D-8244-A8D0-A96D260BFA20}" srcOrd="4" destOrd="0" presId="urn:microsoft.com/office/officeart/2005/8/layout/lProcess2"/>
    <dgm:cxn modelId="{323B53F0-2266-DE49-9323-2ACABAA54A06}" type="presParOf" srcId="{0379C962-9DE8-0444-B73C-0A458C89DAAB}" destId="{D992438F-8721-4445-8C57-1E66DA90C0DA}" srcOrd="5" destOrd="0" presId="urn:microsoft.com/office/officeart/2005/8/layout/lProcess2"/>
    <dgm:cxn modelId="{32AC6796-064B-344A-838B-629CA209C4D8}" type="presParOf" srcId="{0379C962-9DE8-0444-B73C-0A458C89DAAB}" destId="{EC06EE07-BEB7-C449-A45A-0662256C775B}" srcOrd="6" destOrd="0" presId="urn:microsoft.com/office/officeart/2005/8/layout/lProcess2"/>
    <dgm:cxn modelId="{E6E78160-9A85-E846-B3BC-DE6418B9D368}" type="presParOf" srcId="{0379C962-9DE8-0444-B73C-0A458C89DAAB}" destId="{733E5B16-F977-EF46-B019-A7DADE0534E8}" srcOrd="7" destOrd="0" presId="urn:microsoft.com/office/officeart/2005/8/layout/lProcess2"/>
    <dgm:cxn modelId="{DAEB2A8C-EDB1-A04D-91DB-A87048980D0A}" type="presParOf" srcId="{0379C962-9DE8-0444-B73C-0A458C89DAAB}" destId="{8AB88F54-87B1-D140-A756-1DFF3364FB1E}" srcOrd="8" destOrd="0" presId="urn:microsoft.com/office/officeart/2005/8/layout/lProcess2"/>
    <dgm:cxn modelId="{E170E171-65A9-284C-9924-3802DA7AFD72}" type="presParOf" srcId="{DC49C78A-4F9F-4B4D-9B4A-0F202A3E507E}" destId="{8F512C97-E51C-1243-8551-F05E5D8CB269}" srcOrd="1" destOrd="0" presId="urn:microsoft.com/office/officeart/2005/8/layout/lProcess2"/>
    <dgm:cxn modelId="{02BF8EAE-40BB-C84E-8884-A4CD468558AD}" type="presParOf" srcId="{DC49C78A-4F9F-4B4D-9B4A-0F202A3E507E}" destId="{EF9FE3B6-0730-7541-9D3B-D97839BB26F9}" srcOrd="2" destOrd="0" presId="urn:microsoft.com/office/officeart/2005/8/layout/lProcess2"/>
    <dgm:cxn modelId="{357B11DB-F45D-6C46-9B9C-550BD6EC8658}" type="presParOf" srcId="{EF9FE3B6-0730-7541-9D3B-D97839BB26F9}" destId="{1BA9D164-00FA-C649-B3DD-DCCD6D5AB6E9}" srcOrd="0" destOrd="0" presId="urn:microsoft.com/office/officeart/2005/8/layout/lProcess2"/>
    <dgm:cxn modelId="{B2787E42-1CC7-234F-A050-F4492F3B3E84}" type="presParOf" srcId="{EF9FE3B6-0730-7541-9D3B-D97839BB26F9}" destId="{E521F2CC-A9C9-8642-A7BC-7F27F44052B5}" srcOrd="1" destOrd="0" presId="urn:microsoft.com/office/officeart/2005/8/layout/lProcess2"/>
    <dgm:cxn modelId="{78240799-B4EA-8543-B41D-C9F729F4E362}" type="presParOf" srcId="{EF9FE3B6-0730-7541-9D3B-D97839BB26F9}" destId="{15D8C12F-81E1-7C46-B8EB-BBCA9A918262}" srcOrd="2" destOrd="0" presId="urn:microsoft.com/office/officeart/2005/8/layout/lProcess2"/>
    <dgm:cxn modelId="{A3E0FA57-0B20-7E43-96C3-F3405D5200EB}" type="presParOf" srcId="{15D8C12F-81E1-7C46-B8EB-BBCA9A918262}" destId="{64C9F79C-3EB8-AE4B-9660-4D13944F9451}" srcOrd="0" destOrd="0" presId="urn:microsoft.com/office/officeart/2005/8/layout/lProcess2"/>
    <dgm:cxn modelId="{E6970737-BB8E-ED41-A547-8528DB510A84}" type="presParOf" srcId="{64C9F79C-3EB8-AE4B-9660-4D13944F9451}" destId="{F53139F2-4FEB-7A48-86F1-42E68C596682}" srcOrd="0" destOrd="0" presId="urn:microsoft.com/office/officeart/2005/8/layout/lProcess2"/>
    <dgm:cxn modelId="{1EE08BC5-5736-CD49-8BA7-DD05AC2921F9}" type="presParOf" srcId="{64C9F79C-3EB8-AE4B-9660-4D13944F9451}" destId="{A3DC22B0-96DD-CB40-A6FB-73E1E3F4E0CF}" srcOrd="1" destOrd="0" presId="urn:microsoft.com/office/officeart/2005/8/layout/lProcess2"/>
    <dgm:cxn modelId="{A7C86CF0-653A-E440-B832-80493F6F392B}" type="presParOf" srcId="{64C9F79C-3EB8-AE4B-9660-4D13944F9451}" destId="{FF3ECD86-D880-3642-9760-C4F238D7796C}" srcOrd="2" destOrd="0" presId="urn:microsoft.com/office/officeart/2005/8/layout/lProcess2"/>
    <dgm:cxn modelId="{2848500A-DA42-EE47-BDD0-F70415B33C81}" type="presParOf" srcId="{64C9F79C-3EB8-AE4B-9660-4D13944F9451}" destId="{94D62E3E-E61A-6949-8BC1-94C951546FED}" srcOrd="3" destOrd="0" presId="urn:microsoft.com/office/officeart/2005/8/layout/lProcess2"/>
    <dgm:cxn modelId="{C9900FCB-2B64-6940-B1EA-FD6C6AD40E5A}" type="presParOf" srcId="{64C9F79C-3EB8-AE4B-9660-4D13944F9451}" destId="{BDFB073C-5A0A-D844-BEC9-4F0202A41DA6}" srcOrd="4" destOrd="0" presId="urn:microsoft.com/office/officeart/2005/8/layout/lProcess2"/>
    <dgm:cxn modelId="{F760EA80-5259-0D45-AE2A-5A5B8AB2A26B}" type="presParOf" srcId="{64C9F79C-3EB8-AE4B-9660-4D13944F9451}" destId="{FD07A2B1-C51E-7B4F-BC54-850EBCB8BE0A}" srcOrd="5" destOrd="0" presId="urn:microsoft.com/office/officeart/2005/8/layout/lProcess2"/>
    <dgm:cxn modelId="{37995363-9F73-AC42-A0E0-18C36992468A}" type="presParOf" srcId="{64C9F79C-3EB8-AE4B-9660-4D13944F9451}" destId="{157048D9-D148-E54A-86BE-AE4D8D9273F3}" srcOrd="6" destOrd="0" presId="urn:microsoft.com/office/officeart/2005/8/layout/lProcess2"/>
    <dgm:cxn modelId="{4E8FE486-FF84-E440-A887-891D67C0720A}" type="presParOf" srcId="{64C9F79C-3EB8-AE4B-9660-4D13944F9451}" destId="{76C11E6F-05E8-1848-AF72-DDA32C89D914}" srcOrd="7" destOrd="0" presId="urn:microsoft.com/office/officeart/2005/8/layout/lProcess2"/>
    <dgm:cxn modelId="{58C06892-448C-8945-BCBA-8733FA46B7C6}" type="presParOf" srcId="{64C9F79C-3EB8-AE4B-9660-4D13944F9451}" destId="{EF235B7F-8E0F-9E4A-9688-3DB9859F5015}" srcOrd="8" destOrd="0" presId="urn:microsoft.com/office/officeart/2005/8/layout/lProcess2"/>
    <dgm:cxn modelId="{42269448-AAA8-2E4B-BF10-FD91222FDAB2}" type="presParOf" srcId="{DC49C78A-4F9F-4B4D-9B4A-0F202A3E507E}" destId="{592915D8-D3BC-CE46-9985-0F6405EED2B0}" srcOrd="3" destOrd="0" presId="urn:microsoft.com/office/officeart/2005/8/layout/lProcess2"/>
    <dgm:cxn modelId="{ED1643C7-EA23-6E47-AC83-5CAAC23EDB5F}" type="presParOf" srcId="{DC49C78A-4F9F-4B4D-9B4A-0F202A3E507E}" destId="{EE5191B6-5824-C641-A87F-9DBCB69CC7AD}" srcOrd="4" destOrd="0" presId="urn:microsoft.com/office/officeart/2005/8/layout/lProcess2"/>
    <dgm:cxn modelId="{C4E03D48-B89B-DD4D-BC1F-242BE2978D55}" type="presParOf" srcId="{EE5191B6-5824-C641-A87F-9DBCB69CC7AD}" destId="{0E2D3E50-C9C2-3D44-B548-0C2C79F3A6BF}" srcOrd="0" destOrd="0" presId="urn:microsoft.com/office/officeart/2005/8/layout/lProcess2"/>
    <dgm:cxn modelId="{3708FA32-9DBE-3B48-AEC7-44736F2794AA}" type="presParOf" srcId="{EE5191B6-5824-C641-A87F-9DBCB69CC7AD}" destId="{F0AF33C9-72DC-2A44-AEF0-918E89AFF429}" srcOrd="1" destOrd="0" presId="urn:microsoft.com/office/officeart/2005/8/layout/lProcess2"/>
    <dgm:cxn modelId="{5DF4B421-0647-B04C-8B2F-F3C6270713F3}" type="presParOf" srcId="{EE5191B6-5824-C641-A87F-9DBCB69CC7AD}" destId="{3A65FDD1-2CCA-3D41-A2B3-FFA8E41A9D2D}" srcOrd="2" destOrd="0" presId="urn:microsoft.com/office/officeart/2005/8/layout/lProcess2"/>
    <dgm:cxn modelId="{518B29A1-E551-674A-9E0D-03F1A7C12AD8}" type="presParOf" srcId="{3A65FDD1-2CCA-3D41-A2B3-FFA8E41A9D2D}" destId="{7D9745DC-443E-294A-AB04-FAB78EA338D0}" srcOrd="0" destOrd="0" presId="urn:microsoft.com/office/officeart/2005/8/layout/lProcess2"/>
    <dgm:cxn modelId="{3147616A-7145-0C4D-9374-BBC939D4509C}" type="presParOf" srcId="{7D9745DC-443E-294A-AB04-FAB78EA338D0}" destId="{82836559-0F88-C440-AA22-48350E0B164D}" srcOrd="0" destOrd="0" presId="urn:microsoft.com/office/officeart/2005/8/layout/lProcess2"/>
    <dgm:cxn modelId="{F439A354-4CB7-E947-ADC2-C8CA5B0559D8}" type="presParOf" srcId="{7D9745DC-443E-294A-AB04-FAB78EA338D0}" destId="{B0CB6FDE-F935-284C-BC3C-2D903FAE0939}" srcOrd="1" destOrd="0" presId="urn:microsoft.com/office/officeart/2005/8/layout/lProcess2"/>
    <dgm:cxn modelId="{44059EA4-E21C-4F4B-BDB7-0D345D5F1298}" type="presParOf" srcId="{7D9745DC-443E-294A-AB04-FAB78EA338D0}" destId="{AA510734-F470-D64F-A40E-9F2E28C6BF5C}" srcOrd="2" destOrd="0" presId="urn:microsoft.com/office/officeart/2005/8/layout/lProcess2"/>
    <dgm:cxn modelId="{A0394C8E-11EF-2A41-A301-18E71D29FBC6}" type="presParOf" srcId="{7D9745DC-443E-294A-AB04-FAB78EA338D0}" destId="{0D1F9656-0F3C-524B-9DC1-C0D786AA59B8}" srcOrd="3" destOrd="0" presId="urn:microsoft.com/office/officeart/2005/8/layout/lProcess2"/>
    <dgm:cxn modelId="{9242F3C8-39B7-AC48-93D1-FCED52666D28}" type="presParOf" srcId="{7D9745DC-443E-294A-AB04-FAB78EA338D0}" destId="{BF28F8B6-5387-F142-BB1D-B053EF46C73D}" srcOrd="4" destOrd="0" presId="urn:microsoft.com/office/officeart/2005/8/layout/lProcess2"/>
    <dgm:cxn modelId="{0BD9542C-8D48-9148-AEB2-5AF3FC21D56E}" type="presParOf" srcId="{DC49C78A-4F9F-4B4D-9B4A-0F202A3E507E}" destId="{F5AA9270-F67F-EE4C-BC34-C4AD412E4343}" srcOrd="5" destOrd="0" presId="urn:microsoft.com/office/officeart/2005/8/layout/lProcess2"/>
    <dgm:cxn modelId="{0484B8EB-B8C1-8E46-8004-D43416F236B6}" type="presParOf" srcId="{DC49C78A-4F9F-4B4D-9B4A-0F202A3E507E}" destId="{83D7AFA1-F377-6047-821C-0F788D6A60CE}" srcOrd="6" destOrd="0" presId="urn:microsoft.com/office/officeart/2005/8/layout/lProcess2"/>
    <dgm:cxn modelId="{4A687DC7-8B57-644D-AB8C-3CF6F11E5763}" type="presParOf" srcId="{83D7AFA1-F377-6047-821C-0F788D6A60CE}" destId="{7D958DDE-303E-5842-948B-AF69B0D60B33}" srcOrd="0" destOrd="0" presId="urn:microsoft.com/office/officeart/2005/8/layout/lProcess2"/>
    <dgm:cxn modelId="{055A148B-1AD6-B646-ADF0-6E0CA02D2EAE}" type="presParOf" srcId="{83D7AFA1-F377-6047-821C-0F788D6A60CE}" destId="{04F5A27E-84DF-7740-9134-693E4465DDB6}" srcOrd="1" destOrd="0" presId="urn:microsoft.com/office/officeart/2005/8/layout/lProcess2"/>
    <dgm:cxn modelId="{64B15065-04F2-4C4F-9E3F-F6CA97F9384B}" type="presParOf" srcId="{83D7AFA1-F377-6047-821C-0F788D6A60CE}" destId="{C9CE4FC4-FC97-0E48-A28F-420ADD10B47B}" srcOrd="2" destOrd="0" presId="urn:microsoft.com/office/officeart/2005/8/layout/lProcess2"/>
    <dgm:cxn modelId="{C27681BB-541B-E446-907A-EC362E40C7E5}" type="presParOf" srcId="{C9CE4FC4-FC97-0E48-A28F-420ADD10B47B}" destId="{D1BD050F-E9CF-FC42-93FA-C47782F99535}" srcOrd="0" destOrd="0" presId="urn:microsoft.com/office/officeart/2005/8/layout/lProcess2"/>
    <dgm:cxn modelId="{CCF7A716-7D77-B944-A437-16BD2D146DAE}" type="presParOf" srcId="{D1BD050F-E9CF-FC42-93FA-C47782F99535}" destId="{8930B328-A39B-324B-98BF-A8A4446778C4}" srcOrd="0" destOrd="0" presId="urn:microsoft.com/office/officeart/2005/8/layout/lProcess2"/>
    <dgm:cxn modelId="{BDE9ADC5-73BB-2C45-BDB8-E08F2D7368A9}" type="presParOf" srcId="{D1BD050F-E9CF-FC42-93FA-C47782F99535}" destId="{F3F578BE-D346-0B47-BA40-ED55C10743FB}" srcOrd="1" destOrd="0" presId="urn:microsoft.com/office/officeart/2005/8/layout/lProcess2"/>
    <dgm:cxn modelId="{3A8DAFFB-030C-FA4A-9FE0-086A28C46371}" type="presParOf" srcId="{D1BD050F-E9CF-FC42-93FA-C47782F99535}" destId="{3805FEB4-DEFB-7741-8774-970583C8DFAC}" srcOrd="2" destOrd="0" presId="urn:microsoft.com/office/officeart/2005/8/layout/lProcess2"/>
    <dgm:cxn modelId="{11265907-F8DE-1B42-B1DC-7812F25AF34E}" type="presParOf" srcId="{D1BD050F-E9CF-FC42-93FA-C47782F99535}" destId="{6A3B4E4A-7820-E042-A59A-6926A3011846}" srcOrd="3" destOrd="0" presId="urn:microsoft.com/office/officeart/2005/8/layout/lProcess2"/>
    <dgm:cxn modelId="{005D79FD-6453-DE40-898B-E7B428A2BB50}" type="presParOf" srcId="{D1BD050F-E9CF-FC42-93FA-C47782F99535}" destId="{71D0199F-95B8-9A40-8D90-8EDF98349019}" srcOrd="4" destOrd="0" presId="urn:microsoft.com/office/officeart/2005/8/layout/lProcess2"/>
    <dgm:cxn modelId="{1FCB41A3-5F3C-AD4E-BF1C-36C97FF9A505}" type="presParOf" srcId="{D1BD050F-E9CF-FC42-93FA-C47782F99535}" destId="{0C33E792-C817-F34C-90D0-546BE859E616}" srcOrd="5" destOrd="0" presId="urn:microsoft.com/office/officeart/2005/8/layout/lProcess2"/>
    <dgm:cxn modelId="{49B28944-68F8-FE42-BBE2-BF707C0891C8}" type="presParOf" srcId="{D1BD050F-E9CF-FC42-93FA-C47782F99535}" destId="{BEAC7F9D-A088-444B-B996-6B9ED4423D15}" srcOrd="6"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23974F-05CE-FD44-9DF1-9318819D416B}"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735DB4CE-C9DF-704F-AE4E-1FF1B85B1004}">
      <dgm:prSet phldrT="[Text]" custT="1"/>
      <dgm:spPr/>
      <dgm:t>
        <a:bodyPr/>
        <a:lstStyle/>
        <a:p>
          <a:r>
            <a:rPr lang="en-US" sz="2800" dirty="0"/>
            <a:t>Basic &amp; Translational Studies</a:t>
          </a:r>
        </a:p>
      </dgm:t>
    </dgm:pt>
    <dgm:pt modelId="{6D056DB2-2F23-654C-8268-DBF256A02782}" type="parTrans" cxnId="{4A33D103-4764-4E40-A02B-0B1B7C9CE22F}">
      <dgm:prSet/>
      <dgm:spPr/>
      <dgm:t>
        <a:bodyPr/>
        <a:lstStyle/>
        <a:p>
          <a:endParaRPr lang="en-US"/>
        </a:p>
      </dgm:t>
    </dgm:pt>
    <dgm:pt modelId="{6ED77A7C-3A25-9E4D-9BAB-0F42672D55BC}" type="sibTrans" cxnId="{4A33D103-4764-4E40-A02B-0B1B7C9CE22F}">
      <dgm:prSet/>
      <dgm:spPr/>
      <dgm:t>
        <a:bodyPr/>
        <a:lstStyle/>
        <a:p>
          <a:endParaRPr lang="en-US"/>
        </a:p>
      </dgm:t>
    </dgm:pt>
    <dgm:pt modelId="{9AD1335B-E703-B34B-8FEA-CDD948644C23}">
      <dgm:prSet phldrT="[Text]" custT="1"/>
      <dgm:spPr/>
      <dgm:t>
        <a:bodyPr/>
        <a:lstStyle/>
        <a:p>
          <a:r>
            <a:rPr lang="en-US" sz="2800" dirty="0"/>
            <a:t>Clinical Trials &amp; Interventional Studies</a:t>
          </a:r>
        </a:p>
      </dgm:t>
    </dgm:pt>
    <dgm:pt modelId="{90D67F57-7633-114F-A9DA-14C59437C16C}" type="parTrans" cxnId="{60EB4A24-8F09-F542-A0E7-A1742FD9A30A}">
      <dgm:prSet/>
      <dgm:spPr/>
      <dgm:t>
        <a:bodyPr/>
        <a:lstStyle/>
        <a:p>
          <a:endParaRPr lang="en-US"/>
        </a:p>
      </dgm:t>
    </dgm:pt>
    <dgm:pt modelId="{ED951359-9DED-0341-99C4-3AE281E3C8C2}" type="sibTrans" cxnId="{60EB4A24-8F09-F542-A0E7-A1742FD9A30A}">
      <dgm:prSet/>
      <dgm:spPr/>
      <dgm:t>
        <a:bodyPr/>
        <a:lstStyle/>
        <a:p>
          <a:endParaRPr lang="en-US"/>
        </a:p>
      </dgm:t>
    </dgm:pt>
    <dgm:pt modelId="{B11B5470-37D7-2C4C-BC27-D9E5BAC930D7}">
      <dgm:prSet phldrT="[Text]" custT="1"/>
      <dgm:spPr/>
      <dgm:t>
        <a:bodyPr/>
        <a:lstStyle/>
        <a:p>
          <a:r>
            <a:rPr lang="en-US" sz="2800" dirty="0"/>
            <a:t>Observational Studies</a:t>
          </a:r>
        </a:p>
      </dgm:t>
    </dgm:pt>
    <dgm:pt modelId="{CB13F448-9E5C-DA4D-BA94-7C72F43B157C}" type="parTrans" cxnId="{3384D22C-C927-CE46-81E0-6BB6CBCFA60D}">
      <dgm:prSet/>
      <dgm:spPr/>
      <dgm:t>
        <a:bodyPr/>
        <a:lstStyle/>
        <a:p>
          <a:endParaRPr lang="en-US"/>
        </a:p>
      </dgm:t>
    </dgm:pt>
    <dgm:pt modelId="{5145B9C2-EDE6-4D4E-A475-19D9E0DF24E0}" type="sibTrans" cxnId="{3384D22C-C927-CE46-81E0-6BB6CBCFA60D}">
      <dgm:prSet/>
      <dgm:spPr/>
      <dgm:t>
        <a:bodyPr/>
        <a:lstStyle/>
        <a:p>
          <a:endParaRPr lang="en-US"/>
        </a:p>
      </dgm:t>
    </dgm:pt>
    <dgm:pt modelId="{6C03647D-7C73-0C4F-BAF0-451B374B87A8}">
      <dgm:prSet phldrT="[Text]" custT="1"/>
      <dgm:spPr/>
      <dgm:t>
        <a:bodyPr/>
        <a:lstStyle/>
        <a:p>
          <a:r>
            <a:rPr lang="en-US" sz="2000" dirty="0"/>
            <a:t>Mechanisms of cardiovascular injury</a:t>
          </a:r>
        </a:p>
      </dgm:t>
    </dgm:pt>
    <dgm:pt modelId="{471C752E-2076-A245-881F-76423569628C}" type="parTrans" cxnId="{2444E5E6-833D-7A4A-9DC4-E73BD8C36FE7}">
      <dgm:prSet/>
      <dgm:spPr/>
      <dgm:t>
        <a:bodyPr/>
        <a:lstStyle/>
        <a:p>
          <a:endParaRPr lang="en-US"/>
        </a:p>
      </dgm:t>
    </dgm:pt>
    <dgm:pt modelId="{EF9511B0-91D3-9C47-A47D-8C90E6DB4E17}" type="sibTrans" cxnId="{2444E5E6-833D-7A4A-9DC4-E73BD8C36FE7}">
      <dgm:prSet/>
      <dgm:spPr/>
      <dgm:t>
        <a:bodyPr/>
        <a:lstStyle/>
        <a:p>
          <a:endParaRPr lang="en-US"/>
        </a:p>
      </dgm:t>
    </dgm:pt>
    <dgm:pt modelId="{B2CC5996-8B46-4643-B1D9-82D9241AA025}">
      <dgm:prSet phldrT="[Text]" custT="1"/>
      <dgm:spPr/>
      <dgm:t>
        <a:bodyPr/>
        <a:lstStyle/>
        <a:p>
          <a:r>
            <a:rPr lang="en-US" sz="2000" dirty="0"/>
            <a:t>Signaling pathways </a:t>
          </a:r>
        </a:p>
      </dgm:t>
    </dgm:pt>
    <dgm:pt modelId="{7989150F-A91A-7B45-A6AF-5DAE2E2595D3}" type="parTrans" cxnId="{E8261B16-2837-D34F-ABB8-716AD45DD345}">
      <dgm:prSet/>
      <dgm:spPr/>
      <dgm:t>
        <a:bodyPr/>
        <a:lstStyle/>
        <a:p>
          <a:endParaRPr lang="en-US"/>
        </a:p>
      </dgm:t>
    </dgm:pt>
    <dgm:pt modelId="{736E63E7-4CF0-E24E-94F3-BAE8DBFB9BDB}" type="sibTrans" cxnId="{E8261B16-2837-D34F-ABB8-716AD45DD345}">
      <dgm:prSet/>
      <dgm:spPr/>
      <dgm:t>
        <a:bodyPr/>
        <a:lstStyle/>
        <a:p>
          <a:endParaRPr lang="en-US"/>
        </a:p>
      </dgm:t>
    </dgm:pt>
    <dgm:pt modelId="{B180C157-A4BF-8449-9235-402C50FB2E45}">
      <dgm:prSet phldrT="[Text]" custT="1"/>
      <dgm:spPr/>
      <dgm:t>
        <a:bodyPr/>
        <a:lstStyle/>
        <a:p>
          <a:r>
            <a:rPr lang="en-US" sz="2000" dirty="0"/>
            <a:t>Cardiotoxicity models, risk biomarkers, and injury probes</a:t>
          </a:r>
        </a:p>
      </dgm:t>
    </dgm:pt>
    <dgm:pt modelId="{A78897D7-370A-3248-B90B-B8C954B44CF8}" type="parTrans" cxnId="{1357A9FC-8041-4842-8476-5FF09F7742CB}">
      <dgm:prSet/>
      <dgm:spPr/>
      <dgm:t>
        <a:bodyPr/>
        <a:lstStyle/>
        <a:p>
          <a:endParaRPr lang="en-US"/>
        </a:p>
      </dgm:t>
    </dgm:pt>
    <dgm:pt modelId="{08FDB71D-CE48-A24D-BF8A-903B54D73750}" type="sibTrans" cxnId="{1357A9FC-8041-4842-8476-5FF09F7742CB}">
      <dgm:prSet/>
      <dgm:spPr/>
      <dgm:t>
        <a:bodyPr/>
        <a:lstStyle/>
        <a:p>
          <a:endParaRPr lang="en-US"/>
        </a:p>
      </dgm:t>
    </dgm:pt>
    <dgm:pt modelId="{A19F02EF-CC46-254A-8DA3-B5EDB37E1E9B}">
      <dgm:prSet phldrT="[Text]" custT="1"/>
      <dgm:spPr/>
      <dgm:t>
        <a:bodyPr/>
        <a:lstStyle/>
        <a:p>
          <a:r>
            <a:rPr lang="en-US" sz="2000" dirty="0"/>
            <a:t>Novel therapeutic agents to reduce toxicity</a:t>
          </a:r>
        </a:p>
      </dgm:t>
    </dgm:pt>
    <dgm:pt modelId="{60259479-8967-F34A-BF6E-005C2CA7F3D2}" type="parTrans" cxnId="{9AC9AA50-3799-E74E-8FA0-1AC9B14A2312}">
      <dgm:prSet/>
      <dgm:spPr/>
      <dgm:t>
        <a:bodyPr/>
        <a:lstStyle/>
        <a:p>
          <a:endParaRPr lang="en-US"/>
        </a:p>
      </dgm:t>
    </dgm:pt>
    <dgm:pt modelId="{103CF895-4A66-B94E-A720-7ABD5B9A3B13}" type="sibTrans" cxnId="{9AC9AA50-3799-E74E-8FA0-1AC9B14A2312}">
      <dgm:prSet/>
      <dgm:spPr/>
      <dgm:t>
        <a:bodyPr/>
        <a:lstStyle/>
        <a:p>
          <a:endParaRPr lang="en-US"/>
        </a:p>
      </dgm:t>
    </dgm:pt>
    <dgm:pt modelId="{180C34A8-C607-6B48-AA75-CC380BBD9036}">
      <dgm:prSet phldrT="[Text]" custT="1"/>
      <dgm:spPr/>
      <dgm:t>
        <a:bodyPr/>
        <a:lstStyle/>
        <a:p>
          <a:r>
            <a:rPr lang="en-US" sz="2000" dirty="0"/>
            <a:t>Testing cardiac-sparing cancer therapy</a:t>
          </a:r>
        </a:p>
      </dgm:t>
    </dgm:pt>
    <dgm:pt modelId="{0B032E28-E0F1-DF4F-9A36-916C19EDB969}" type="parTrans" cxnId="{DF0EC913-489F-0E48-B0FF-6BFB3FA2CD7F}">
      <dgm:prSet/>
      <dgm:spPr/>
      <dgm:t>
        <a:bodyPr/>
        <a:lstStyle/>
        <a:p>
          <a:endParaRPr lang="en-US"/>
        </a:p>
      </dgm:t>
    </dgm:pt>
    <dgm:pt modelId="{3AFEE34D-439B-8549-A42F-5BC0EA4E07AA}" type="sibTrans" cxnId="{DF0EC913-489F-0E48-B0FF-6BFB3FA2CD7F}">
      <dgm:prSet/>
      <dgm:spPr/>
      <dgm:t>
        <a:bodyPr/>
        <a:lstStyle/>
        <a:p>
          <a:endParaRPr lang="en-US"/>
        </a:p>
      </dgm:t>
    </dgm:pt>
    <dgm:pt modelId="{A5BBCB35-D1B0-1E4D-8998-E5DDEF8CB63D}">
      <dgm:prSet phldrT="[Text]" custT="1"/>
      <dgm:spPr/>
      <dgm:t>
        <a:bodyPr/>
        <a:lstStyle/>
        <a:p>
          <a:r>
            <a:rPr lang="en-US" sz="2000" dirty="0"/>
            <a:t>Testing cardioprotective interventions</a:t>
          </a:r>
        </a:p>
      </dgm:t>
    </dgm:pt>
    <dgm:pt modelId="{BBFBE52E-87E8-F648-B161-58CCDAF48C20}" type="parTrans" cxnId="{DFE77107-E6A7-2248-A46A-CEF12153EEBD}">
      <dgm:prSet/>
      <dgm:spPr/>
      <dgm:t>
        <a:bodyPr/>
        <a:lstStyle/>
        <a:p>
          <a:endParaRPr lang="en-US"/>
        </a:p>
      </dgm:t>
    </dgm:pt>
    <dgm:pt modelId="{53D1B86F-C79D-CE43-B6A5-A2C0C05DDC3D}" type="sibTrans" cxnId="{DFE77107-E6A7-2248-A46A-CEF12153EEBD}">
      <dgm:prSet/>
      <dgm:spPr/>
      <dgm:t>
        <a:bodyPr/>
        <a:lstStyle/>
        <a:p>
          <a:endParaRPr lang="en-US"/>
        </a:p>
      </dgm:t>
    </dgm:pt>
    <dgm:pt modelId="{0C5323E1-AF10-DA4B-A084-93068BEEAE92}">
      <dgm:prSet phldrT="[Text]" custT="1"/>
      <dgm:spPr/>
      <dgm:t>
        <a:bodyPr/>
        <a:lstStyle/>
        <a:p>
          <a:r>
            <a:rPr lang="en-US" sz="2000" dirty="0"/>
            <a:t>Cardiovascular risk assessment</a:t>
          </a:r>
        </a:p>
      </dgm:t>
    </dgm:pt>
    <dgm:pt modelId="{494B219D-9099-3944-A7DB-C7448F1518DC}" type="parTrans" cxnId="{77DED9BA-A8D1-A942-A6BA-5ED8423FF573}">
      <dgm:prSet/>
      <dgm:spPr/>
      <dgm:t>
        <a:bodyPr/>
        <a:lstStyle/>
        <a:p>
          <a:endParaRPr lang="en-US"/>
        </a:p>
      </dgm:t>
    </dgm:pt>
    <dgm:pt modelId="{288C898E-D11A-4B48-97D8-3C7170885E3D}" type="sibTrans" cxnId="{77DED9BA-A8D1-A942-A6BA-5ED8423FF573}">
      <dgm:prSet/>
      <dgm:spPr/>
      <dgm:t>
        <a:bodyPr/>
        <a:lstStyle/>
        <a:p>
          <a:endParaRPr lang="en-US"/>
        </a:p>
      </dgm:t>
    </dgm:pt>
    <dgm:pt modelId="{AFFDB21F-971B-D343-9843-C2C7D82EC2C9}">
      <dgm:prSet phldrT="[Text]" custT="1"/>
      <dgm:spPr/>
      <dgm:t>
        <a:bodyPr/>
        <a:lstStyle/>
        <a:p>
          <a:r>
            <a:rPr lang="en-US" sz="2000" dirty="0"/>
            <a:t>Detection of subclinical cardiovascular injury</a:t>
          </a:r>
        </a:p>
      </dgm:t>
    </dgm:pt>
    <dgm:pt modelId="{46994920-6571-2F4B-BC38-67A9A5A3FA45}" type="parTrans" cxnId="{7DEDB8FB-CE07-394A-BA79-A3CC0B827806}">
      <dgm:prSet/>
      <dgm:spPr/>
      <dgm:t>
        <a:bodyPr/>
        <a:lstStyle/>
        <a:p>
          <a:endParaRPr lang="en-US"/>
        </a:p>
      </dgm:t>
    </dgm:pt>
    <dgm:pt modelId="{A6308B1C-BD0F-A142-8074-9C1AE78FDFCE}" type="sibTrans" cxnId="{7DEDB8FB-CE07-394A-BA79-A3CC0B827806}">
      <dgm:prSet/>
      <dgm:spPr/>
      <dgm:t>
        <a:bodyPr/>
        <a:lstStyle/>
        <a:p>
          <a:endParaRPr lang="en-US"/>
        </a:p>
      </dgm:t>
    </dgm:pt>
    <dgm:pt modelId="{D0588606-FB49-1D4A-809F-CDEBC4F687C3}">
      <dgm:prSet phldrT="[Text]" custT="1"/>
      <dgm:spPr/>
      <dgm:t>
        <a:bodyPr/>
        <a:lstStyle/>
        <a:p>
          <a:r>
            <a:rPr lang="en-US" sz="2000" dirty="0"/>
            <a:t>Identifying cardioprotective measures</a:t>
          </a:r>
        </a:p>
      </dgm:t>
    </dgm:pt>
    <dgm:pt modelId="{F8B0A796-424A-EE40-A35C-8DC590FF0C33}" type="parTrans" cxnId="{B4F24B8C-6870-0C4A-BE4E-EBD63D49C106}">
      <dgm:prSet/>
      <dgm:spPr/>
      <dgm:t>
        <a:bodyPr/>
        <a:lstStyle/>
        <a:p>
          <a:endParaRPr lang="en-US"/>
        </a:p>
      </dgm:t>
    </dgm:pt>
    <dgm:pt modelId="{C53BD375-5C3F-5644-A319-1AE156CFDCE5}" type="sibTrans" cxnId="{B4F24B8C-6870-0C4A-BE4E-EBD63D49C106}">
      <dgm:prSet/>
      <dgm:spPr/>
      <dgm:t>
        <a:bodyPr/>
        <a:lstStyle/>
        <a:p>
          <a:endParaRPr lang="en-US"/>
        </a:p>
      </dgm:t>
    </dgm:pt>
    <dgm:pt modelId="{EE376766-FD06-D843-96C7-E7E82B31CFB7}" type="pres">
      <dgm:prSet presAssocID="{B823974F-05CE-FD44-9DF1-9318819D416B}" presName="linear" presStyleCnt="0">
        <dgm:presLayoutVars>
          <dgm:dir/>
          <dgm:animLvl val="lvl"/>
          <dgm:resizeHandles val="exact"/>
        </dgm:presLayoutVars>
      </dgm:prSet>
      <dgm:spPr/>
    </dgm:pt>
    <dgm:pt modelId="{664C3DB1-CC4B-DD41-8277-384E9E2F63AE}" type="pres">
      <dgm:prSet presAssocID="{735DB4CE-C9DF-704F-AE4E-1FF1B85B1004}" presName="parentLin" presStyleCnt="0"/>
      <dgm:spPr/>
    </dgm:pt>
    <dgm:pt modelId="{62C2C626-F27D-2B47-BDD0-16D4DB10A3BE}" type="pres">
      <dgm:prSet presAssocID="{735DB4CE-C9DF-704F-AE4E-1FF1B85B1004}" presName="parentLeftMargin" presStyleLbl="node1" presStyleIdx="0" presStyleCnt="3"/>
      <dgm:spPr/>
    </dgm:pt>
    <dgm:pt modelId="{77D6B446-8F15-9148-920A-81192C6F20CA}" type="pres">
      <dgm:prSet presAssocID="{735DB4CE-C9DF-704F-AE4E-1FF1B85B1004}" presName="parentText" presStyleLbl="node1" presStyleIdx="0" presStyleCnt="3" custScaleX="122449">
        <dgm:presLayoutVars>
          <dgm:chMax val="0"/>
          <dgm:bulletEnabled val="1"/>
        </dgm:presLayoutVars>
      </dgm:prSet>
      <dgm:spPr/>
    </dgm:pt>
    <dgm:pt modelId="{E562E6F0-13B1-C34D-A346-93612A12856F}" type="pres">
      <dgm:prSet presAssocID="{735DB4CE-C9DF-704F-AE4E-1FF1B85B1004}" presName="negativeSpace" presStyleCnt="0"/>
      <dgm:spPr/>
    </dgm:pt>
    <dgm:pt modelId="{36FA308F-7B5E-C24A-8B19-937793A5F20B}" type="pres">
      <dgm:prSet presAssocID="{735DB4CE-C9DF-704F-AE4E-1FF1B85B1004}" presName="childText" presStyleLbl="conFgAcc1" presStyleIdx="0" presStyleCnt="3">
        <dgm:presLayoutVars>
          <dgm:bulletEnabled val="1"/>
        </dgm:presLayoutVars>
      </dgm:prSet>
      <dgm:spPr/>
    </dgm:pt>
    <dgm:pt modelId="{C6846B03-C0DC-1F48-ADD7-2D4CA4171BE6}" type="pres">
      <dgm:prSet presAssocID="{6ED77A7C-3A25-9E4D-9BAB-0F42672D55BC}" presName="spaceBetweenRectangles" presStyleCnt="0"/>
      <dgm:spPr/>
    </dgm:pt>
    <dgm:pt modelId="{83E746EC-DF61-C242-8D81-82AF8E57104E}" type="pres">
      <dgm:prSet presAssocID="{9AD1335B-E703-B34B-8FEA-CDD948644C23}" presName="parentLin" presStyleCnt="0"/>
      <dgm:spPr/>
    </dgm:pt>
    <dgm:pt modelId="{847F5513-EE5C-0141-8DF4-1ABC36548E0E}" type="pres">
      <dgm:prSet presAssocID="{9AD1335B-E703-B34B-8FEA-CDD948644C23}" presName="parentLeftMargin" presStyleLbl="node1" presStyleIdx="0" presStyleCnt="3"/>
      <dgm:spPr/>
    </dgm:pt>
    <dgm:pt modelId="{C0FD42F8-9C3E-C142-BA8D-88FC300A7012}" type="pres">
      <dgm:prSet presAssocID="{9AD1335B-E703-B34B-8FEA-CDD948644C23}" presName="parentText" presStyleLbl="node1" presStyleIdx="1" presStyleCnt="3" custScaleX="122449">
        <dgm:presLayoutVars>
          <dgm:chMax val="0"/>
          <dgm:bulletEnabled val="1"/>
        </dgm:presLayoutVars>
      </dgm:prSet>
      <dgm:spPr/>
    </dgm:pt>
    <dgm:pt modelId="{2E9599F0-C122-2B4A-8561-F0F92C2F0CCD}" type="pres">
      <dgm:prSet presAssocID="{9AD1335B-E703-B34B-8FEA-CDD948644C23}" presName="negativeSpace" presStyleCnt="0"/>
      <dgm:spPr/>
    </dgm:pt>
    <dgm:pt modelId="{FA9BBC47-8317-1940-8FBE-84906DEA2127}" type="pres">
      <dgm:prSet presAssocID="{9AD1335B-E703-B34B-8FEA-CDD948644C23}" presName="childText" presStyleLbl="conFgAcc1" presStyleIdx="1" presStyleCnt="3">
        <dgm:presLayoutVars>
          <dgm:bulletEnabled val="1"/>
        </dgm:presLayoutVars>
      </dgm:prSet>
      <dgm:spPr/>
    </dgm:pt>
    <dgm:pt modelId="{60BDC8D8-BDA6-4746-B19B-2ECAFCA2BFA0}" type="pres">
      <dgm:prSet presAssocID="{ED951359-9DED-0341-99C4-3AE281E3C8C2}" presName="spaceBetweenRectangles" presStyleCnt="0"/>
      <dgm:spPr/>
    </dgm:pt>
    <dgm:pt modelId="{4D4F29A7-F257-3143-85B3-FA7F32FDE958}" type="pres">
      <dgm:prSet presAssocID="{B11B5470-37D7-2C4C-BC27-D9E5BAC930D7}" presName="parentLin" presStyleCnt="0"/>
      <dgm:spPr/>
    </dgm:pt>
    <dgm:pt modelId="{C1A1ABA3-F969-2641-936E-5A401154F693}" type="pres">
      <dgm:prSet presAssocID="{B11B5470-37D7-2C4C-BC27-D9E5BAC930D7}" presName="parentLeftMargin" presStyleLbl="node1" presStyleIdx="1" presStyleCnt="3"/>
      <dgm:spPr/>
    </dgm:pt>
    <dgm:pt modelId="{78A3D178-F196-354A-8D1E-87954A081E9D}" type="pres">
      <dgm:prSet presAssocID="{B11B5470-37D7-2C4C-BC27-D9E5BAC930D7}" presName="parentText" presStyleLbl="node1" presStyleIdx="2" presStyleCnt="3" custScaleX="122449">
        <dgm:presLayoutVars>
          <dgm:chMax val="0"/>
          <dgm:bulletEnabled val="1"/>
        </dgm:presLayoutVars>
      </dgm:prSet>
      <dgm:spPr/>
    </dgm:pt>
    <dgm:pt modelId="{3610793B-C4FA-AD40-B8D9-AD92AB622D68}" type="pres">
      <dgm:prSet presAssocID="{B11B5470-37D7-2C4C-BC27-D9E5BAC930D7}" presName="negativeSpace" presStyleCnt="0"/>
      <dgm:spPr/>
    </dgm:pt>
    <dgm:pt modelId="{8EB2EC5E-622E-3F45-A3CC-4136294E9113}" type="pres">
      <dgm:prSet presAssocID="{B11B5470-37D7-2C4C-BC27-D9E5BAC930D7}" presName="childText" presStyleLbl="conFgAcc1" presStyleIdx="2" presStyleCnt="3" custLinFactNeighborX="-1010" custLinFactNeighborY="54343">
        <dgm:presLayoutVars>
          <dgm:bulletEnabled val="1"/>
        </dgm:presLayoutVars>
      </dgm:prSet>
      <dgm:spPr/>
    </dgm:pt>
  </dgm:ptLst>
  <dgm:cxnLst>
    <dgm:cxn modelId="{4A33D103-4764-4E40-A02B-0B1B7C9CE22F}" srcId="{B823974F-05CE-FD44-9DF1-9318819D416B}" destId="{735DB4CE-C9DF-704F-AE4E-1FF1B85B1004}" srcOrd="0" destOrd="0" parTransId="{6D056DB2-2F23-654C-8268-DBF256A02782}" sibTransId="{6ED77A7C-3A25-9E4D-9BAB-0F42672D55BC}"/>
    <dgm:cxn modelId="{9B6A2A04-7A3D-CE47-89ED-73DB39BEC34E}" type="presOf" srcId="{735DB4CE-C9DF-704F-AE4E-1FF1B85B1004}" destId="{77D6B446-8F15-9148-920A-81192C6F20CA}" srcOrd="1" destOrd="0" presId="urn:microsoft.com/office/officeart/2005/8/layout/list1"/>
    <dgm:cxn modelId="{DFE77107-E6A7-2248-A46A-CEF12153EEBD}" srcId="{9AD1335B-E703-B34B-8FEA-CDD948644C23}" destId="{A5BBCB35-D1B0-1E4D-8998-E5DDEF8CB63D}" srcOrd="1" destOrd="0" parTransId="{BBFBE52E-87E8-F648-B161-58CCDAF48C20}" sibTransId="{53D1B86F-C79D-CE43-B6A5-A2C0C05DDC3D}"/>
    <dgm:cxn modelId="{DF0EC913-489F-0E48-B0FF-6BFB3FA2CD7F}" srcId="{9AD1335B-E703-B34B-8FEA-CDD948644C23}" destId="{180C34A8-C607-6B48-AA75-CC380BBD9036}" srcOrd="0" destOrd="0" parTransId="{0B032E28-E0F1-DF4F-9A36-916C19EDB969}" sibTransId="{3AFEE34D-439B-8549-A42F-5BC0EA4E07AA}"/>
    <dgm:cxn modelId="{E8261B16-2837-D34F-ABB8-716AD45DD345}" srcId="{735DB4CE-C9DF-704F-AE4E-1FF1B85B1004}" destId="{B2CC5996-8B46-4643-B1D9-82D9241AA025}" srcOrd="1" destOrd="0" parTransId="{7989150F-A91A-7B45-A6AF-5DAE2E2595D3}" sibTransId="{736E63E7-4CF0-E24E-94F3-BAE8DBFB9BDB}"/>
    <dgm:cxn modelId="{60EB4A24-8F09-F542-A0E7-A1742FD9A30A}" srcId="{B823974F-05CE-FD44-9DF1-9318819D416B}" destId="{9AD1335B-E703-B34B-8FEA-CDD948644C23}" srcOrd="1" destOrd="0" parTransId="{90D67F57-7633-114F-A9DA-14C59437C16C}" sibTransId="{ED951359-9DED-0341-99C4-3AE281E3C8C2}"/>
    <dgm:cxn modelId="{3E50DC27-84B7-E14E-A521-B870DD900F0C}" type="presOf" srcId="{180C34A8-C607-6B48-AA75-CC380BBD9036}" destId="{FA9BBC47-8317-1940-8FBE-84906DEA2127}" srcOrd="0" destOrd="0" presId="urn:microsoft.com/office/officeart/2005/8/layout/list1"/>
    <dgm:cxn modelId="{8E26F129-4D8E-8944-B6B9-6608BB19BA0F}" type="presOf" srcId="{6C03647D-7C73-0C4F-BAF0-451B374B87A8}" destId="{36FA308F-7B5E-C24A-8B19-937793A5F20B}" srcOrd="0" destOrd="0" presId="urn:microsoft.com/office/officeart/2005/8/layout/list1"/>
    <dgm:cxn modelId="{3384D22C-C927-CE46-81E0-6BB6CBCFA60D}" srcId="{B823974F-05CE-FD44-9DF1-9318819D416B}" destId="{B11B5470-37D7-2C4C-BC27-D9E5BAC930D7}" srcOrd="2" destOrd="0" parTransId="{CB13F448-9E5C-DA4D-BA94-7C72F43B157C}" sibTransId="{5145B9C2-EDE6-4D4E-A475-19D9E0DF24E0}"/>
    <dgm:cxn modelId="{7F3CC73B-60D8-B04C-94B8-35BA2FC6FD79}" type="presOf" srcId="{9AD1335B-E703-B34B-8FEA-CDD948644C23}" destId="{847F5513-EE5C-0141-8DF4-1ABC36548E0E}" srcOrd="0" destOrd="0" presId="urn:microsoft.com/office/officeart/2005/8/layout/list1"/>
    <dgm:cxn modelId="{2F654C3D-A06E-5340-AABC-E89C2A1FB7D3}" type="presOf" srcId="{B823974F-05CE-FD44-9DF1-9318819D416B}" destId="{EE376766-FD06-D843-96C7-E7E82B31CFB7}" srcOrd="0" destOrd="0" presId="urn:microsoft.com/office/officeart/2005/8/layout/list1"/>
    <dgm:cxn modelId="{F1B1D869-9551-CE4D-B81F-1162ABE58557}" type="presOf" srcId="{B11B5470-37D7-2C4C-BC27-D9E5BAC930D7}" destId="{C1A1ABA3-F969-2641-936E-5A401154F693}" srcOrd="0" destOrd="0" presId="urn:microsoft.com/office/officeart/2005/8/layout/list1"/>
    <dgm:cxn modelId="{7E90B36A-3A30-754A-9383-44705934A8AB}" type="presOf" srcId="{AFFDB21F-971B-D343-9843-C2C7D82EC2C9}" destId="{8EB2EC5E-622E-3F45-A3CC-4136294E9113}" srcOrd="0" destOrd="1" presId="urn:microsoft.com/office/officeart/2005/8/layout/list1"/>
    <dgm:cxn modelId="{9AC9AA50-3799-E74E-8FA0-1AC9B14A2312}" srcId="{735DB4CE-C9DF-704F-AE4E-1FF1B85B1004}" destId="{A19F02EF-CC46-254A-8DA3-B5EDB37E1E9B}" srcOrd="3" destOrd="0" parTransId="{60259479-8967-F34A-BF6E-005C2CA7F3D2}" sibTransId="{103CF895-4A66-B94E-A720-7ABD5B9A3B13}"/>
    <dgm:cxn modelId="{71C3D557-5287-D74C-8376-0484D4814649}" type="presOf" srcId="{9AD1335B-E703-B34B-8FEA-CDD948644C23}" destId="{C0FD42F8-9C3E-C142-BA8D-88FC300A7012}" srcOrd="1" destOrd="0" presId="urn:microsoft.com/office/officeart/2005/8/layout/list1"/>
    <dgm:cxn modelId="{9D39498B-D0B1-5749-AAB0-715A84C09276}" type="presOf" srcId="{B2CC5996-8B46-4643-B1D9-82D9241AA025}" destId="{36FA308F-7B5E-C24A-8B19-937793A5F20B}" srcOrd="0" destOrd="1" presId="urn:microsoft.com/office/officeart/2005/8/layout/list1"/>
    <dgm:cxn modelId="{B4F24B8C-6870-0C4A-BE4E-EBD63D49C106}" srcId="{B11B5470-37D7-2C4C-BC27-D9E5BAC930D7}" destId="{D0588606-FB49-1D4A-809F-CDEBC4F687C3}" srcOrd="2" destOrd="0" parTransId="{F8B0A796-424A-EE40-A35C-8DC590FF0C33}" sibTransId="{C53BD375-5C3F-5644-A319-1AE156CFDCE5}"/>
    <dgm:cxn modelId="{3B16D695-D930-2646-AF17-36645F63E92A}" type="presOf" srcId="{A5BBCB35-D1B0-1E4D-8998-E5DDEF8CB63D}" destId="{FA9BBC47-8317-1940-8FBE-84906DEA2127}" srcOrd="0" destOrd="1" presId="urn:microsoft.com/office/officeart/2005/8/layout/list1"/>
    <dgm:cxn modelId="{95F053A4-E653-E546-9346-4CD37A678F5E}" type="presOf" srcId="{A19F02EF-CC46-254A-8DA3-B5EDB37E1E9B}" destId="{36FA308F-7B5E-C24A-8B19-937793A5F20B}" srcOrd="0" destOrd="3" presId="urn:microsoft.com/office/officeart/2005/8/layout/list1"/>
    <dgm:cxn modelId="{CC1B30B3-10B7-F843-8D75-BD76C3C79395}" type="presOf" srcId="{B180C157-A4BF-8449-9235-402C50FB2E45}" destId="{36FA308F-7B5E-C24A-8B19-937793A5F20B}" srcOrd="0" destOrd="2" presId="urn:microsoft.com/office/officeart/2005/8/layout/list1"/>
    <dgm:cxn modelId="{77DED9BA-A8D1-A942-A6BA-5ED8423FF573}" srcId="{B11B5470-37D7-2C4C-BC27-D9E5BAC930D7}" destId="{0C5323E1-AF10-DA4B-A084-93068BEEAE92}" srcOrd="0" destOrd="0" parTransId="{494B219D-9099-3944-A7DB-C7448F1518DC}" sibTransId="{288C898E-D11A-4B48-97D8-3C7170885E3D}"/>
    <dgm:cxn modelId="{D9DB4CC7-6F0E-1C41-8B40-7A407D23CA60}" type="presOf" srcId="{D0588606-FB49-1D4A-809F-CDEBC4F687C3}" destId="{8EB2EC5E-622E-3F45-A3CC-4136294E9113}" srcOrd="0" destOrd="2" presId="urn:microsoft.com/office/officeart/2005/8/layout/list1"/>
    <dgm:cxn modelId="{2444E5E6-833D-7A4A-9DC4-E73BD8C36FE7}" srcId="{735DB4CE-C9DF-704F-AE4E-1FF1B85B1004}" destId="{6C03647D-7C73-0C4F-BAF0-451B374B87A8}" srcOrd="0" destOrd="0" parTransId="{471C752E-2076-A245-881F-76423569628C}" sibTransId="{EF9511B0-91D3-9C47-A47D-8C90E6DB4E17}"/>
    <dgm:cxn modelId="{09D093F3-A7C8-5146-86B8-F59B08E8BF25}" type="presOf" srcId="{B11B5470-37D7-2C4C-BC27-D9E5BAC930D7}" destId="{78A3D178-F196-354A-8D1E-87954A081E9D}" srcOrd="1" destOrd="0" presId="urn:microsoft.com/office/officeart/2005/8/layout/list1"/>
    <dgm:cxn modelId="{046C55F6-668D-1447-BF86-B097DB5EDE76}" type="presOf" srcId="{735DB4CE-C9DF-704F-AE4E-1FF1B85B1004}" destId="{62C2C626-F27D-2B47-BDD0-16D4DB10A3BE}" srcOrd="0" destOrd="0" presId="urn:microsoft.com/office/officeart/2005/8/layout/list1"/>
    <dgm:cxn modelId="{7DEDB8FB-CE07-394A-BA79-A3CC0B827806}" srcId="{B11B5470-37D7-2C4C-BC27-D9E5BAC930D7}" destId="{AFFDB21F-971B-D343-9843-C2C7D82EC2C9}" srcOrd="1" destOrd="0" parTransId="{46994920-6571-2F4B-BC38-67A9A5A3FA45}" sibTransId="{A6308B1C-BD0F-A142-8074-9C1AE78FDFCE}"/>
    <dgm:cxn modelId="{1357A9FC-8041-4842-8476-5FF09F7742CB}" srcId="{735DB4CE-C9DF-704F-AE4E-1FF1B85B1004}" destId="{B180C157-A4BF-8449-9235-402C50FB2E45}" srcOrd="2" destOrd="0" parTransId="{A78897D7-370A-3248-B90B-B8C954B44CF8}" sibTransId="{08FDB71D-CE48-A24D-BF8A-903B54D73750}"/>
    <dgm:cxn modelId="{08EE29FF-4093-5644-B082-DECD70FAC317}" type="presOf" srcId="{0C5323E1-AF10-DA4B-A084-93068BEEAE92}" destId="{8EB2EC5E-622E-3F45-A3CC-4136294E9113}" srcOrd="0" destOrd="0" presId="urn:microsoft.com/office/officeart/2005/8/layout/list1"/>
    <dgm:cxn modelId="{0DD5B5E1-C878-2648-A036-821A0D7FFB2A}" type="presParOf" srcId="{EE376766-FD06-D843-96C7-E7E82B31CFB7}" destId="{664C3DB1-CC4B-DD41-8277-384E9E2F63AE}" srcOrd="0" destOrd="0" presId="urn:microsoft.com/office/officeart/2005/8/layout/list1"/>
    <dgm:cxn modelId="{4366F0CE-02B7-9C4F-8FE9-B516AFA77E38}" type="presParOf" srcId="{664C3DB1-CC4B-DD41-8277-384E9E2F63AE}" destId="{62C2C626-F27D-2B47-BDD0-16D4DB10A3BE}" srcOrd="0" destOrd="0" presId="urn:microsoft.com/office/officeart/2005/8/layout/list1"/>
    <dgm:cxn modelId="{8EB1AE39-F60A-704F-AE78-96A61864E53D}" type="presParOf" srcId="{664C3DB1-CC4B-DD41-8277-384E9E2F63AE}" destId="{77D6B446-8F15-9148-920A-81192C6F20CA}" srcOrd="1" destOrd="0" presId="urn:microsoft.com/office/officeart/2005/8/layout/list1"/>
    <dgm:cxn modelId="{D7C452DF-84C8-1741-A66C-CABB6C549FBA}" type="presParOf" srcId="{EE376766-FD06-D843-96C7-E7E82B31CFB7}" destId="{E562E6F0-13B1-C34D-A346-93612A12856F}" srcOrd="1" destOrd="0" presId="urn:microsoft.com/office/officeart/2005/8/layout/list1"/>
    <dgm:cxn modelId="{140CCF86-8316-CE48-9014-F0BAF3922454}" type="presParOf" srcId="{EE376766-FD06-D843-96C7-E7E82B31CFB7}" destId="{36FA308F-7B5E-C24A-8B19-937793A5F20B}" srcOrd="2" destOrd="0" presId="urn:microsoft.com/office/officeart/2005/8/layout/list1"/>
    <dgm:cxn modelId="{EC5FAFE6-FBD2-0E4E-A45F-E58E1E3F515B}" type="presParOf" srcId="{EE376766-FD06-D843-96C7-E7E82B31CFB7}" destId="{C6846B03-C0DC-1F48-ADD7-2D4CA4171BE6}" srcOrd="3" destOrd="0" presId="urn:microsoft.com/office/officeart/2005/8/layout/list1"/>
    <dgm:cxn modelId="{D5FD3741-2F2D-C646-9BE8-1B348BBAF5CD}" type="presParOf" srcId="{EE376766-FD06-D843-96C7-E7E82B31CFB7}" destId="{83E746EC-DF61-C242-8D81-82AF8E57104E}" srcOrd="4" destOrd="0" presId="urn:microsoft.com/office/officeart/2005/8/layout/list1"/>
    <dgm:cxn modelId="{6B0A8E5A-CC96-184C-A7B2-061DB7FAACD8}" type="presParOf" srcId="{83E746EC-DF61-C242-8D81-82AF8E57104E}" destId="{847F5513-EE5C-0141-8DF4-1ABC36548E0E}" srcOrd="0" destOrd="0" presId="urn:microsoft.com/office/officeart/2005/8/layout/list1"/>
    <dgm:cxn modelId="{05C24E55-37C9-7A46-9E3E-F411030DCB84}" type="presParOf" srcId="{83E746EC-DF61-C242-8D81-82AF8E57104E}" destId="{C0FD42F8-9C3E-C142-BA8D-88FC300A7012}" srcOrd="1" destOrd="0" presId="urn:microsoft.com/office/officeart/2005/8/layout/list1"/>
    <dgm:cxn modelId="{D377C8CC-99B1-0D4B-B227-3D4CF98972E2}" type="presParOf" srcId="{EE376766-FD06-D843-96C7-E7E82B31CFB7}" destId="{2E9599F0-C122-2B4A-8561-F0F92C2F0CCD}" srcOrd="5" destOrd="0" presId="urn:microsoft.com/office/officeart/2005/8/layout/list1"/>
    <dgm:cxn modelId="{A6D07B8C-87E5-D74A-A252-B9F51F73060F}" type="presParOf" srcId="{EE376766-FD06-D843-96C7-E7E82B31CFB7}" destId="{FA9BBC47-8317-1940-8FBE-84906DEA2127}" srcOrd="6" destOrd="0" presId="urn:microsoft.com/office/officeart/2005/8/layout/list1"/>
    <dgm:cxn modelId="{8E28C0A9-34C9-764D-8250-472429508411}" type="presParOf" srcId="{EE376766-FD06-D843-96C7-E7E82B31CFB7}" destId="{60BDC8D8-BDA6-4746-B19B-2ECAFCA2BFA0}" srcOrd="7" destOrd="0" presId="urn:microsoft.com/office/officeart/2005/8/layout/list1"/>
    <dgm:cxn modelId="{083B5538-C7DD-7D4A-85C7-B6595ABCC6CE}" type="presParOf" srcId="{EE376766-FD06-D843-96C7-E7E82B31CFB7}" destId="{4D4F29A7-F257-3143-85B3-FA7F32FDE958}" srcOrd="8" destOrd="0" presId="urn:microsoft.com/office/officeart/2005/8/layout/list1"/>
    <dgm:cxn modelId="{3AE7E7AB-DF36-114B-B498-EDF39C8A8B52}" type="presParOf" srcId="{4D4F29A7-F257-3143-85B3-FA7F32FDE958}" destId="{C1A1ABA3-F969-2641-936E-5A401154F693}" srcOrd="0" destOrd="0" presId="urn:microsoft.com/office/officeart/2005/8/layout/list1"/>
    <dgm:cxn modelId="{F9F7D6B9-FF79-A042-8D07-3DC72ED257DD}" type="presParOf" srcId="{4D4F29A7-F257-3143-85B3-FA7F32FDE958}" destId="{78A3D178-F196-354A-8D1E-87954A081E9D}" srcOrd="1" destOrd="0" presId="urn:microsoft.com/office/officeart/2005/8/layout/list1"/>
    <dgm:cxn modelId="{F4DE9BDF-D181-4F4F-9E4C-C9A05EF4B61E}" type="presParOf" srcId="{EE376766-FD06-D843-96C7-E7E82B31CFB7}" destId="{3610793B-C4FA-AD40-B8D9-AD92AB622D68}" srcOrd="9" destOrd="0" presId="urn:microsoft.com/office/officeart/2005/8/layout/list1"/>
    <dgm:cxn modelId="{0D8F4750-31A0-BE4C-937E-15820E5CAAD6}" type="presParOf" srcId="{EE376766-FD06-D843-96C7-E7E82B31CFB7}" destId="{8EB2EC5E-622E-3F45-A3CC-4136294E9113}"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292514-7E94-7945-8FD3-41EBCADB3C83}" type="doc">
      <dgm:prSet loTypeId="urn:microsoft.com/office/officeart/2005/8/layout/cycle4" loCatId="" qsTypeId="urn:microsoft.com/office/officeart/2005/8/quickstyle/simple4" qsCatId="simple" csTypeId="urn:microsoft.com/office/officeart/2005/8/colors/colorful4" csCatId="colorful" phldr="1"/>
      <dgm:spPr/>
      <dgm:t>
        <a:bodyPr/>
        <a:lstStyle/>
        <a:p>
          <a:endParaRPr lang="en-US"/>
        </a:p>
      </dgm:t>
    </dgm:pt>
    <dgm:pt modelId="{B2B64506-A361-B041-861B-CD16846BD317}">
      <dgm:prSet phldrT="[Text]"/>
      <dgm:spPr/>
      <dgm:t>
        <a:bodyPr/>
        <a:lstStyle/>
        <a:p>
          <a:r>
            <a:rPr lang="en-US" dirty="0"/>
            <a:t>Cancer Treatment Related Cardiotoxicity</a:t>
          </a:r>
        </a:p>
      </dgm:t>
    </dgm:pt>
    <dgm:pt modelId="{C01323E5-86F6-0A4F-AD50-E40F3075B9FF}" type="parTrans" cxnId="{79452E85-0212-4040-9BCA-928B2307F276}">
      <dgm:prSet/>
      <dgm:spPr/>
      <dgm:t>
        <a:bodyPr/>
        <a:lstStyle/>
        <a:p>
          <a:endParaRPr lang="en-US"/>
        </a:p>
      </dgm:t>
    </dgm:pt>
    <dgm:pt modelId="{F7EEB419-C79C-CF4C-BD0E-95B230A91B3F}" type="sibTrans" cxnId="{79452E85-0212-4040-9BCA-928B2307F276}">
      <dgm:prSet/>
      <dgm:spPr/>
      <dgm:t>
        <a:bodyPr/>
        <a:lstStyle/>
        <a:p>
          <a:endParaRPr lang="en-US"/>
        </a:p>
      </dgm:t>
    </dgm:pt>
    <dgm:pt modelId="{A0D70699-8038-C544-AE78-CF4A39F35F17}">
      <dgm:prSet phldrT="[Text]" custT="1"/>
      <dgm:spPr/>
      <dgm:t>
        <a:bodyPr/>
        <a:lstStyle/>
        <a:p>
          <a:r>
            <a:rPr lang="en-US" sz="1600" dirty="0"/>
            <a:t>NOT-CA-22-001</a:t>
          </a:r>
        </a:p>
      </dgm:t>
    </dgm:pt>
    <dgm:pt modelId="{88B97404-C68A-514A-9AD9-838E1E464482}" type="parTrans" cxnId="{EB85A467-C6FC-E540-8522-3D1F1369057A}">
      <dgm:prSet/>
      <dgm:spPr/>
      <dgm:t>
        <a:bodyPr/>
        <a:lstStyle/>
        <a:p>
          <a:endParaRPr lang="en-US"/>
        </a:p>
      </dgm:t>
    </dgm:pt>
    <dgm:pt modelId="{15E6DEEC-8C6C-2140-B236-7A37794690A5}" type="sibTrans" cxnId="{EB85A467-C6FC-E540-8522-3D1F1369057A}">
      <dgm:prSet/>
      <dgm:spPr/>
      <dgm:t>
        <a:bodyPr/>
        <a:lstStyle/>
        <a:p>
          <a:endParaRPr lang="en-US"/>
        </a:p>
      </dgm:t>
    </dgm:pt>
    <dgm:pt modelId="{A58754E8-6535-9F46-AFE3-6218249ADFEC}">
      <dgm:prSet phldrT="[Text]"/>
      <dgm:spPr/>
      <dgm:t>
        <a:bodyPr/>
        <a:lstStyle/>
        <a:p>
          <a:r>
            <a:rPr lang="en-US" dirty="0"/>
            <a:t>Cancer Treatment Adverse Events</a:t>
          </a:r>
        </a:p>
      </dgm:t>
    </dgm:pt>
    <dgm:pt modelId="{DC318B1C-A15E-CC42-B10D-ED42844E2F29}" type="parTrans" cxnId="{34E0F5B4-6B21-EC41-9A20-2DCAE94E03E6}">
      <dgm:prSet/>
      <dgm:spPr/>
      <dgm:t>
        <a:bodyPr/>
        <a:lstStyle/>
        <a:p>
          <a:endParaRPr lang="en-US"/>
        </a:p>
      </dgm:t>
    </dgm:pt>
    <dgm:pt modelId="{7C6A2353-8225-5B43-A201-ED2B21B405E7}" type="sibTrans" cxnId="{34E0F5B4-6B21-EC41-9A20-2DCAE94E03E6}">
      <dgm:prSet/>
      <dgm:spPr/>
      <dgm:t>
        <a:bodyPr/>
        <a:lstStyle/>
        <a:p>
          <a:endParaRPr lang="en-US"/>
        </a:p>
      </dgm:t>
    </dgm:pt>
    <dgm:pt modelId="{89301632-C1CB-5349-9A34-D4E4D7958D07}">
      <dgm:prSet phldrT="[Text]" custT="1"/>
      <dgm:spPr/>
      <dgm:t>
        <a:bodyPr/>
        <a:lstStyle/>
        <a:p>
          <a:r>
            <a:rPr lang="en-US" sz="1600" dirty="0"/>
            <a:t>Adverse Sequelae</a:t>
          </a:r>
        </a:p>
      </dgm:t>
    </dgm:pt>
    <dgm:pt modelId="{563C15E8-6F59-F74D-AE79-C327D644DCA6}" type="parTrans" cxnId="{6E7FA801-39D0-7545-A18A-AF5AA81B93E4}">
      <dgm:prSet/>
      <dgm:spPr/>
      <dgm:t>
        <a:bodyPr/>
        <a:lstStyle/>
        <a:p>
          <a:endParaRPr lang="en-US"/>
        </a:p>
      </dgm:t>
    </dgm:pt>
    <dgm:pt modelId="{6320804F-3F39-FA4B-8F44-1B20CDAF47F2}" type="sibTrans" cxnId="{6E7FA801-39D0-7545-A18A-AF5AA81B93E4}">
      <dgm:prSet/>
      <dgm:spPr/>
      <dgm:t>
        <a:bodyPr/>
        <a:lstStyle/>
        <a:p>
          <a:endParaRPr lang="en-US"/>
        </a:p>
      </dgm:t>
    </dgm:pt>
    <dgm:pt modelId="{73C319C2-615B-9B48-9092-E9EFD22EF084}">
      <dgm:prSet phldrT="[Text]" custT="1"/>
      <dgm:spPr/>
      <dgm:t>
        <a:bodyPr/>
        <a:lstStyle/>
        <a:p>
          <a:r>
            <a:rPr lang="en-US" sz="1600" dirty="0"/>
            <a:t>NOT-CA-22-005 P01</a:t>
          </a:r>
        </a:p>
      </dgm:t>
    </dgm:pt>
    <dgm:pt modelId="{30128DED-F1ED-A14A-8560-AEA8D70B01CF}" type="parTrans" cxnId="{EDC9C40E-5331-CE47-B47E-A5D080751D6C}">
      <dgm:prSet/>
      <dgm:spPr/>
      <dgm:t>
        <a:bodyPr/>
        <a:lstStyle/>
        <a:p>
          <a:endParaRPr lang="en-US"/>
        </a:p>
      </dgm:t>
    </dgm:pt>
    <dgm:pt modelId="{30F74EFC-4E74-3641-B8B8-B8593207E6E9}" type="sibTrans" cxnId="{EDC9C40E-5331-CE47-B47E-A5D080751D6C}">
      <dgm:prSet/>
      <dgm:spPr/>
      <dgm:t>
        <a:bodyPr/>
        <a:lstStyle/>
        <a:p>
          <a:endParaRPr lang="en-US"/>
        </a:p>
      </dgm:t>
    </dgm:pt>
    <dgm:pt modelId="{6A0CC724-2177-6C43-B71D-186EC35357BB}">
      <dgm:prSet phldrT="[Text]"/>
      <dgm:spPr/>
      <dgm:t>
        <a:bodyPr/>
        <a:lstStyle/>
        <a:p>
          <a:r>
            <a:rPr lang="en-US" dirty="0"/>
            <a:t>Healthcare Delivery</a:t>
          </a:r>
        </a:p>
      </dgm:t>
    </dgm:pt>
    <dgm:pt modelId="{125F9B30-3324-9147-B4C0-3EE606A4B9D5}" type="parTrans" cxnId="{3AB6A160-01B8-CA41-8314-1EAC655F56EF}">
      <dgm:prSet/>
      <dgm:spPr/>
      <dgm:t>
        <a:bodyPr/>
        <a:lstStyle/>
        <a:p>
          <a:endParaRPr lang="en-US"/>
        </a:p>
      </dgm:t>
    </dgm:pt>
    <dgm:pt modelId="{DB0194D2-A249-8B42-841A-F3344D2EA819}" type="sibTrans" cxnId="{3AB6A160-01B8-CA41-8314-1EAC655F56EF}">
      <dgm:prSet/>
      <dgm:spPr/>
      <dgm:t>
        <a:bodyPr/>
        <a:lstStyle/>
        <a:p>
          <a:endParaRPr lang="en-US"/>
        </a:p>
      </dgm:t>
    </dgm:pt>
    <dgm:pt modelId="{12922C36-1762-614A-A930-92C230556948}">
      <dgm:prSet phldrT="[Text]" custT="1"/>
      <dgm:spPr/>
      <dgm:t>
        <a:bodyPr/>
        <a:lstStyle/>
        <a:p>
          <a:r>
            <a:rPr lang="en-US" sz="1600" dirty="0"/>
            <a:t>Risk Stratification   NOT-CA-21-019</a:t>
          </a:r>
        </a:p>
      </dgm:t>
    </dgm:pt>
    <dgm:pt modelId="{4ED44A09-3280-394D-8F2E-A955344F7BAA}" type="parTrans" cxnId="{A57008A2-3F0F-9044-AF4A-5BE1C6315B35}">
      <dgm:prSet/>
      <dgm:spPr/>
      <dgm:t>
        <a:bodyPr/>
        <a:lstStyle/>
        <a:p>
          <a:endParaRPr lang="en-US"/>
        </a:p>
      </dgm:t>
    </dgm:pt>
    <dgm:pt modelId="{96DF58AE-988D-9248-9BB5-51A00D9DAE24}" type="sibTrans" cxnId="{A57008A2-3F0F-9044-AF4A-5BE1C6315B35}">
      <dgm:prSet/>
      <dgm:spPr/>
      <dgm:t>
        <a:bodyPr/>
        <a:lstStyle/>
        <a:p>
          <a:endParaRPr lang="en-US"/>
        </a:p>
      </dgm:t>
    </dgm:pt>
    <dgm:pt modelId="{6394B108-3598-8348-ACC8-F7671EAC57A6}">
      <dgm:prSet phldrT="[Text]" custT="1"/>
      <dgm:spPr/>
      <dgm:t>
        <a:bodyPr/>
        <a:lstStyle/>
        <a:p>
          <a:r>
            <a:rPr lang="en-US" sz="1600" dirty="0"/>
            <a:t>Telehealth               NOT-CA-21-043</a:t>
          </a:r>
        </a:p>
      </dgm:t>
    </dgm:pt>
    <dgm:pt modelId="{6792700E-24CE-6746-8EC1-8D62E1343353}" type="parTrans" cxnId="{B25B5B40-C49D-784F-9912-11A47B4024A9}">
      <dgm:prSet/>
      <dgm:spPr/>
      <dgm:t>
        <a:bodyPr/>
        <a:lstStyle/>
        <a:p>
          <a:endParaRPr lang="en-US"/>
        </a:p>
      </dgm:t>
    </dgm:pt>
    <dgm:pt modelId="{5DAE7F5D-EB69-894C-B4AF-4B9DCD279BBA}" type="sibTrans" cxnId="{B25B5B40-C49D-784F-9912-11A47B4024A9}">
      <dgm:prSet/>
      <dgm:spPr/>
      <dgm:t>
        <a:bodyPr/>
        <a:lstStyle/>
        <a:p>
          <a:endParaRPr lang="en-US"/>
        </a:p>
      </dgm:t>
    </dgm:pt>
    <dgm:pt modelId="{6BE0C007-AE48-6D41-BD0A-D711F313598D}">
      <dgm:prSet phldrT="[Text]" custT="1"/>
      <dgm:spPr/>
      <dgm:t>
        <a:bodyPr/>
        <a:lstStyle/>
        <a:p>
          <a:r>
            <a:rPr lang="en-US" sz="1600" dirty="0"/>
            <a:t>Accelerated Aging  NOT-CA-21-031</a:t>
          </a:r>
        </a:p>
      </dgm:t>
    </dgm:pt>
    <dgm:pt modelId="{36187DCD-0A0B-9F49-8D61-2095730F0F5E}" type="parTrans" cxnId="{983EDC48-C0F3-B842-96A7-EB59AA780BFA}">
      <dgm:prSet/>
      <dgm:spPr/>
      <dgm:t>
        <a:bodyPr/>
        <a:lstStyle/>
        <a:p>
          <a:endParaRPr lang="en-US"/>
        </a:p>
      </dgm:t>
    </dgm:pt>
    <dgm:pt modelId="{601DEF3A-DBE9-084A-8D0B-814CEB70A3ED}" type="sibTrans" cxnId="{983EDC48-C0F3-B842-96A7-EB59AA780BFA}">
      <dgm:prSet/>
      <dgm:spPr/>
      <dgm:t>
        <a:bodyPr/>
        <a:lstStyle/>
        <a:p>
          <a:endParaRPr lang="en-US"/>
        </a:p>
      </dgm:t>
    </dgm:pt>
    <dgm:pt modelId="{C1A89BA3-5A14-5149-88AA-64DB3A1D5BF4}">
      <dgm:prSet phldrT="[Text]" custT="1"/>
      <dgm:spPr/>
      <dgm:t>
        <a:bodyPr/>
        <a:lstStyle/>
        <a:p>
          <a:endParaRPr lang="en-US" sz="1600" dirty="0"/>
        </a:p>
      </dgm:t>
    </dgm:pt>
    <dgm:pt modelId="{0AA703E6-5A01-DF47-9452-83C04287656D}" type="parTrans" cxnId="{86A86083-C736-F74E-8F58-84B886D2813E}">
      <dgm:prSet/>
      <dgm:spPr/>
      <dgm:t>
        <a:bodyPr/>
        <a:lstStyle/>
        <a:p>
          <a:endParaRPr lang="en-US"/>
        </a:p>
      </dgm:t>
    </dgm:pt>
    <dgm:pt modelId="{4FD9F7E9-CD77-C74A-B6C8-B0531DC6848E}" type="sibTrans" cxnId="{86A86083-C736-F74E-8F58-84B886D2813E}">
      <dgm:prSet/>
      <dgm:spPr/>
      <dgm:t>
        <a:bodyPr/>
        <a:lstStyle/>
        <a:p>
          <a:endParaRPr lang="en-US"/>
        </a:p>
      </dgm:t>
    </dgm:pt>
    <dgm:pt modelId="{A94BA078-1C0D-034A-AECC-A0AD913EA02D}">
      <dgm:prSet phldrT="[Text]" custT="1"/>
      <dgm:spPr/>
      <dgm:t>
        <a:bodyPr/>
        <a:lstStyle/>
        <a:p>
          <a:r>
            <a:rPr lang="en-US" sz="1600" dirty="0"/>
            <a:t>PAR-21-329 R01</a:t>
          </a:r>
        </a:p>
      </dgm:t>
    </dgm:pt>
    <dgm:pt modelId="{24A1D0E9-DFC8-F841-AEE3-723B155D33DD}" type="parTrans" cxnId="{5E04EFF9-8D1A-544D-83FE-F9B0689E7909}">
      <dgm:prSet/>
      <dgm:spPr/>
      <dgm:t>
        <a:bodyPr/>
        <a:lstStyle/>
        <a:p>
          <a:endParaRPr lang="en-US"/>
        </a:p>
      </dgm:t>
    </dgm:pt>
    <dgm:pt modelId="{0BEA1192-2AF9-2F46-BC34-04177BF15A0E}" type="sibTrans" cxnId="{5E04EFF9-8D1A-544D-83FE-F9B0689E7909}">
      <dgm:prSet/>
      <dgm:spPr/>
      <dgm:t>
        <a:bodyPr/>
        <a:lstStyle/>
        <a:p>
          <a:endParaRPr lang="en-US"/>
        </a:p>
      </dgm:t>
    </dgm:pt>
    <dgm:pt modelId="{F43F3F40-42AD-6A4A-9E62-2C2BF8955722}">
      <dgm:prSet phldrT="[Text]" custT="1"/>
      <dgm:spPr/>
      <dgm:t>
        <a:bodyPr/>
        <a:lstStyle/>
        <a:p>
          <a:endParaRPr lang="en-US" sz="800" dirty="0"/>
        </a:p>
      </dgm:t>
    </dgm:pt>
    <dgm:pt modelId="{E2E5DE7E-3888-F642-8280-8BBEA95FC0BB}" type="parTrans" cxnId="{1D101A98-19A6-DC4F-82D1-63AAD2A1C995}">
      <dgm:prSet/>
      <dgm:spPr/>
      <dgm:t>
        <a:bodyPr/>
        <a:lstStyle/>
        <a:p>
          <a:endParaRPr lang="en-US"/>
        </a:p>
      </dgm:t>
    </dgm:pt>
    <dgm:pt modelId="{9802ADF3-CE90-4145-90C7-E59B8B742EC1}" type="sibTrans" cxnId="{1D101A98-19A6-DC4F-82D1-63AAD2A1C995}">
      <dgm:prSet/>
      <dgm:spPr/>
      <dgm:t>
        <a:bodyPr/>
        <a:lstStyle/>
        <a:p>
          <a:endParaRPr lang="en-US"/>
        </a:p>
      </dgm:t>
    </dgm:pt>
    <dgm:pt modelId="{13F4CA83-D337-2C44-9AE9-1CA03169A474}">
      <dgm:prSet phldrT="[Text]"/>
      <dgm:spPr/>
      <dgm:t>
        <a:bodyPr/>
        <a:lstStyle/>
        <a:p>
          <a:r>
            <a:rPr lang="en-US" dirty="0"/>
            <a:t>Study </a:t>
          </a:r>
        </a:p>
        <a:p>
          <a:r>
            <a:rPr lang="en-US" dirty="0"/>
            <a:t> Design</a:t>
          </a:r>
        </a:p>
      </dgm:t>
    </dgm:pt>
    <dgm:pt modelId="{0EF6BF2D-D0DF-1746-8D04-2A8BC43404D5}" type="sibTrans" cxnId="{2CAA300D-ADBD-B446-B085-A06B9C328CA8}">
      <dgm:prSet/>
      <dgm:spPr/>
      <dgm:t>
        <a:bodyPr/>
        <a:lstStyle/>
        <a:p>
          <a:endParaRPr lang="en-US"/>
        </a:p>
      </dgm:t>
    </dgm:pt>
    <dgm:pt modelId="{7A1E976D-5DB5-A541-A37F-C2DEC6D7038C}" type="parTrans" cxnId="{2CAA300D-ADBD-B446-B085-A06B9C328CA8}">
      <dgm:prSet/>
      <dgm:spPr/>
      <dgm:t>
        <a:bodyPr/>
        <a:lstStyle/>
        <a:p>
          <a:endParaRPr lang="en-US"/>
        </a:p>
      </dgm:t>
    </dgm:pt>
    <dgm:pt modelId="{47A00745-E946-794A-B83A-A36EAA9BC3D8}">
      <dgm:prSet phldrT="[Text]" custT="1"/>
      <dgm:spPr/>
      <dgm:t>
        <a:bodyPr/>
        <a:lstStyle/>
        <a:p>
          <a:r>
            <a:rPr lang="en-US" sz="1600" dirty="0"/>
            <a:t>R01</a:t>
          </a:r>
        </a:p>
      </dgm:t>
    </dgm:pt>
    <dgm:pt modelId="{C94A2631-0A42-564A-8B2F-86A1E60EB2BA}" type="parTrans" cxnId="{C099B9C4-08FF-0145-A81B-A35E546AFEA2}">
      <dgm:prSet/>
      <dgm:spPr/>
      <dgm:t>
        <a:bodyPr/>
        <a:lstStyle/>
        <a:p>
          <a:endParaRPr lang="en-US"/>
        </a:p>
      </dgm:t>
    </dgm:pt>
    <dgm:pt modelId="{ED14A26B-474E-F54A-9369-CFDF03BE8930}" type="sibTrans" cxnId="{C099B9C4-08FF-0145-A81B-A35E546AFEA2}">
      <dgm:prSet/>
      <dgm:spPr/>
      <dgm:t>
        <a:bodyPr/>
        <a:lstStyle/>
        <a:p>
          <a:endParaRPr lang="en-US"/>
        </a:p>
      </dgm:t>
    </dgm:pt>
    <dgm:pt modelId="{64723C9B-5F3C-7748-A92A-37F420E51816}">
      <dgm:prSet phldrT="[Text]" custT="1"/>
      <dgm:spPr/>
      <dgm:t>
        <a:bodyPr/>
        <a:lstStyle/>
        <a:p>
          <a:r>
            <a:rPr lang="en-US" sz="1600" dirty="0"/>
            <a:t>R03</a:t>
          </a:r>
        </a:p>
      </dgm:t>
    </dgm:pt>
    <dgm:pt modelId="{E7369BDE-0613-C840-A9CD-64CA9768D0F1}" type="parTrans" cxnId="{DC051853-95F7-1E4E-BD80-8B3E826A4A69}">
      <dgm:prSet/>
      <dgm:spPr/>
      <dgm:t>
        <a:bodyPr/>
        <a:lstStyle/>
        <a:p>
          <a:endParaRPr lang="en-US"/>
        </a:p>
      </dgm:t>
    </dgm:pt>
    <dgm:pt modelId="{E25F07FF-86D2-C24B-A469-C1FDC71945C1}" type="sibTrans" cxnId="{DC051853-95F7-1E4E-BD80-8B3E826A4A69}">
      <dgm:prSet/>
      <dgm:spPr/>
      <dgm:t>
        <a:bodyPr/>
        <a:lstStyle/>
        <a:p>
          <a:endParaRPr lang="en-US"/>
        </a:p>
      </dgm:t>
    </dgm:pt>
    <dgm:pt modelId="{1F6CAE60-16D2-3F4D-B925-353FC85CA4AF}">
      <dgm:prSet phldrT="[Text]" custT="1"/>
      <dgm:spPr/>
      <dgm:t>
        <a:bodyPr/>
        <a:lstStyle/>
        <a:p>
          <a:r>
            <a:rPr lang="en-US" sz="1600" dirty="0"/>
            <a:t>R21</a:t>
          </a:r>
        </a:p>
      </dgm:t>
    </dgm:pt>
    <dgm:pt modelId="{A419BCEA-9999-064D-B8F7-7C2AA7A25A59}" type="parTrans" cxnId="{C700BFFA-F965-6C49-9101-4C8CE3F1D6C8}">
      <dgm:prSet/>
      <dgm:spPr/>
      <dgm:t>
        <a:bodyPr/>
        <a:lstStyle/>
        <a:p>
          <a:endParaRPr lang="en-US"/>
        </a:p>
      </dgm:t>
    </dgm:pt>
    <dgm:pt modelId="{7D408D94-0BAB-4447-BD9E-5B3C88179882}" type="sibTrans" cxnId="{C700BFFA-F965-6C49-9101-4C8CE3F1D6C8}">
      <dgm:prSet/>
      <dgm:spPr/>
      <dgm:t>
        <a:bodyPr/>
        <a:lstStyle/>
        <a:p>
          <a:endParaRPr lang="en-US"/>
        </a:p>
      </dgm:t>
    </dgm:pt>
    <dgm:pt modelId="{DBAD0106-234E-B04F-9639-0ABEEE833186}">
      <dgm:prSet phldrT="[Text]" custT="1"/>
      <dgm:spPr/>
      <dgm:t>
        <a:bodyPr/>
        <a:lstStyle/>
        <a:p>
          <a:r>
            <a:rPr lang="en-US" sz="1600" dirty="0"/>
            <a:t>P01</a:t>
          </a:r>
        </a:p>
      </dgm:t>
    </dgm:pt>
    <dgm:pt modelId="{16FE71A5-7413-5E48-8135-EAF0584FDC8F}" type="parTrans" cxnId="{76D72E4B-DAA0-784D-ACF7-15912278F959}">
      <dgm:prSet/>
      <dgm:spPr/>
      <dgm:t>
        <a:bodyPr/>
        <a:lstStyle/>
        <a:p>
          <a:endParaRPr lang="en-US"/>
        </a:p>
      </dgm:t>
    </dgm:pt>
    <dgm:pt modelId="{1FC49924-06CA-FE40-8895-D8E072688D85}" type="sibTrans" cxnId="{76D72E4B-DAA0-784D-ACF7-15912278F959}">
      <dgm:prSet/>
      <dgm:spPr/>
      <dgm:t>
        <a:bodyPr/>
        <a:lstStyle/>
        <a:p>
          <a:endParaRPr lang="en-US"/>
        </a:p>
      </dgm:t>
    </dgm:pt>
    <dgm:pt modelId="{B4625EFB-F76F-DC46-9317-67426623B08D}">
      <dgm:prSet phldrT="[Text]" custT="1"/>
      <dgm:spPr/>
      <dgm:t>
        <a:bodyPr/>
        <a:lstStyle/>
        <a:p>
          <a:r>
            <a:rPr lang="en-US" sz="1600" dirty="0"/>
            <a:t>Pragmatic Trials</a:t>
          </a:r>
        </a:p>
      </dgm:t>
    </dgm:pt>
    <dgm:pt modelId="{030BA350-04A9-5746-9896-F8CB28E000A2}" type="parTrans" cxnId="{2B4D4597-7B94-F14E-9730-ED228379D104}">
      <dgm:prSet/>
      <dgm:spPr/>
      <dgm:t>
        <a:bodyPr/>
        <a:lstStyle/>
        <a:p>
          <a:endParaRPr lang="en-US"/>
        </a:p>
      </dgm:t>
    </dgm:pt>
    <dgm:pt modelId="{7CF1FAB3-3D59-364D-92CB-602F21C23DA0}" type="sibTrans" cxnId="{2B4D4597-7B94-F14E-9730-ED228379D104}">
      <dgm:prSet/>
      <dgm:spPr/>
      <dgm:t>
        <a:bodyPr/>
        <a:lstStyle/>
        <a:p>
          <a:endParaRPr lang="en-US"/>
        </a:p>
      </dgm:t>
    </dgm:pt>
    <dgm:pt modelId="{89753011-96BD-BF4A-8E78-6DE795621264}">
      <dgm:prSet phldrT="[Text]" custT="1"/>
      <dgm:spPr/>
      <dgm:t>
        <a:bodyPr/>
        <a:lstStyle/>
        <a:p>
          <a:r>
            <a:rPr lang="en-US" sz="1600" dirty="0"/>
            <a:t>Implementation Science</a:t>
          </a:r>
        </a:p>
      </dgm:t>
    </dgm:pt>
    <dgm:pt modelId="{0C2833E0-4FE4-1942-ABD9-7101EAE00F93}" type="parTrans" cxnId="{8EFD48F3-64F0-5D4A-A2D0-E91A83E6096D}">
      <dgm:prSet/>
      <dgm:spPr/>
      <dgm:t>
        <a:bodyPr/>
        <a:lstStyle/>
        <a:p>
          <a:endParaRPr lang="en-US"/>
        </a:p>
      </dgm:t>
    </dgm:pt>
    <dgm:pt modelId="{E2E48E22-2845-9D41-ABD1-44378EF533BB}" type="sibTrans" cxnId="{8EFD48F3-64F0-5D4A-A2D0-E91A83E6096D}">
      <dgm:prSet/>
      <dgm:spPr/>
      <dgm:t>
        <a:bodyPr/>
        <a:lstStyle/>
        <a:p>
          <a:endParaRPr lang="en-US"/>
        </a:p>
      </dgm:t>
    </dgm:pt>
    <dgm:pt modelId="{4688F5B3-2972-4D4B-A17B-2541B66AB76D}">
      <dgm:prSet phldrT="[Text]" custT="1"/>
      <dgm:spPr/>
      <dgm:t>
        <a:bodyPr/>
        <a:lstStyle/>
        <a:p>
          <a:r>
            <a:rPr lang="en-US" sz="1600" dirty="0"/>
            <a:t>R34 CT Planning Grant</a:t>
          </a:r>
        </a:p>
      </dgm:t>
    </dgm:pt>
    <dgm:pt modelId="{3297CD60-B511-F849-BF78-BCB958E7F597}" type="sibTrans" cxnId="{DD34126E-A09B-F14C-9BC3-3FE51ED3B707}">
      <dgm:prSet/>
      <dgm:spPr/>
      <dgm:t>
        <a:bodyPr/>
        <a:lstStyle/>
        <a:p>
          <a:endParaRPr lang="en-US"/>
        </a:p>
      </dgm:t>
    </dgm:pt>
    <dgm:pt modelId="{244DC540-C490-BC47-A2CF-10DC7A8789BC}" type="parTrans" cxnId="{DD34126E-A09B-F14C-9BC3-3FE51ED3B707}">
      <dgm:prSet/>
      <dgm:spPr/>
      <dgm:t>
        <a:bodyPr/>
        <a:lstStyle/>
        <a:p>
          <a:endParaRPr lang="en-US"/>
        </a:p>
      </dgm:t>
    </dgm:pt>
    <dgm:pt modelId="{BDC1D1E2-193D-9041-A3DE-9E4DC2C7AE77}">
      <dgm:prSet phldrT="[Text]" custT="1"/>
      <dgm:spPr/>
      <dgm:t>
        <a:bodyPr/>
        <a:lstStyle/>
        <a:p>
          <a:endParaRPr lang="en-US" sz="1600" dirty="0"/>
        </a:p>
      </dgm:t>
    </dgm:pt>
    <dgm:pt modelId="{437C091A-93D9-E047-8863-E83E5862354F}" type="parTrans" cxnId="{05D903ED-77AB-A348-B155-3C423A244A3C}">
      <dgm:prSet/>
      <dgm:spPr/>
      <dgm:t>
        <a:bodyPr/>
        <a:lstStyle/>
        <a:p>
          <a:endParaRPr lang="en-US"/>
        </a:p>
      </dgm:t>
    </dgm:pt>
    <dgm:pt modelId="{C4518D41-2AA3-954C-A41E-5FDE3FC70DB2}" type="sibTrans" cxnId="{05D903ED-77AB-A348-B155-3C423A244A3C}">
      <dgm:prSet/>
      <dgm:spPr/>
      <dgm:t>
        <a:bodyPr/>
        <a:lstStyle/>
        <a:p>
          <a:endParaRPr lang="en-US"/>
        </a:p>
      </dgm:t>
    </dgm:pt>
    <dgm:pt modelId="{E0870C9E-A86B-1440-85A3-33B097438C14}">
      <dgm:prSet phldrT="[Text]" custT="1"/>
      <dgm:spPr/>
      <dgm:t>
        <a:bodyPr/>
        <a:lstStyle/>
        <a:p>
          <a:endParaRPr lang="en-US" sz="1600" dirty="0"/>
        </a:p>
      </dgm:t>
    </dgm:pt>
    <dgm:pt modelId="{A9E2BC6E-34A7-7540-801E-12A664284209}" type="parTrans" cxnId="{6B5D420F-F191-6B42-AE26-B6B8751C9A41}">
      <dgm:prSet/>
      <dgm:spPr/>
      <dgm:t>
        <a:bodyPr/>
        <a:lstStyle/>
        <a:p>
          <a:endParaRPr lang="en-US"/>
        </a:p>
      </dgm:t>
    </dgm:pt>
    <dgm:pt modelId="{8EAF3109-53E8-5642-A1DE-7D6600CFC24A}" type="sibTrans" cxnId="{6B5D420F-F191-6B42-AE26-B6B8751C9A41}">
      <dgm:prSet/>
      <dgm:spPr/>
      <dgm:t>
        <a:bodyPr/>
        <a:lstStyle/>
        <a:p>
          <a:endParaRPr lang="en-US"/>
        </a:p>
      </dgm:t>
    </dgm:pt>
    <dgm:pt modelId="{83576CF8-3978-D14E-B7BC-C9C116F3F3F1}" type="pres">
      <dgm:prSet presAssocID="{00292514-7E94-7945-8FD3-41EBCADB3C83}" presName="cycleMatrixDiagram" presStyleCnt="0">
        <dgm:presLayoutVars>
          <dgm:chMax val="1"/>
          <dgm:dir/>
          <dgm:animLvl val="lvl"/>
          <dgm:resizeHandles val="exact"/>
        </dgm:presLayoutVars>
      </dgm:prSet>
      <dgm:spPr/>
    </dgm:pt>
    <dgm:pt modelId="{C6331C16-BFAE-714E-B539-0BD12FC304D8}" type="pres">
      <dgm:prSet presAssocID="{00292514-7E94-7945-8FD3-41EBCADB3C83}" presName="children" presStyleCnt="0"/>
      <dgm:spPr/>
    </dgm:pt>
    <dgm:pt modelId="{FAF06723-2976-814C-B393-928C81B9DF99}" type="pres">
      <dgm:prSet presAssocID="{00292514-7E94-7945-8FD3-41EBCADB3C83}" presName="child1group" presStyleCnt="0"/>
      <dgm:spPr/>
    </dgm:pt>
    <dgm:pt modelId="{DFDEB8BF-8AB3-7440-90A0-D2B8C9C028DD}" type="pres">
      <dgm:prSet presAssocID="{00292514-7E94-7945-8FD3-41EBCADB3C83}" presName="child1" presStyleLbl="bgAcc1" presStyleIdx="0" presStyleCnt="4" custScaleX="130376" custLinFactNeighborX="-21629" custLinFactNeighborY="1553"/>
      <dgm:spPr/>
    </dgm:pt>
    <dgm:pt modelId="{E06E8115-F1DC-1242-86A7-ED6B502B9B33}" type="pres">
      <dgm:prSet presAssocID="{00292514-7E94-7945-8FD3-41EBCADB3C83}" presName="child1Text" presStyleLbl="bgAcc1" presStyleIdx="0" presStyleCnt="4">
        <dgm:presLayoutVars>
          <dgm:bulletEnabled val="1"/>
        </dgm:presLayoutVars>
      </dgm:prSet>
      <dgm:spPr/>
    </dgm:pt>
    <dgm:pt modelId="{22B2793B-0E51-7C44-BDDF-B984B66DCB71}" type="pres">
      <dgm:prSet presAssocID="{00292514-7E94-7945-8FD3-41EBCADB3C83}" presName="child2group" presStyleCnt="0"/>
      <dgm:spPr/>
    </dgm:pt>
    <dgm:pt modelId="{04ED293A-9C86-E544-BD40-FEDD5025FD9A}" type="pres">
      <dgm:prSet presAssocID="{00292514-7E94-7945-8FD3-41EBCADB3C83}" presName="child2" presStyleLbl="bgAcc1" presStyleIdx="1" presStyleCnt="4" custScaleX="130499" custLinFactNeighborX="28908" custLinFactNeighborY="2330"/>
      <dgm:spPr/>
    </dgm:pt>
    <dgm:pt modelId="{05488798-E01E-7F4E-B550-BD3160C96169}" type="pres">
      <dgm:prSet presAssocID="{00292514-7E94-7945-8FD3-41EBCADB3C83}" presName="child2Text" presStyleLbl="bgAcc1" presStyleIdx="1" presStyleCnt="4">
        <dgm:presLayoutVars>
          <dgm:bulletEnabled val="1"/>
        </dgm:presLayoutVars>
      </dgm:prSet>
      <dgm:spPr/>
    </dgm:pt>
    <dgm:pt modelId="{D8C22BA2-7AC7-694A-92FA-4FD5B9DBAD42}" type="pres">
      <dgm:prSet presAssocID="{00292514-7E94-7945-8FD3-41EBCADB3C83}" presName="child3group" presStyleCnt="0"/>
      <dgm:spPr/>
    </dgm:pt>
    <dgm:pt modelId="{1CEAC5C9-C515-8F47-A442-47A47096308A}" type="pres">
      <dgm:prSet presAssocID="{00292514-7E94-7945-8FD3-41EBCADB3C83}" presName="child3" presStyleLbl="bgAcc1" presStyleIdx="2" presStyleCnt="4" custScaleX="130376" custLinFactNeighborX="19617" custLinFactNeighborY="0"/>
      <dgm:spPr/>
    </dgm:pt>
    <dgm:pt modelId="{3A764941-A90F-1649-8D66-06782782476E}" type="pres">
      <dgm:prSet presAssocID="{00292514-7E94-7945-8FD3-41EBCADB3C83}" presName="child3Text" presStyleLbl="bgAcc1" presStyleIdx="2" presStyleCnt="4">
        <dgm:presLayoutVars>
          <dgm:bulletEnabled val="1"/>
        </dgm:presLayoutVars>
      </dgm:prSet>
      <dgm:spPr/>
    </dgm:pt>
    <dgm:pt modelId="{1A17BC66-D8CB-CB49-8019-43EBB8948863}" type="pres">
      <dgm:prSet presAssocID="{00292514-7E94-7945-8FD3-41EBCADB3C83}" presName="child4group" presStyleCnt="0"/>
      <dgm:spPr/>
    </dgm:pt>
    <dgm:pt modelId="{A59A4E47-A2FC-BA44-8D08-1BDC0F6E8611}" type="pres">
      <dgm:prSet presAssocID="{00292514-7E94-7945-8FD3-41EBCADB3C83}" presName="child4" presStyleLbl="bgAcc1" presStyleIdx="3" presStyleCnt="4" custScaleX="130376" custLinFactNeighborX="-22132" custLinFactNeighborY="-1249"/>
      <dgm:spPr/>
    </dgm:pt>
    <dgm:pt modelId="{C7E6E8E1-478C-F240-917B-E231556F07AB}" type="pres">
      <dgm:prSet presAssocID="{00292514-7E94-7945-8FD3-41EBCADB3C83}" presName="child4Text" presStyleLbl="bgAcc1" presStyleIdx="3" presStyleCnt="4">
        <dgm:presLayoutVars>
          <dgm:bulletEnabled val="1"/>
        </dgm:presLayoutVars>
      </dgm:prSet>
      <dgm:spPr/>
    </dgm:pt>
    <dgm:pt modelId="{C0B29BD0-E1C5-6141-B20C-AE7AA50BDFCA}" type="pres">
      <dgm:prSet presAssocID="{00292514-7E94-7945-8FD3-41EBCADB3C83}" presName="childPlaceholder" presStyleCnt="0"/>
      <dgm:spPr/>
    </dgm:pt>
    <dgm:pt modelId="{7A2256C8-E273-D446-A37B-20637A8C8DF6}" type="pres">
      <dgm:prSet presAssocID="{00292514-7E94-7945-8FD3-41EBCADB3C83}" presName="circle" presStyleCnt="0"/>
      <dgm:spPr/>
    </dgm:pt>
    <dgm:pt modelId="{FA56ED7F-DAEA-E040-B79D-C57E21336FE0}" type="pres">
      <dgm:prSet presAssocID="{00292514-7E94-7945-8FD3-41EBCADB3C83}" presName="quadrant1" presStyleLbl="node1" presStyleIdx="0" presStyleCnt="4">
        <dgm:presLayoutVars>
          <dgm:chMax val="1"/>
          <dgm:bulletEnabled val="1"/>
        </dgm:presLayoutVars>
      </dgm:prSet>
      <dgm:spPr/>
    </dgm:pt>
    <dgm:pt modelId="{568585B8-CDB6-464B-B7F6-D03F823FA695}" type="pres">
      <dgm:prSet presAssocID="{00292514-7E94-7945-8FD3-41EBCADB3C83}" presName="quadrant2" presStyleLbl="node1" presStyleIdx="1" presStyleCnt="4">
        <dgm:presLayoutVars>
          <dgm:chMax val="1"/>
          <dgm:bulletEnabled val="1"/>
        </dgm:presLayoutVars>
      </dgm:prSet>
      <dgm:spPr/>
    </dgm:pt>
    <dgm:pt modelId="{99D82190-C425-4345-9670-896D36DD4E30}" type="pres">
      <dgm:prSet presAssocID="{00292514-7E94-7945-8FD3-41EBCADB3C83}" presName="quadrant3" presStyleLbl="node1" presStyleIdx="2" presStyleCnt="4">
        <dgm:presLayoutVars>
          <dgm:chMax val="1"/>
          <dgm:bulletEnabled val="1"/>
        </dgm:presLayoutVars>
      </dgm:prSet>
      <dgm:spPr/>
    </dgm:pt>
    <dgm:pt modelId="{C76B6028-550B-AF41-A953-824CEB69E478}" type="pres">
      <dgm:prSet presAssocID="{00292514-7E94-7945-8FD3-41EBCADB3C83}" presName="quadrant4" presStyleLbl="node1" presStyleIdx="3" presStyleCnt="4">
        <dgm:presLayoutVars>
          <dgm:chMax val="1"/>
          <dgm:bulletEnabled val="1"/>
        </dgm:presLayoutVars>
      </dgm:prSet>
      <dgm:spPr/>
    </dgm:pt>
    <dgm:pt modelId="{80A45B31-4CCD-F848-A9AC-040FB4B015E8}" type="pres">
      <dgm:prSet presAssocID="{00292514-7E94-7945-8FD3-41EBCADB3C83}" presName="quadrantPlaceholder" presStyleCnt="0"/>
      <dgm:spPr/>
    </dgm:pt>
    <dgm:pt modelId="{69EDFCDD-8DFC-FA40-BF34-61E806F51F7B}" type="pres">
      <dgm:prSet presAssocID="{00292514-7E94-7945-8FD3-41EBCADB3C83}" presName="center1" presStyleLbl="fgShp" presStyleIdx="0" presStyleCnt="2" custLinFactNeighborX="0" custLinFactNeighborY="21025"/>
      <dgm:spPr>
        <a:prstGeom prst="heart">
          <a:avLst/>
        </a:prstGeom>
      </dgm:spPr>
    </dgm:pt>
    <dgm:pt modelId="{B9018AB7-FE0A-5F42-A9D1-468C094BF517}" type="pres">
      <dgm:prSet presAssocID="{00292514-7E94-7945-8FD3-41EBCADB3C83}" presName="center2" presStyleLbl="fgShp" presStyleIdx="1" presStyleCnt="2" custAng="10800000" custScaleX="105072" custScaleY="103839" custLinFactNeighborX="0" custLinFactNeighborY="-15291"/>
      <dgm:spPr>
        <a:prstGeom prst="heart">
          <a:avLst/>
        </a:prstGeom>
      </dgm:spPr>
    </dgm:pt>
  </dgm:ptLst>
  <dgm:cxnLst>
    <dgm:cxn modelId="{6E7FA801-39D0-7545-A18A-AF5AA81B93E4}" srcId="{A58754E8-6535-9F46-AFE3-6218249ADFEC}" destId="{89301632-C1CB-5349-9A34-D4E4D7958D07}" srcOrd="0" destOrd="0" parTransId="{563C15E8-6F59-F74D-AE79-C327D644DCA6}" sibTransId="{6320804F-3F39-FA4B-8F44-1B20CDAF47F2}"/>
    <dgm:cxn modelId="{4F72F606-52C6-CB42-B6F4-9AD410D78B07}" type="presOf" srcId="{B4625EFB-F76F-DC46-9317-67426623B08D}" destId="{1CEAC5C9-C515-8F47-A442-47A47096308A}" srcOrd="0" destOrd="2" presId="urn:microsoft.com/office/officeart/2005/8/layout/cycle4"/>
    <dgm:cxn modelId="{9E387D07-2CB9-5A4D-895C-EAFF2DDF774C}" type="presOf" srcId="{C1A89BA3-5A14-5149-88AA-64DB3A1D5BF4}" destId="{C7E6E8E1-478C-F240-917B-E231556F07AB}" srcOrd="1" destOrd="1" presId="urn:microsoft.com/office/officeart/2005/8/layout/cycle4"/>
    <dgm:cxn modelId="{2FA11A0A-8A35-CB48-A9DC-6A8FFC8E0253}" type="presOf" srcId="{89753011-96BD-BF4A-8E78-6DE795621264}" destId="{1CEAC5C9-C515-8F47-A442-47A47096308A}" srcOrd="0" destOrd="4" presId="urn:microsoft.com/office/officeart/2005/8/layout/cycle4"/>
    <dgm:cxn modelId="{2CAA300D-ADBD-B446-B085-A06B9C328CA8}" srcId="{00292514-7E94-7945-8FD3-41EBCADB3C83}" destId="{13F4CA83-D337-2C44-9AE9-1CA03169A474}" srcOrd="2" destOrd="0" parTransId="{7A1E976D-5DB5-A541-A37F-C2DEC6D7038C}" sibTransId="{0EF6BF2D-D0DF-1746-8D04-2A8BC43404D5}"/>
    <dgm:cxn modelId="{EDC9C40E-5331-CE47-B47E-A5D080751D6C}" srcId="{89301632-C1CB-5349-9A34-D4E4D7958D07}" destId="{73C319C2-615B-9B48-9092-E9EFD22EF084}" srcOrd="1" destOrd="0" parTransId="{30128DED-F1ED-A14A-8560-AEA8D70B01CF}" sibTransId="{30F74EFC-4E74-3641-B8B8-B8593207E6E9}"/>
    <dgm:cxn modelId="{6B5D420F-F191-6B42-AE26-B6B8751C9A41}" srcId="{13F4CA83-D337-2C44-9AE9-1CA03169A474}" destId="{E0870C9E-A86B-1440-85A3-33B097438C14}" srcOrd="3" destOrd="0" parTransId="{A9E2BC6E-34A7-7540-801E-12A664284209}" sibTransId="{8EAF3109-53E8-5642-A1DE-7D6600CFC24A}"/>
    <dgm:cxn modelId="{22B88515-287C-F842-89C1-B86982B848B4}" type="presOf" srcId="{1F6CAE60-16D2-3F4D-B925-353FC85CA4AF}" destId="{E06E8115-F1DC-1242-86A7-ED6B502B9B33}" srcOrd="1" destOrd="3" presId="urn:microsoft.com/office/officeart/2005/8/layout/cycle4"/>
    <dgm:cxn modelId="{B3E85618-E923-584C-B567-0A17DD12E4ED}" type="presOf" srcId="{73C319C2-615B-9B48-9092-E9EFD22EF084}" destId="{05488798-E01E-7F4E-B550-BD3160C96169}" srcOrd="1" destOrd="2" presId="urn:microsoft.com/office/officeart/2005/8/layout/cycle4"/>
    <dgm:cxn modelId="{53D2A525-2461-4F4F-B374-5C333DEF992D}" type="presOf" srcId="{4688F5B3-2972-4D4B-A17B-2541B66AB76D}" destId="{3A764941-A90F-1649-8D66-06782782476E}" srcOrd="1" destOrd="0" presId="urn:microsoft.com/office/officeart/2005/8/layout/cycle4"/>
    <dgm:cxn modelId="{A4E41C2D-D4B1-E44D-93A8-6ED5CA7DC000}" type="presOf" srcId="{BDC1D1E2-193D-9041-A3DE-9E4DC2C7AE77}" destId="{1CEAC5C9-C515-8F47-A442-47A47096308A}" srcOrd="0" destOrd="1" presId="urn:microsoft.com/office/officeart/2005/8/layout/cycle4"/>
    <dgm:cxn modelId="{FA621D31-BD04-D747-AA96-BCEDB5316454}" type="presOf" srcId="{6BE0C007-AE48-6D41-BD0A-D711F313598D}" destId="{05488798-E01E-7F4E-B550-BD3160C96169}" srcOrd="1" destOrd="4" presId="urn:microsoft.com/office/officeart/2005/8/layout/cycle4"/>
    <dgm:cxn modelId="{B25B5B40-C49D-784F-9912-11A47B4024A9}" srcId="{6A0CC724-2177-6C43-B71D-186EC35357BB}" destId="{6394B108-3598-8348-ACC8-F7671EAC57A6}" srcOrd="2" destOrd="0" parTransId="{6792700E-24CE-6746-8EC1-8D62E1343353}" sibTransId="{5DAE7F5D-EB69-894C-B4AF-4B9DCD279BBA}"/>
    <dgm:cxn modelId="{3AB6A160-01B8-CA41-8314-1EAC655F56EF}" srcId="{00292514-7E94-7945-8FD3-41EBCADB3C83}" destId="{6A0CC724-2177-6C43-B71D-186EC35357BB}" srcOrd="3" destOrd="0" parTransId="{125F9B30-3324-9147-B4C0-3EE606A4B9D5}" sibTransId="{DB0194D2-A249-8B42-841A-F3344D2EA819}"/>
    <dgm:cxn modelId="{D4AA6747-0C80-C142-9E11-FA7C93F3EFFE}" type="presOf" srcId="{F43F3F40-42AD-6A4A-9E62-2C2BF8955722}" destId="{05488798-E01E-7F4E-B550-BD3160C96169}" srcOrd="1" destOrd="3" presId="urn:microsoft.com/office/officeart/2005/8/layout/cycle4"/>
    <dgm:cxn modelId="{EB85A467-C6FC-E540-8522-3D1F1369057A}" srcId="{B2B64506-A361-B041-861B-CD16846BD317}" destId="{A0D70699-8038-C544-AE78-CF4A39F35F17}" srcOrd="0" destOrd="0" parTransId="{88B97404-C68A-514A-9AD9-838E1E464482}" sibTransId="{15E6DEEC-8C6C-2140-B236-7A37794690A5}"/>
    <dgm:cxn modelId="{50B02D48-37AA-EB48-922C-67D4EB4DB4FF}" type="presOf" srcId="{E0870C9E-A86B-1440-85A3-33B097438C14}" destId="{1CEAC5C9-C515-8F47-A442-47A47096308A}" srcOrd="0" destOrd="3" presId="urn:microsoft.com/office/officeart/2005/8/layout/cycle4"/>
    <dgm:cxn modelId="{983EDC48-C0F3-B842-96A7-EB59AA780BFA}" srcId="{A58754E8-6535-9F46-AFE3-6218249ADFEC}" destId="{6BE0C007-AE48-6D41-BD0A-D711F313598D}" srcOrd="1" destOrd="0" parTransId="{36187DCD-0A0B-9F49-8D61-2095730F0F5E}" sibTransId="{601DEF3A-DBE9-084A-8D0B-814CEB70A3ED}"/>
    <dgm:cxn modelId="{76D72E4B-DAA0-784D-ACF7-15912278F959}" srcId="{A0D70699-8038-C544-AE78-CF4A39F35F17}" destId="{DBAD0106-234E-B04F-9639-0ABEEE833186}" srcOrd="3" destOrd="0" parTransId="{16FE71A5-7413-5E48-8135-EAF0584FDC8F}" sibTransId="{1FC49924-06CA-FE40-8895-D8E072688D85}"/>
    <dgm:cxn modelId="{DD34126E-A09B-F14C-9BC3-3FE51ED3B707}" srcId="{13F4CA83-D337-2C44-9AE9-1CA03169A474}" destId="{4688F5B3-2972-4D4B-A17B-2541B66AB76D}" srcOrd="0" destOrd="0" parTransId="{244DC540-C490-BC47-A2CF-10DC7A8789BC}" sibTransId="{3297CD60-B511-F849-BF78-BCB958E7F597}"/>
    <dgm:cxn modelId="{47BF9450-5093-B64D-A7E8-80EA28B07D3F}" type="presOf" srcId="{A0D70699-8038-C544-AE78-CF4A39F35F17}" destId="{DFDEB8BF-8AB3-7440-90A0-D2B8C9C028DD}" srcOrd="0" destOrd="0" presId="urn:microsoft.com/office/officeart/2005/8/layout/cycle4"/>
    <dgm:cxn modelId="{27152371-A4CB-2D4B-AAE8-1B8BF09BC2AC}" type="presOf" srcId="{89301632-C1CB-5349-9A34-D4E4D7958D07}" destId="{04ED293A-9C86-E544-BD40-FEDD5025FD9A}" srcOrd="0" destOrd="0" presId="urn:microsoft.com/office/officeart/2005/8/layout/cycle4"/>
    <dgm:cxn modelId="{7BFE9B71-E8CE-F940-8B51-8FA0255E131C}" type="presOf" srcId="{BDC1D1E2-193D-9041-A3DE-9E4DC2C7AE77}" destId="{3A764941-A90F-1649-8D66-06782782476E}" srcOrd="1" destOrd="1" presId="urn:microsoft.com/office/officeart/2005/8/layout/cycle4"/>
    <dgm:cxn modelId="{DC051853-95F7-1E4E-BD80-8B3E826A4A69}" srcId="{A0D70699-8038-C544-AE78-CF4A39F35F17}" destId="{64723C9B-5F3C-7748-A92A-37F420E51816}" srcOrd="1" destOrd="0" parTransId="{E7369BDE-0613-C840-A9CD-64CA9768D0F1}" sibTransId="{E25F07FF-86D2-C24B-A469-C1FDC71945C1}"/>
    <dgm:cxn modelId="{7D725B58-FB0C-F54A-BEBD-C10FB9A5A970}" type="presOf" srcId="{00292514-7E94-7945-8FD3-41EBCADB3C83}" destId="{83576CF8-3978-D14E-B7BC-C9C116F3F3F1}" srcOrd="0" destOrd="0" presId="urn:microsoft.com/office/officeart/2005/8/layout/cycle4"/>
    <dgm:cxn modelId="{390AA259-2012-FA48-A7DF-8E4E41E026C0}" type="presOf" srcId="{64723C9B-5F3C-7748-A92A-37F420E51816}" destId="{E06E8115-F1DC-1242-86A7-ED6B502B9B33}" srcOrd="1" destOrd="2" presId="urn:microsoft.com/office/officeart/2005/8/layout/cycle4"/>
    <dgm:cxn modelId="{76A97381-6AF0-3544-A640-B279EAFEE73E}" type="presOf" srcId="{89301632-C1CB-5349-9A34-D4E4D7958D07}" destId="{05488798-E01E-7F4E-B550-BD3160C96169}" srcOrd="1" destOrd="0" presId="urn:microsoft.com/office/officeart/2005/8/layout/cycle4"/>
    <dgm:cxn modelId="{86A86083-C736-F74E-8F58-84B886D2813E}" srcId="{6A0CC724-2177-6C43-B71D-186EC35357BB}" destId="{C1A89BA3-5A14-5149-88AA-64DB3A1D5BF4}" srcOrd="1" destOrd="0" parTransId="{0AA703E6-5A01-DF47-9452-83C04287656D}" sibTransId="{4FD9F7E9-CD77-C74A-B6C8-B0531DC6848E}"/>
    <dgm:cxn modelId="{EAB5D484-CF69-4740-84A8-A1F2FFAB1A7D}" type="presOf" srcId="{B4625EFB-F76F-DC46-9317-67426623B08D}" destId="{3A764941-A90F-1649-8D66-06782782476E}" srcOrd="1" destOrd="2" presId="urn:microsoft.com/office/officeart/2005/8/layout/cycle4"/>
    <dgm:cxn modelId="{79452E85-0212-4040-9BCA-928B2307F276}" srcId="{00292514-7E94-7945-8FD3-41EBCADB3C83}" destId="{B2B64506-A361-B041-861B-CD16846BD317}" srcOrd="0" destOrd="0" parTransId="{C01323E5-86F6-0A4F-AD50-E40F3075B9FF}" sibTransId="{F7EEB419-C79C-CF4C-BD0E-95B230A91B3F}"/>
    <dgm:cxn modelId="{CD1A738A-9576-6B45-ADDB-2D29322989FB}" type="presOf" srcId="{73C319C2-615B-9B48-9092-E9EFD22EF084}" destId="{04ED293A-9C86-E544-BD40-FEDD5025FD9A}" srcOrd="0" destOrd="2" presId="urn:microsoft.com/office/officeart/2005/8/layout/cycle4"/>
    <dgm:cxn modelId="{69749B8C-1BC4-214A-9158-42C7A5B0A701}" type="presOf" srcId="{12922C36-1762-614A-A930-92C230556948}" destId="{A59A4E47-A2FC-BA44-8D08-1BDC0F6E8611}" srcOrd="0" destOrd="0" presId="urn:microsoft.com/office/officeart/2005/8/layout/cycle4"/>
    <dgm:cxn modelId="{75011793-9159-864A-BB8A-3C3F1D0DEA46}" type="presOf" srcId="{B2B64506-A361-B041-861B-CD16846BD317}" destId="{FA56ED7F-DAEA-E040-B79D-C57E21336FE0}" srcOrd="0" destOrd="0" presId="urn:microsoft.com/office/officeart/2005/8/layout/cycle4"/>
    <dgm:cxn modelId="{5FAD5D95-54DF-B04E-9845-0C285CE3C48A}" type="presOf" srcId="{A0D70699-8038-C544-AE78-CF4A39F35F17}" destId="{E06E8115-F1DC-1242-86A7-ED6B502B9B33}" srcOrd="1" destOrd="0" presId="urn:microsoft.com/office/officeart/2005/8/layout/cycle4"/>
    <dgm:cxn modelId="{2B4D4597-7B94-F14E-9730-ED228379D104}" srcId="{13F4CA83-D337-2C44-9AE9-1CA03169A474}" destId="{B4625EFB-F76F-DC46-9317-67426623B08D}" srcOrd="2" destOrd="0" parTransId="{030BA350-04A9-5746-9896-F8CB28E000A2}" sibTransId="{7CF1FAB3-3D59-364D-92CB-602F21C23DA0}"/>
    <dgm:cxn modelId="{1D101A98-19A6-DC4F-82D1-63AAD2A1C995}" srcId="{89301632-C1CB-5349-9A34-D4E4D7958D07}" destId="{F43F3F40-42AD-6A4A-9E62-2C2BF8955722}" srcOrd="2" destOrd="0" parTransId="{E2E5DE7E-3888-F642-8280-8BBEA95FC0BB}" sibTransId="{9802ADF3-CE90-4145-90C7-E59B8B742EC1}"/>
    <dgm:cxn modelId="{74C6779E-130D-BD4D-BF93-CBB41A30AB78}" type="presOf" srcId="{A58754E8-6535-9F46-AFE3-6218249ADFEC}" destId="{568585B8-CDB6-464B-B7F6-D03F823FA695}" srcOrd="0" destOrd="0" presId="urn:microsoft.com/office/officeart/2005/8/layout/cycle4"/>
    <dgm:cxn modelId="{BA8E0FA1-1B9A-214B-9C8A-3B8132C25174}" type="presOf" srcId="{6BE0C007-AE48-6D41-BD0A-D711F313598D}" destId="{04ED293A-9C86-E544-BD40-FEDD5025FD9A}" srcOrd="0" destOrd="4" presId="urn:microsoft.com/office/officeart/2005/8/layout/cycle4"/>
    <dgm:cxn modelId="{A57008A2-3F0F-9044-AF4A-5BE1C6315B35}" srcId="{6A0CC724-2177-6C43-B71D-186EC35357BB}" destId="{12922C36-1762-614A-A930-92C230556948}" srcOrd="0" destOrd="0" parTransId="{4ED44A09-3280-394D-8F2E-A955344F7BAA}" sibTransId="{96DF58AE-988D-9248-9BB5-51A00D9DAE24}"/>
    <dgm:cxn modelId="{E26553AB-70A5-5745-806A-6616538C5E10}" type="presOf" srcId="{1F6CAE60-16D2-3F4D-B925-353FC85CA4AF}" destId="{DFDEB8BF-8AB3-7440-90A0-D2B8C9C028DD}" srcOrd="0" destOrd="3" presId="urn:microsoft.com/office/officeart/2005/8/layout/cycle4"/>
    <dgm:cxn modelId="{AAFE0FAF-6D87-D640-80E9-A94FC06730A9}" type="presOf" srcId="{13F4CA83-D337-2C44-9AE9-1CA03169A474}" destId="{99D82190-C425-4345-9670-896D36DD4E30}" srcOrd="0" destOrd="0" presId="urn:microsoft.com/office/officeart/2005/8/layout/cycle4"/>
    <dgm:cxn modelId="{326F7AB2-D5CF-4F45-9982-4B830F1640B9}" type="presOf" srcId="{4688F5B3-2972-4D4B-A17B-2541B66AB76D}" destId="{1CEAC5C9-C515-8F47-A442-47A47096308A}" srcOrd="0" destOrd="0" presId="urn:microsoft.com/office/officeart/2005/8/layout/cycle4"/>
    <dgm:cxn modelId="{34E0F5B4-6B21-EC41-9A20-2DCAE94E03E6}" srcId="{00292514-7E94-7945-8FD3-41EBCADB3C83}" destId="{A58754E8-6535-9F46-AFE3-6218249ADFEC}" srcOrd="1" destOrd="0" parTransId="{DC318B1C-A15E-CC42-B10D-ED42844E2F29}" sibTransId="{7C6A2353-8225-5B43-A201-ED2B21B405E7}"/>
    <dgm:cxn modelId="{3E128BB5-B12C-E848-9C5C-20BA3120DE08}" type="presOf" srcId="{6A0CC724-2177-6C43-B71D-186EC35357BB}" destId="{C76B6028-550B-AF41-A953-824CEB69E478}" srcOrd="0" destOrd="0" presId="urn:microsoft.com/office/officeart/2005/8/layout/cycle4"/>
    <dgm:cxn modelId="{123188B6-526C-5147-AF2F-09C573BE6097}" type="presOf" srcId="{C1A89BA3-5A14-5149-88AA-64DB3A1D5BF4}" destId="{A59A4E47-A2FC-BA44-8D08-1BDC0F6E8611}" srcOrd="0" destOrd="1" presId="urn:microsoft.com/office/officeart/2005/8/layout/cycle4"/>
    <dgm:cxn modelId="{FE5681B7-16B1-8A43-B6DE-CCCAC3E3B36A}" type="presOf" srcId="{E0870C9E-A86B-1440-85A3-33B097438C14}" destId="{3A764941-A90F-1649-8D66-06782782476E}" srcOrd="1" destOrd="3" presId="urn:microsoft.com/office/officeart/2005/8/layout/cycle4"/>
    <dgm:cxn modelId="{DDCA7CB9-F2CE-6745-B1BB-9CFCEAE4D06B}" type="presOf" srcId="{47A00745-E946-794A-B83A-A36EAA9BC3D8}" destId="{E06E8115-F1DC-1242-86A7-ED6B502B9B33}" srcOrd="1" destOrd="1" presId="urn:microsoft.com/office/officeart/2005/8/layout/cycle4"/>
    <dgm:cxn modelId="{304FDBB9-0AB3-4C48-ABFB-E4AD763A9272}" type="presOf" srcId="{A94BA078-1C0D-034A-AECC-A0AD913EA02D}" destId="{04ED293A-9C86-E544-BD40-FEDD5025FD9A}" srcOrd="0" destOrd="1" presId="urn:microsoft.com/office/officeart/2005/8/layout/cycle4"/>
    <dgm:cxn modelId="{BE7C2BBC-B821-2F4A-84BA-0D58C6ED1509}" type="presOf" srcId="{64723C9B-5F3C-7748-A92A-37F420E51816}" destId="{DFDEB8BF-8AB3-7440-90A0-D2B8C9C028DD}" srcOrd="0" destOrd="2" presId="urn:microsoft.com/office/officeart/2005/8/layout/cycle4"/>
    <dgm:cxn modelId="{58AE68BF-C516-C14D-8115-6E305B5E353E}" type="presOf" srcId="{47A00745-E946-794A-B83A-A36EAA9BC3D8}" destId="{DFDEB8BF-8AB3-7440-90A0-D2B8C9C028DD}" srcOrd="0" destOrd="1" presId="urn:microsoft.com/office/officeart/2005/8/layout/cycle4"/>
    <dgm:cxn modelId="{47D498BF-5D43-224D-83AA-B708877AFFFB}" type="presOf" srcId="{DBAD0106-234E-B04F-9639-0ABEEE833186}" destId="{DFDEB8BF-8AB3-7440-90A0-D2B8C9C028DD}" srcOrd="0" destOrd="4" presId="urn:microsoft.com/office/officeart/2005/8/layout/cycle4"/>
    <dgm:cxn modelId="{6AEFA5C4-E898-C14C-8E54-FE7E9EADF08F}" type="presOf" srcId="{12922C36-1762-614A-A930-92C230556948}" destId="{C7E6E8E1-478C-F240-917B-E231556F07AB}" srcOrd="1" destOrd="0" presId="urn:microsoft.com/office/officeart/2005/8/layout/cycle4"/>
    <dgm:cxn modelId="{C099B9C4-08FF-0145-A81B-A35E546AFEA2}" srcId="{A0D70699-8038-C544-AE78-CF4A39F35F17}" destId="{47A00745-E946-794A-B83A-A36EAA9BC3D8}" srcOrd="0" destOrd="0" parTransId="{C94A2631-0A42-564A-8B2F-86A1E60EB2BA}" sibTransId="{ED14A26B-474E-F54A-9369-CFDF03BE8930}"/>
    <dgm:cxn modelId="{40F1A0C6-F762-894F-9974-B9BCC559B996}" type="presOf" srcId="{6394B108-3598-8348-ACC8-F7671EAC57A6}" destId="{A59A4E47-A2FC-BA44-8D08-1BDC0F6E8611}" srcOrd="0" destOrd="2" presId="urn:microsoft.com/office/officeart/2005/8/layout/cycle4"/>
    <dgm:cxn modelId="{91B5E2CC-4CAC-E74D-8133-CBA0651889F9}" type="presOf" srcId="{DBAD0106-234E-B04F-9639-0ABEEE833186}" destId="{E06E8115-F1DC-1242-86A7-ED6B502B9B33}" srcOrd="1" destOrd="4" presId="urn:microsoft.com/office/officeart/2005/8/layout/cycle4"/>
    <dgm:cxn modelId="{44B69DE5-7D3E-CF4A-BF3C-2CE690911A0B}" type="presOf" srcId="{F43F3F40-42AD-6A4A-9E62-2C2BF8955722}" destId="{04ED293A-9C86-E544-BD40-FEDD5025FD9A}" srcOrd="0" destOrd="3" presId="urn:microsoft.com/office/officeart/2005/8/layout/cycle4"/>
    <dgm:cxn modelId="{FC31D2E5-1752-124D-9304-7A23692D12D2}" type="presOf" srcId="{A94BA078-1C0D-034A-AECC-A0AD913EA02D}" destId="{05488798-E01E-7F4E-B550-BD3160C96169}" srcOrd="1" destOrd="1" presId="urn:microsoft.com/office/officeart/2005/8/layout/cycle4"/>
    <dgm:cxn modelId="{7B4967E7-768C-B449-A2E2-C290248D1016}" type="presOf" srcId="{89753011-96BD-BF4A-8E78-6DE795621264}" destId="{3A764941-A90F-1649-8D66-06782782476E}" srcOrd="1" destOrd="4" presId="urn:microsoft.com/office/officeart/2005/8/layout/cycle4"/>
    <dgm:cxn modelId="{8F6546EA-BB86-2443-BC81-A039B59B01BC}" type="presOf" srcId="{6394B108-3598-8348-ACC8-F7671EAC57A6}" destId="{C7E6E8E1-478C-F240-917B-E231556F07AB}" srcOrd="1" destOrd="2" presId="urn:microsoft.com/office/officeart/2005/8/layout/cycle4"/>
    <dgm:cxn modelId="{05D903ED-77AB-A348-B155-3C423A244A3C}" srcId="{13F4CA83-D337-2C44-9AE9-1CA03169A474}" destId="{BDC1D1E2-193D-9041-A3DE-9E4DC2C7AE77}" srcOrd="1" destOrd="0" parTransId="{437C091A-93D9-E047-8863-E83E5862354F}" sibTransId="{C4518D41-2AA3-954C-A41E-5FDE3FC70DB2}"/>
    <dgm:cxn modelId="{8EFD48F3-64F0-5D4A-A2D0-E91A83E6096D}" srcId="{13F4CA83-D337-2C44-9AE9-1CA03169A474}" destId="{89753011-96BD-BF4A-8E78-6DE795621264}" srcOrd="4" destOrd="0" parTransId="{0C2833E0-4FE4-1942-ABD9-7101EAE00F93}" sibTransId="{E2E48E22-2845-9D41-ABD1-44378EF533BB}"/>
    <dgm:cxn modelId="{5E04EFF9-8D1A-544D-83FE-F9B0689E7909}" srcId="{89301632-C1CB-5349-9A34-D4E4D7958D07}" destId="{A94BA078-1C0D-034A-AECC-A0AD913EA02D}" srcOrd="0" destOrd="0" parTransId="{24A1D0E9-DFC8-F841-AEE3-723B155D33DD}" sibTransId="{0BEA1192-2AF9-2F46-BC34-04177BF15A0E}"/>
    <dgm:cxn modelId="{C700BFFA-F965-6C49-9101-4C8CE3F1D6C8}" srcId="{A0D70699-8038-C544-AE78-CF4A39F35F17}" destId="{1F6CAE60-16D2-3F4D-B925-353FC85CA4AF}" srcOrd="2" destOrd="0" parTransId="{A419BCEA-9999-064D-B8F7-7C2AA7A25A59}" sibTransId="{7D408D94-0BAB-4447-BD9E-5B3C88179882}"/>
    <dgm:cxn modelId="{8AC1C352-CB1D-304A-8D56-5FFB668BCCAF}" type="presParOf" srcId="{83576CF8-3978-D14E-B7BC-C9C116F3F3F1}" destId="{C6331C16-BFAE-714E-B539-0BD12FC304D8}" srcOrd="0" destOrd="0" presId="urn:microsoft.com/office/officeart/2005/8/layout/cycle4"/>
    <dgm:cxn modelId="{6122E30D-4E49-094D-889E-EBBADAEDF6C0}" type="presParOf" srcId="{C6331C16-BFAE-714E-B539-0BD12FC304D8}" destId="{FAF06723-2976-814C-B393-928C81B9DF99}" srcOrd="0" destOrd="0" presId="urn:microsoft.com/office/officeart/2005/8/layout/cycle4"/>
    <dgm:cxn modelId="{5DA9414F-85B3-4C4B-A056-7B44746F7C4A}" type="presParOf" srcId="{FAF06723-2976-814C-B393-928C81B9DF99}" destId="{DFDEB8BF-8AB3-7440-90A0-D2B8C9C028DD}" srcOrd="0" destOrd="0" presId="urn:microsoft.com/office/officeart/2005/8/layout/cycle4"/>
    <dgm:cxn modelId="{E4B966F5-BE8F-3248-B494-2D5FF27E2D62}" type="presParOf" srcId="{FAF06723-2976-814C-B393-928C81B9DF99}" destId="{E06E8115-F1DC-1242-86A7-ED6B502B9B33}" srcOrd="1" destOrd="0" presId="urn:microsoft.com/office/officeart/2005/8/layout/cycle4"/>
    <dgm:cxn modelId="{8C14B8EA-45DA-6543-9580-AD0B1EF9878D}" type="presParOf" srcId="{C6331C16-BFAE-714E-B539-0BD12FC304D8}" destId="{22B2793B-0E51-7C44-BDDF-B984B66DCB71}" srcOrd="1" destOrd="0" presId="urn:microsoft.com/office/officeart/2005/8/layout/cycle4"/>
    <dgm:cxn modelId="{540C8D81-566B-554E-A696-ACCFDFEB97BC}" type="presParOf" srcId="{22B2793B-0E51-7C44-BDDF-B984B66DCB71}" destId="{04ED293A-9C86-E544-BD40-FEDD5025FD9A}" srcOrd="0" destOrd="0" presId="urn:microsoft.com/office/officeart/2005/8/layout/cycle4"/>
    <dgm:cxn modelId="{C6ADE293-2C9B-EC40-BA76-07BBD0647DBC}" type="presParOf" srcId="{22B2793B-0E51-7C44-BDDF-B984B66DCB71}" destId="{05488798-E01E-7F4E-B550-BD3160C96169}" srcOrd="1" destOrd="0" presId="urn:microsoft.com/office/officeart/2005/8/layout/cycle4"/>
    <dgm:cxn modelId="{3F2FB61B-687E-C347-AA0B-94D4505BA01B}" type="presParOf" srcId="{C6331C16-BFAE-714E-B539-0BD12FC304D8}" destId="{D8C22BA2-7AC7-694A-92FA-4FD5B9DBAD42}" srcOrd="2" destOrd="0" presId="urn:microsoft.com/office/officeart/2005/8/layout/cycle4"/>
    <dgm:cxn modelId="{C51A53E4-40EC-4840-859A-8959596CF1D3}" type="presParOf" srcId="{D8C22BA2-7AC7-694A-92FA-4FD5B9DBAD42}" destId="{1CEAC5C9-C515-8F47-A442-47A47096308A}" srcOrd="0" destOrd="0" presId="urn:microsoft.com/office/officeart/2005/8/layout/cycle4"/>
    <dgm:cxn modelId="{670690A3-1CC0-1C4E-B54B-FBA5D354C112}" type="presParOf" srcId="{D8C22BA2-7AC7-694A-92FA-4FD5B9DBAD42}" destId="{3A764941-A90F-1649-8D66-06782782476E}" srcOrd="1" destOrd="0" presId="urn:microsoft.com/office/officeart/2005/8/layout/cycle4"/>
    <dgm:cxn modelId="{A1D5C8D5-CE87-6747-BE71-DEC5FF407BC0}" type="presParOf" srcId="{C6331C16-BFAE-714E-B539-0BD12FC304D8}" destId="{1A17BC66-D8CB-CB49-8019-43EBB8948863}" srcOrd="3" destOrd="0" presId="urn:microsoft.com/office/officeart/2005/8/layout/cycle4"/>
    <dgm:cxn modelId="{244F8EC1-6C1F-A24A-9537-E83FE73F2DDE}" type="presParOf" srcId="{1A17BC66-D8CB-CB49-8019-43EBB8948863}" destId="{A59A4E47-A2FC-BA44-8D08-1BDC0F6E8611}" srcOrd="0" destOrd="0" presId="urn:microsoft.com/office/officeart/2005/8/layout/cycle4"/>
    <dgm:cxn modelId="{D9BDD03F-3CF7-1F4C-85C9-362AE8851214}" type="presParOf" srcId="{1A17BC66-D8CB-CB49-8019-43EBB8948863}" destId="{C7E6E8E1-478C-F240-917B-E231556F07AB}" srcOrd="1" destOrd="0" presId="urn:microsoft.com/office/officeart/2005/8/layout/cycle4"/>
    <dgm:cxn modelId="{73BE8E62-BCD5-9647-96C9-36CE8E2EAB05}" type="presParOf" srcId="{C6331C16-BFAE-714E-B539-0BD12FC304D8}" destId="{C0B29BD0-E1C5-6141-B20C-AE7AA50BDFCA}" srcOrd="4" destOrd="0" presId="urn:microsoft.com/office/officeart/2005/8/layout/cycle4"/>
    <dgm:cxn modelId="{A260D855-5237-B545-A074-EBE552B7ADB0}" type="presParOf" srcId="{83576CF8-3978-D14E-B7BC-C9C116F3F3F1}" destId="{7A2256C8-E273-D446-A37B-20637A8C8DF6}" srcOrd="1" destOrd="0" presId="urn:microsoft.com/office/officeart/2005/8/layout/cycle4"/>
    <dgm:cxn modelId="{F596AE05-D604-5E4E-85A9-C020C2A7BB31}" type="presParOf" srcId="{7A2256C8-E273-D446-A37B-20637A8C8DF6}" destId="{FA56ED7F-DAEA-E040-B79D-C57E21336FE0}" srcOrd="0" destOrd="0" presId="urn:microsoft.com/office/officeart/2005/8/layout/cycle4"/>
    <dgm:cxn modelId="{A13FA02B-4DF4-534D-AB5C-3C4B16E3156F}" type="presParOf" srcId="{7A2256C8-E273-D446-A37B-20637A8C8DF6}" destId="{568585B8-CDB6-464B-B7F6-D03F823FA695}" srcOrd="1" destOrd="0" presId="urn:microsoft.com/office/officeart/2005/8/layout/cycle4"/>
    <dgm:cxn modelId="{BF0C62E8-103A-D642-85E4-C249B9B89351}" type="presParOf" srcId="{7A2256C8-E273-D446-A37B-20637A8C8DF6}" destId="{99D82190-C425-4345-9670-896D36DD4E30}" srcOrd="2" destOrd="0" presId="urn:microsoft.com/office/officeart/2005/8/layout/cycle4"/>
    <dgm:cxn modelId="{39D65000-49CD-EC40-9CC2-6FE0EC1A6655}" type="presParOf" srcId="{7A2256C8-E273-D446-A37B-20637A8C8DF6}" destId="{C76B6028-550B-AF41-A953-824CEB69E478}" srcOrd="3" destOrd="0" presId="urn:microsoft.com/office/officeart/2005/8/layout/cycle4"/>
    <dgm:cxn modelId="{6DEF070F-BFBB-E349-A519-51CAEDB912BF}" type="presParOf" srcId="{7A2256C8-E273-D446-A37B-20637A8C8DF6}" destId="{80A45B31-4CCD-F848-A9AC-040FB4B015E8}" srcOrd="4" destOrd="0" presId="urn:microsoft.com/office/officeart/2005/8/layout/cycle4"/>
    <dgm:cxn modelId="{11865034-44D1-814C-A83F-27AB1596273B}" type="presParOf" srcId="{83576CF8-3978-D14E-B7BC-C9C116F3F3F1}" destId="{69EDFCDD-8DFC-FA40-BF34-61E806F51F7B}" srcOrd="2" destOrd="0" presId="urn:microsoft.com/office/officeart/2005/8/layout/cycle4"/>
    <dgm:cxn modelId="{9DB94FF3-6CA5-754B-8730-5C441A88A80D}" type="presParOf" srcId="{83576CF8-3978-D14E-B7BC-C9C116F3F3F1}" destId="{B9018AB7-FE0A-5F42-A9D1-468C094BF517}"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8720FE-86CC-4BB9-A568-B24B1144B1B6}" type="doc">
      <dgm:prSet loTypeId="urn:microsoft.com/office/officeart/2005/8/layout/radial6" loCatId="relationship" qsTypeId="urn:microsoft.com/office/officeart/2005/8/quickstyle/simple1" qsCatId="simple" csTypeId="urn:microsoft.com/office/officeart/2005/8/colors/accent0_3" csCatId="mainScheme" phldr="1"/>
      <dgm:spPr/>
      <dgm:t>
        <a:bodyPr/>
        <a:lstStyle/>
        <a:p>
          <a:endParaRPr lang="en-US"/>
        </a:p>
      </dgm:t>
    </dgm:pt>
    <dgm:pt modelId="{D842CC0A-4D3C-47C1-8FBE-7E3E8C5B36B3}">
      <dgm:prSet phldrT="[Text]"/>
      <dgm:spPr/>
      <dgm:t>
        <a:bodyPr/>
        <a:lstStyle/>
        <a:p>
          <a:r>
            <a:rPr lang="en-US" dirty="0"/>
            <a:t>Children/AYAs</a:t>
          </a:r>
        </a:p>
        <a:p>
          <a:r>
            <a:rPr lang="en-US" dirty="0"/>
            <a:t>Adults with cancer</a:t>
          </a:r>
        </a:p>
        <a:p>
          <a:r>
            <a:rPr lang="en-US" dirty="0"/>
            <a:t>and survivors</a:t>
          </a:r>
        </a:p>
      </dgm:t>
    </dgm:pt>
    <dgm:pt modelId="{C4C13911-0BE2-4D72-840D-2B3775639BAD}" type="parTrans" cxnId="{F4BAF964-7CD8-446C-96A9-42EA17EA0F67}">
      <dgm:prSet/>
      <dgm:spPr/>
      <dgm:t>
        <a:bodyPr/>
        <a:lstStyle/>
        <a:p>
          <a:endParaRPr lang="en-US"/>
        </a:p>
      </dgm:t>
    </dgm:pt>
    <dgm:pt modelId="{281A464F-965E-469B-8294-8C64D26A338D}" type="sibTrans" cxnId="{F4BAF964-7CD8-446C-96A9-42EA17EA0F67}">
      <dgm:prSet/>
      <dgm:spPr/>
      <dgm:t>
        <a:bodyPr/>
        <a:lstStyle/>
        <a:p>
          <a:endParaRPr lang="en-US"/>
        </a:p>
      </dgm:t>
    </dgm:pt>
    <dgm:pt modelId="{2336BAE4-9DA3-4F7F-93C1-FC39999BA387}">
      <dgm:prSet phldrT="[Text]"/>
      <dgm:spPr/>
      <dgm:t>
        <a:bodyPr/>
        <a:lstStyle/>
        <a:p>
          <a:r>
            <a:rPr lang="en-US" dirty="0"/>
            <a:t>NCTN</a:t>
          </a:r>
        </a:p>
      </dgm:t>
    </dgm:pt>
    <dgm:pt modelId="{52A8FE50-1BDE-4F84-BBF4-D68BE0C3DCC7}" type="parTrans" cxnId="{3C1FF74C-A611-464A-AC38-92235161042D}">
      <dgm:prSet/>
      <dgm:spPr/>
      <dgm:t>
        <a:bodyPr/>
        <a:lstStyle/>
        <a:p>
          <a:endParaRPr lang="en-US"/>
        </a:p>
      </dgm:t>
    </dgm:pt>
    <dgm:pt modelId="{5C415B68-51D0-4913-B15D-3407CEF0B6A3}" type="sibTrans" cxnId="{3C1FF74C-A611-464A-AC38-92235161042D}">
      <dgm:prSet/>
      <dgm:spPr/>
      <dgm:t>
        <a:bodyPr/>
        <a:lstStyle/>
        <a:p>
          <a:endParaRPr lang="en-US"/>
        </a:p>
      </dgm:t>
    </dgm:pt>
    <dgm:pt modelId="{4A5B3C40-24EC-417C-BC25-1CDED547DC55}">
      <dgm:prSet phldrT="[Text]"/>
      <dgm:spPr/>
      <dgm:t>
        <a:bodyPr/>
        <a:lstStyle/>
        <a:p>
          <a:r>
            <a:rPr lang="en-US" dirty="0"/>
            <a:t>Groups &amp; Research Bases</a:t>
          </a:r>
        </a:p>
      </dgm:t>
    </dgm:pt>
    <dgm:pt modelId="{FEBF7A68-C20C-48C6-B779-0561488F1FEA}" type="parTrans" cxnId="{F4A028E9-6758-4EDC-B96D-D849226A2EE8}">
      <dgm:prSet/>
      <dgm:spPr/>
      <dgm:t>
        <a:bodyPr/>
        <a:lstStyle/>
        <a:p>
          <a:endParaRPr lang="en-US"/>
        </a:p>
      </dgm:t>
    </dgm:pt>
    <dgm:pt modelId="{B1EE09AF-AC5E-4565-B7A5-BE94E9D117F2}" type="sibTrans" cxnId="{F4A028E9-6758-4EDC-B96D-D849226A2EE8}">
      <dgm:prSet/>
      <dgm:spPr/>
      <dgm:t>
        <a:bodyPr/>
        <a:lstStyle/>
        <a:p>
          <a:endParaRPr lang="en-US"/>
        </a:p>
      </dgm:t>
    </dgm:pt>
    <dgm:pt modelId="{89CE65E8-71CA-4F1A-A4C6-E8E0BB8B605F}">
      <dgm:prSet phldrT="[Text]"/>
      <dgm:spPr/>
      <dgm:t>
        <a:bodyPr/>
        <a:lstStyle/>
        <a:p>
          <a:r>
            <a:rPr lang="en-US" dirty="0"/>
            <a:t>NCORP</a:t>
          </a:r>
        </a:p>
      </dgm:t>
    </dgm:pt>
    <dgm:pt modelId="{F75DA1D7-A6BB-467E-B71E-F90D7BCF5B69}" type="parTrans" cxnId="{6F3A59EB-FD56-47FA-9D7D-7C283810087E}">
      <dgm:prSet/>
      <dgm:spPr/>
      <dgm:t>
        <a:bodyPr/>
        <a:lstStyle/>
        <a:p>
          <a:endParaRPr lang="en-US"/>
        </a:p>
      </dgm:t>
    </dgm:pt>
    <dgm:pt modelId="{7ED0594F-82F7-4C5D-A251-A2AA14F6D21A}" type="sibTrans" cxnId="{6F3A59EB-FD56-47FA-9D7D-7C283810087E}">
      <dgm:prSet/>
      <dgm:spPr/>
      <dgm:t>
        <a:bodyPr/>
        <a:lstStyle/>
        <a:p>
          <a:endParaRPr lang="en-US"/>
        </a:p>
      </dgm:t>
    </dgm:pt>
    <dgm:pt modelId="{5AD58887-0351-4A8E-A055-F3572EA06870}" type="pres">
      <dgm:prSet presAssocID="{138720FE-86CC-4BB9-A568-B24B1144B1B6}" presName="Name0" presStyleCnt="0">
        <dgm:presLayoutVars>
          <dgm:chMax val="1"/>
          <dgm:dir/>
          <dgm:animLvl val="ctr"/>
          <dgm:resizeHandles val="exact"/>
        </dgm:presLayoutVars>
      </dgm:prSet>
      <dgm:spPr/>
    </dgm:pt>
    <dgm:pt modelId="{CAF6201B-3768-4147-8201-A3FF2A0E87A9}" type="pres">
      <dgm:prSet presAssocID="{D842CC0A-4D3C-47C1-8FBE-7E3E8C5B36B3}" presName="centerShape" presStyleLbl="node0" presStyleIdx="0" presStyleCnt="1"/>
      <dgm:spPr/>
    </dgm:pt>
    <dgm:pt modelId="{D1BBC60E-A086-48FE-B266-617EE0C37A37}" type="pres">
      <dgm:prSet presAssocID="{2336BAE4-9DA3-4F7F-93C1-FC39999BA387}" presName="node" presStyleLbl="node1" presStyleIdx="0" presStyleCnt="3">
        <dgm:presLayoutVars>
          <dgm:bulletEnabled val="1"/>
        </dgm:presLayoutVars>
      </dgm:prSet>
      <dgm:spPr/>
    </dgm:pt>
    <dgm:pt modelId="{019E76F7-4898-417D-868D-E194EFCCF202}" type="pres">
      <dgm:prSet presAssocID="{2336BAE4-9DA3-4F7F-93C1-FC39999BA387}" presName="dummy" presStyleCnt="0"/>
      <dgm:spPr/>
    </dgm:pt>
    <dgm:pt modelId="{2F98BB4A-D532-4EE3-ACE4-9D8BA1567B50}" type="pres">
      <dgm:prSet presAssocID="{5C415B68-51D0-4913-B15D-3407CEF0B6A3}" presName="sibTrans" presStyleLbl="sibTrans2D1" presStyleIdx="0" presStyleCnt="3"/>
      <dgm:spPr/>
    </dgm:pt>
    <dgm:pt modelId="{1C2EB295-0AB4-452B-91B6-5A5FFF72319B}" type="pres">
      <dgm:prSet presAssocID="{4A5B3C40-24EC-417C-BC25-1CDED547DC55}" presName="node" presStyleLbl="node1" presStyleIdx="1" presStyleCnt="3">
        <dgm:presLayoutVars>
          <dgm:bulletEnabled val="1"/>
        </dgm:presLayoutVars>
      </dgm:prSet>
      <dgm:spPr/>
    </dgm:pt>
    <dgm:pt modelId="{F3E6AF9D-767D-48AF-8DA3-F2DD2A4B3B31}" type="pres">
      <dgm:prSet presAssocID="{4A5B3C40-24EC-417C-BC25-1CDED547DC55}" presName="dummy" presStyleCnt="0"/>
      <dgm:spPr/>
    </dgm:pt>
    <dgm:pt modelId="{3A5E9B9D-052F-404F-BB61-B1482CF0EC30}" type="pres">
      <dgm:prSet presAssocID="{B1EE09AF-AC5E-4565-B7A5-BE94E9D117F2}" presName="sibTrans" presStyleLbl="sibTrans2D1" presStyleIdx="1" presStyleCnt="3"/>
      <dgm:spPr/>
    </dgm:pt>
    <dgm:pt modelId="{64F11701-76EC-4D39-8BDF-709191637E58}" type="pres">
      <dgm:prSet presAssocID="{89CE65E8-71CA-4F1A-A4C6-E8E0BB8B605F}" presName="node" presStyleLbl="node1" presStyleIdx="2" presStyleCnt="3">
        <dgm:presLayoutVars>
          <dgm:bulletEnabled val="1"/>
        </dgm:presLayoutVars>
      </dgm:prSet>
      <dgm:spPr/>
    </dgm:pt>
    <dgm:pt modelId="{9AB5F18E-6309-4BAD-AE75-B7B1A312D66B}" type="pres">
      <dgm:prSet presAssocID="{89CE65E8-71CA-4F1A-A4C6-E8E0BB8B605F}" presName="dummy" presStyleCnt="0"/>
      <dgm:spPr/>
    </dgm:pt>
    <dgm:pt modelId="{BF4F991C-6EE7-4357-99FE-806A24CABA13}" type="pres">
      <dgm:prSet presAssocID="{7ED0594F-82F7-4C5D-A251-A2AA14F6D21A}" presName="sibTrans" presStyleLbl="sibTrans2D1" presStyleIdx="2" presStyleCnt="3"/>
      <dgm:spPr/>
    </dgm:pt>
  </dgm:ptLst>
  <dgm:cxnLst>
    <dgm:cxn modelId="{7286770B-4105-46C7-898C-463DFF88BF74}" type="presOf" srcId="{D842CC0A-4D3C-47C1-8FBE-7E3E8C5B36B3}" destId="{CAF6201B-3768-4147-8201-A3FF2A0E87A9}" srcOrd="0" destOrd="0" presId="urn:microsoft.com/office/officeart/2005/8/layout/radial6"/>
    <dgm:cxn modelId="{BE8EA318-3FFB-47AA-A43D-BB16E636D23B}" type="presOf" srcId="{B1EE09AF-AC5E-4565-B7A5-BE94E9D117F2}" destId="{3A5E9B9D-052F-404F-BB61-B1482CF0EC30}" srcOrd="0" destOrd="0" presId="urn:microsoft.com/office/officeart/2005/8/layout/radial6"/>
    <dgm:cxn modelId="{CC5D6F1F-A9D0-443B-BE4D-6586B1BCA194}" type="presOf" srcId="{5C415B68-51D0-4913-B15D-3407CEF0B6A3}" destId="{2F98BB4A-D532-4EE3-ACE4-9D8BA1567B50}" srcOrd="0" destOrd="0" presId="urn:microsoft.com/office/officeart/2005/8/layout/radial6"/>
    <dgm:cxn modelId="{209CC83E-ECC3-47C5-BD9C-066EBC35D5D1}" type="presOf" srcId="{7ED0594F-82F7-4C5D-A251-A2AA14F6D21A}" destId="{BF4F991C-6EE7-4357-99FE-806A24CABA13}" srcOrd="0" destOrd="0" presId="urn:microsoft.com/office/officeart/2005/8/layout/radial6"/>
    <dgm:cxn modelId="{D239BE5E-4A9A-40E2-B049-389D985D3D2D}" type="presOf" srcId="{89CE65E8-71CA-4F1A-A4C6-E8E0BB8B605F}" destId="{64F11701-76EC-4D39-8BDF-709191637E58}" srcOrd="0" destOrd="0" presId="urn:microsoft.com/office/officeart/2005/8/layout/radial6"/>
    <dgm:cxn modelId="{61844F43-8D8A-404B-BEAB-5CF8337AB44C}" type="presOf" srcId="{2336BAE4-9DA3-4F7F-93C1-FC39999BA387}" destId="{D1BBC60E-A086-48FE-B266-617EE0C37A37}" srcOrd="0" destOrd="0" presId="urn:microsoft.com/office/officeart/2005/8/layout/radial6"/>
    <dgm:cxn modelId="{F4BAF964-7CD8-446C-96A9-42EA17EA0F67}" srcId="{138720FE-86CC-4BB9-A568-B24B1144B1B6}" destId="{D842CC0A-4D3C-47C1-8FBE-7E3E8C5B36B3}" srcOrd="0" destOrd="0" parTransId="{C4C13911-0BE2-4D72-840D-2B3775639BAD}" sibTransId="{281A464F-965E-469B-8294-8C64D26A338D}"/>
    <dgm:cxn modelId="{2B349946-A7F3-48AE-9B0C-1FF131411C9F}" type="presOf" srcId="{4A5B3C40-24EC-417C-BC25-1CDED547DC55}" destId="{1C2EB295-0AB4-452B-91B6-5A5FFF72319B}" srcOrd="0" destOrd="0" presId="urn:microsoft.com/office/officeart/2005/8/layout/radial6"/>
    <dgm:cxn modelId="{3C1FF74C-A611-464A-AC38-92235161042D}" srcId="{D842CC0A-4D3C-47C1-8FBE-7E3E8C5B36B3}" destId="{2336BAE4-9DA3-4F7F-93C1-FC39999BA387}" srcOrd="0" destOrd="0" parTransId="{52A8FE50-1BDE-4F84-BBF4-D68BE0C3DCC7}" sibTransId="{5C415B68-51D0-4913-B15D-3407CEF0B6A3}"/>
    <dgm:cxn modelId="{18C6E85A-1C6A-4095-991D-370C253FBA35}" type="presOf" srcId="{138720FE-86CC-4BB9-A568-B24B1144B1B6}" destId="{5AD58887-0351-4A8E-A055-F3572EA06870}" srcOrd="0" destOrd="0" presId="urn:microsoft.com/office/officeart/2005/8/layout/radial6"/>
    <dgm:cxn modelId="{F4A028E9-6758-4EDC-B96D-D849226A2EE8}" srcId="{D842CC0A-4D3C-47C1-8FBE-7E3E8C5B36B3}" destId="{4A5B3C40-24EC-417C-BC25-1CDED547DC55}" srcOrd="1" destOrd="0" parTransId="{FEBF7A68-C20C-48C6-B779-0561488F1FEA}" sibTransId="{B1EE09AF-AC5E-4565-B7A5-BE94E9D117F2}"/>
    <dgm:cxn modelId="{6F3A59EB-FD56-47FA-9D7D-7C283810087E}" srcId="{D842CC0A-4D3C-47C1-8FBE-7E3E8C5B36B3}" destId="{89CE65E8-71CA-4F1A-A4C6-E8E0BB8B605F}" srcOrd="2" destOrd="0" parTransId="{F75DA1D7-A6BB-467E-B71E-F90D7BCF5B69}" sibTransId="{7ED0594F-82F7-4C5D-A251-A2AA14F6D21A}"/>
    <dgm:cxn modelId="{696CF17C-4514-4F13-B568-656247AE753B}" type="presParOf" srcId="{5AD58887-0351-4A8E-A055-F3572EA06870}" destId="{CAF6201B-3768-4147-8201-A3FF2A0E87A9}" srcOrd="0" destOrd="0" presId="urn:microsoft.com/office/officeart/2005/8/layout/radial6"/>
    <dgm:cxn modelId="{9DFCA0CB-E3EF-45EE-8D2D-F0C5540CCF48}" type="presParOf" srcId="{5AD58887-0351-4A8E-A055-F3572EA06870}" destId="{D1BBC60E-A086-48FE-B266-617EE0C37A37}" srcOrd="1" destOrd="0" presId="urn:microsoft.com/office/officeart/2005/8/layout/radial6"/>
    <dgm:cxn modelId="{171F23BD-EE1D-4E81-8AE7-FC6D481214EB}" type="presParOf" srcId="{5AD58887-0351-4A8E-A055-F3572EA06870}" destId="{019E76F7-4898-417D-868D-E194EFCCF202}" srcOrd="2" destOrd="0" presId="urn:microsoft.com/office/officeart/2005/8/layout/radial6"/>
    <dgm:cxn modelId="{913E9034-E83C-49FA-AE9F-B3848071094C}" type="presParOf" srcId="{5AD58887-0351-4A8E-A055-F3572EA06870}" destId="{2F98BB4A-D532-4EE3-ACE4-9D8BA1567B50}" srcOrd="3" destOrd="0" presId="urn:microsoft.com/office/officeart/2005/8/layout/radial6"/>
    <dgm:cxn modelId="{F7DB2020-FEB6-4AC6-A8C6-8458A4603925}" type="presParOf" srcId="{5AD58887-0351-4A8E-A055-F3572EA06870}" destId="{1C2EB295-0AB4-452B-91B6-5A5FFF72319B}" srcOrd="4" destOrd="0" presId="urn:microsoft.com/office/officeart/2005/8/layout/radial6"/>
    <dgm:cxn modelId="{B37E731D-B6E1-48FA-8BB8-E57A26ED5FE3}" type="presParOf" srcId="{5AD58887-0351-4A8E-A055-F3572EA06870}" destId="{F3E6AF9D-767D-48AF-8DA3-F2DD2A4B3B31}" srcOrd="5" destOrd="0" presId="urn:microsoft.com/office/officeart/2005/8/layout/radial6"/>
    <dgm:cxn modelId="{2425C5B0-4AF4-48A6-ABE0-E47AAA1311D7}" type="presParOf" srcId="{5AD58887-0351-4A8E-A055-F3572EA06870}" destId="{3A5E9B9D-052F-404F-BB61-B1482CF0EC30}" srcOrd="6" destOrd="0" presId="urn:microsoft.com/office/officeart/2005/8/layout/radial6"/>
    <dgm:cxn modelId="{6FE8E1A2-0700-49BE-848D-3FFD3A4577D2}" type="presParOf" srcId="{5AD58887-0351-4A8E-A055-F3572EA06870}" destId="{64F11701-76EC-4D39-8BDF-709191637E58}" srcOrd="7" destOrd="0" presId="urn:microsoft.com/office/officeart/2005/8/layout/radial6"/>
    <dgm:cxn modelId="{094DB8A1-51A0-403B-A7DF-23E7F1956DF1}" type="presParOf" srcId="{5AD58887-0351-4A8E-A055-F3572EA06870}" destId="{9AB5F18E-6309-4BAD-AE75-B7B1A312D66B}" srcOrd="8" destOrd="0" presId="urn:microsoft.com/office/officeart/2005/8/layout/radial6"/>
    <dgm:cxn modelId="{5F1430D7-9D81-4408-9CCD-E77CC2A8DA10}" type="presParOf" srcId="{5AD58887-0351-4A8E-A055-F3572EA06870}" destId="{BF4F991C-6EE7-4357-99FE-806A24CABA13}" srcOrd="9" destOrd="0" presId="urn:microsoft.com/office/officeart/2005/8/layout/radial6"/>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2FF0A-9B81-7044-9FC4-45A4D4D14683}">
      <dsp:nvSpPr>
        <dsp:cNvPr id="0" name=""/>
        <dsp:cNvSpPr/>
      </dsp:nvSpPr>
      <dsp:spPr>
        <a:xfrm>
          <a:off x="2475" y="0"/>
          <a:ext cx="2428826" cy="541866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Cancer Treatment</a:t>
          </a:r>
        </a:p>
      </dsp:txBody>
      <dsp:txXfrm>
        <a:off x="2475" y="0"/>
        <a:ext cx="2428826" cy="1625600"/>
      </dsp:txXfrm>
    </dsp:sp>
    <dsp:sp modelId="{555D8F1A-5FC7-8846-95DA-82D2B0BD70EF}">
      <dsp:nvSpPr>
        <dsp:cNvPr id="0" name=""/>
        <dsp:cNvSpPr/>
      </dsp:nvSpPr>
      <dsp:spPr>
        <a:xfrm>
          <a:off x="245357" y="1626625"/>
          <a:ext cx="1943061" cy="62686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Cytotoxic Chemotherapy</a:t>
          </a:r>
        </a:p>
      </dsp:txBody>
      <dsp:txXfrm>
        <a:off x="263717" y="1644985"/>
        <a:ext cx="1906341" cy="590144"/>
      </dsp:txXfrm>
    </dsp:sp>
    <dsp:sp modelId="{91D2291C-279C-174D-8684-D8D86526FCFD}">
      <dsp:nvSpPr>
        <dsp:cNvPr id="0" name=""/>
        <dsp:cNvSpPr/>
      </dsp:nvSpPr>
      <dsp:spPr>
        <a:xfrm>
          <a:off x="245357" y="2349930"/>
          <a:ext cx="1943061" cy="62686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Targeted Therapy</a:t>
          </a:r>
        </a:p>
      </dsp:txBody>
      <dsp:txXfrm>
        <a:off x="263717" y="2368290"/>
        <a:ext cx="1906341" cy="590144"/>
      </dsp:txXfrm>
    </dsp:sp>
    <dsp:sp modelId="{9BE596DF-ED6D-8244-A8D0-A96D260BFA20}">
      <dsp:nvSpPr>
        <dsp:cNvPr id="0" name=""/>
        <dsp:cNvSpPr/>
      </dsp:nvSpPr>
      <dsp:spPr>
        <a:xfrm>
          <a:off x="245357" y="3073234"/>
          <a:ext cx="1943061" cy="62686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Immunomodulatory Agents</a:t>
          </a:r>
        </a:p>
      </dsp:txBody>
      <dsp:txXfrm>
        <a:off x="263717" y="3091594"/>
        <a:ext cx="1906341" cy="590144"/>
      </dsp:txXfrm>
    </dsp:sp>
    <dsp:sp modelId="{EC06EE07-BEB7-C449-A45A-0662256C775B}">
      <dsp:nvSpPr>
        <dsp:cNvPr id="0" name=""/>
        <dsp:cNvSpPr/>
      </dsp:nvSpPr>
      <dsp:spPr>
        <a:xfrm>
          <a:off x="245357" y="3796539"/>
          <a:ext cx="1943061" cy="62686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Radiation</a:t>
          </a:r>
        </a:p>
      </dsp:txBody>
      <dsp:txXfrm>
        <a:off x="263717" y="3814899"/>
        <a:ext cx="1906341" cy="590144"/>
      </dsp:txXfrm>
    </dsp:sp>
    <dsp:sp modelId="{8AB88F54-87B1-D140-A756-1DFF3364FB1E}">
      <dsp:nvSpPr>
        <dsp:cNvPr id="0" name=""/>
        <dsp:cNvSpPr/>
      </dsp:nvSpPr>
      <dsp:spPr>
        <a:xfrm>
          <a:off x="245357" y="4519844"/>
          <a:ext cx="1943061" cy="62686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Combination Therapy</a:t>
          </a:r>
        </a:p>
      </dsp:txBody>
      <dsp:txXfrm>
        <a:off x="263717" y="4538204"/>
        <a:ext cx="1906341" cy="590144"/>
      </dsp:txXfrm>
    </dsp:sp>
    <dsp:sp modelId="{1BA9D164-00FA-C649-B3DD-DCCD6D5AB6E9}">
      <dsp:nvSpPr>
        <dsp:cNvPr id="0" name=""/>
        <dsp:cNvSpPr/>
      </dsp:nvSpPr>
      <dsp:spPr>
        <a:xfrm>
          <a:off x="2625049" y="0"/>
          <a:ext cx="2428826" cy="541866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CV Target</a:t>
          </a:r>
        </a:p>
      </dsp:txBody>
      <dsp:txXfrm>
        <a:off x="2625049" y="0"/>
        <a:ext cx="2428826" cy="1625600"/>
      </dsp:txXfrm>
    </dsp:sp>
    <dsp:sp modelId="{F53139F2-4FEB-7A48-86F1-42E68C596682}">
      <dsp:nvSpPr>
        <dsp:cNvPr id="0" name=""/>
        <dsp:cNvSpPr/>
      </dsp:nvSpPr>
      <dsp:spPr>
        <a:xfrm>
          <a:off x="2856346" y="1626625"/>
          <a:ext cx="1943061" cy="62686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Myocyte Dysfunction</a:t>
          </a:r>
        </a:p>
      </dsp:txBody>
      <dsp:txXfrm>
        <a:off x="2874706" y="1644985"/>
        <a:ext cx="1906341" cy="590144"/>
      </dsp:txXfrm>
    </dsp:sp>
    <dsp:sp modelId="{FF3ECD86-D880-3642-9760-C4F238D7796C}">
      <dsp:nvSpPr>
        <dsp:cNvPr id="0" name=""/>
        <dsp:cNvSpPr/>
      </dsp:nvSpPr>
      <dsp:spPr>
        <a:xfrm>
          <a:off x="2856346" y="2349930"/>
          <a:ext cx="1943061" cy="62686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Vascular Endothelium Injury</a:t>
          </a:r>
        </a:p>
      </dsp:txBody>
      <dsp:txXfrm>
        <a:off x="2874706" y="2368290"/>
        <a:ext cx="1906341" cy="590144"/>
      </dsp:txXfrm>
    </dsp:sp>
    <dsp:sp modelId="{BDFB073C-5A0A-D844-BEC9-4F0202A41DA6}">
      <dsp:nvSpPr>
        <dsp:cNvPr id="0" name=""/>
        <dsp:cNvSpPr/>
      </dsp:nvSpPr>
      <dsp:spPr>
        <a:xfrm>
          <a:off x="2856346" y="3073234"/>
          <a:ext cx="1943061" cy="62686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Valvular Damage</a:t>
          </a:r>
        </a:p>
      </dsp:txBody>
      <dsp:txXfrm>
        <a:off x="2874706" y="3091594"/>
        <a:ext cx="1906341" cy="590144"/>
      </dsp:txXfrm>
    </dsp:sp>
    <dsp:sp modelId="{157048D9-D148-E54A-86BE-AE4D8D9273F3}">
      <dsp:nvSpPr>
        <dsp:cNvPr id="0" name=""/>
        <dsp:cNvSpPr/>
      </dsp:nvSpPr>
      <dsp:spPr>
        <a:xfrm>
          <a:off x="2856346" y="3796539"/>
          <a:ext cx="1943061" cy="62686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Hemodynamic Flow Alternations</a:t>
          </a:r>
        </a:p>
      </dsp:txBody>
      <dsp:txXfrm>
        <a:off x="2874706" y="3814899"/>
        <a:ext cx="1906341" cy="590144"/>
      </dsp:txXfrm>
    </dsp:sp>
    <dsp:sp modelId="{EF235B7F-8E0F-9E4A-9688-3DB9859F5015}">
      <dsp:nvSpPr>
        <dsp:cNvPr id="0" name=""/>
        <dsp:cNvSpPr/>
      </dsp:nvSpPr>
      <dsp:spPr>
        <a:xfrm>
          <a:off x="2856346" y="4519844"/>
          <a:ext cx="1943061" cy="62686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Thrombotic Events</a:t>
          </a:r>
        </a:p>
      </dsp:txBody>
      <dsp:txXfrm>
        <a:off x="2874706" y="4538204"/>
        <a:ext cx="1906341" cy="590144"/>
      </dsp:txXfrm>
    </dsp:sp>
    <dsp:sp modelId="{0E2D3E50-C9C2-3D44-B548-0C2C79F3A6BF}">
      <dsp:nvSpPr>
        <dsp:cNvPr id="0" name=""/>
        <dsp:cNvSpPr/>
      </dsp:nvSpPr>
      <dsp:spPr>
        <a:xfrm>
          <a:off x="5193291" y="0"/>
          <a:ext cx="2428826" cy="541866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Timing</a:t>
          </a:r>
        </a:p>
      </dsp:txBody>
      <dsp:txXfrm>
        <a:off x="5193291" y="0"/>
        <a:ext cx="2428826" cy="1625600"/>
      </dsp:txXfrm>
    </dsp:sp>
    <dsp:sp modelId="{82836559-0F88-C440-AA22-48350E0B164D}">
      <dsp:nvSpPr>
        <dsp:cNvPr id="0" name=""/>
        <dsp:cNvSpPr/>
      </dsp:nvSpPr>
      <dsp:spPr>
        <a:xfrm>
          <a:off x="5467335" y="1626063"/>
          <a:ext cx="1943061" cy="10645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Acute</a:t>
          </a:r>
        </a:p>
      </dsp:txBody>
      <dsp:txXfrm>
        <a:off x="5498515" y="1657243"/>
        <a:ext cx="1880701" cy="1002191"/>
      </dsp:txXfrm>
    </dsp:sp>
    <dsp:sp modelId="{AA510734-F470-D64F-A40E-9F2E28C6BF5C}">
      <dsp:nvSpPr>
        <dsp:cNvPr id="0" name=""/>
        <dsp:cNvSpPr/>
      </dsp:nvSpPr>
      <dsp:spPr>
        <a:xfrm>
          <a:off x="5467335" y="2854391"/>
          <a:ext cx="1943061" cy="10645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Chronic</a:t>
          </a:r>
        </a:p>
      </dsp:txBody>
      <dsp:txXfrm>
        <a:off x="5498515" y="2885571"/>
        <a:ext cx="1880701" cy="1002191"/>
      </dsp:txXfrm>
    </dsp:sp>
    <dsp:sp modelId="{BF28F8B6-5387-F142-BB1D-B053EF46C73D}">
      <dsp:nvSpPr>
        <dsp:cNvPr id="0" name=""/>
        <dsp:cNvSpPr/>
      </dsp:nvSpPr>
      <dsp:spPr>
        <a:xfrm>
          <a:off x="5467335" y="4082719"/>
          <a:ext cx="1943061" cy="106455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Late-Onset</a:t>
          </a:r>
        </a:p>
      </dsp:txBody>
      <dsp:txXfrm>
        <a:off x="5498515" y="4113899"/>
        <a:ext cx="1880701" cy="1002191"/>
      </dsp:txXfrm>
    </dsp:sp>
    <dsp:sp modelId="{7D958DDE-303E-5842-948B-AF69B0D60B33}">
      <dsp:nvSpPr>
        <dsp:cNvPr id="0" name=""/>
        <dsp:cNvSpPr/>
      </dsp:nvSpPr>
      <dsp:spPr>
        <a:xfrm>
          <a:off x="7835441" y="0"/>
          <a:ext cx="2428826" cy="541866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Patient Factors</a:t>
          </a:r>
        </a:p>
      </dsp:txBody>
      <dsp:txXfrm>
        <a:off x="7835441" y="0"/>
        <a:ext cx="2428826" cy="1625600"/>
      </dsp:txXfrm>
    </dsp:sp>
    <dsp:sp modelId="{8930B328-A39B-324B-98BF-A8A4446778C4}">
      <dsp:nvSpPr>
        <dsp:cNvPr id="0" name=""/>
        <dsp:cNvSpPr/>
      </dsp:nvSpPr>
      <dsp:spPr>
        <a:xfrm>
          <a:off x="8078324" y="1625732"/>
          <a:ext cx="1943061" cy="78938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Pre-existing CVD</a:t>
          </a:r>
        </a:p>
      </dsp:txBody>
      <dsp:txXfrm>
        <a:off x="8101444" y="1648852"/>
        <a:ext cx="1896821" cy="743144"/>
      </dsp:txXfrm>
    </dsp:sp>
    <dsp:sp modelId="{3805FEB4-DEFB-7741-8774-970583C8DFAC}">
      <dsp:nvSpPr>
        <dsp:cNvPr id="0" name=""/>
        <dsp:cNvSpPr/>
      </dsp:nvSpPr>
      <dsp:spPr>
        <a:xfrm>
          <a:off x="8078324" y="2536560"/>
          <a:ext cx="1943061" cy="78938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Lifestyle Factors</a:t>
          </a:r>
        </a:p>
      </dsp:txBody>
      <dsp:txXfrm>
        <a:off x="8101444" y="2559680"/>
        <a:ext cx="1896821" cy="743144"/>
      </dsp:txXfrm>
    </dsp:sp>
    <dsp:sp modelId="{71D0199F-95B8-9A40-8D90-8EDF98349019}">
      <dsp:nvSpPr>
        <dsp:cNvPr id="0" name=""/>
        <dsp:cNvSpPr/>
      </dsp:nvSpPr>
      <dsp:spPr>
        <a:xfrm>
          <a:off x="8078324" y="3447388"/>
          <a:ext cx="1943061" cy="78938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Healthcare Access</a:t>
          </a:r>
        </a:p>
      </dsp:txBody>
      <dsp:txXfrm>
        <a:off x="8101444" y="3470508"/>
        <a:ext cx="1896821" cy="743144"/>
      </dsp:txXfrm>
    </dsp:sp>
    <dsp:sp modelId="{BEAC7F9D-A088-444B-B996-6B9ED4423D15}">
      <dsp:nvSpPr>
        <dsp:cNvPr id="0" name=""/>
        <dsp:cNvSpPr/>
      </dsp:nvSpPr>
      <dsp:spPr>
        <a:xfrm>
          <a:off x="8078324" y="4358216"/>
          <a:ext cx="1943061" cy="78938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Genetic Risk</a:t>
          </a:r>
        </a:p>
      </dsp:txBody>
      <dsp:txXfrm>
        <a:off x="8101444" y="4381336"/>
        <a:ext cx="1896821" cy="743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A308F-7B5E-C24A-8B19-937793A5F20B}">
      <dsp:nvSpPr>
        <dsp:cNvPr id="0" name=""/>
        <dsp:cNvSpPr/>
      </dsp:nvSpPr>
      <dsp:spPr>
        <a:xfrm>
          <a:off x="0" y="311913"/>
          <a:ext cx="9597726" cy="17356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4890" tIns="395732" rIns="74489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Mechanisms of cardiovascular injury</a:t>
          </a:r>
        </a:p>
        <a:p>
          <a:pPr marL="228600" lvl="1" indent="-228600" algn="l" defTabSz="889000">
            <a:lnSpc>
              <a:spcPct val="90000"/>
            </a:lnSpc>
            <a:spcBef>
              <a:spcPct val="0"/>
            </a:spcBef>
            <a:spcAft>
              <a:spcPct val="15000"/>
            </a:spcAft>
            <a:buChar char="•"/>
          </a:pPr>
          <a:r>
            <a:rPr lang="en-US" sz="2000" kern="1200" dirty="0"/>
            <a:t>Signaling pathways </a:t>
          </a:r>
        </a:p>
        <a:p>
          <a:pPr marL="228600" lvl="1" indent="-228600" algn="l" defTabSz="889000">
            <a:lnSpc>
              <a:spcPct val="90000"/>
            </a:lnSpc>
            <a:spcBef>
              <a:spcPct val="0"/>
            </a:spcBef>
            <a:spcAft>
              <a:spcPct val="15000"/>
            </a:spcAft>
            <a:buChar char="•"/>
          </a:pPr>
          <a:r>
            <a:rPr lang="en-US" sz="2000" kern="1200" dirty="0"/>
            <a:t>Cardiotoxicity models, risk biomarkers, and injury probes</a:t>
          </a:r>
        </a:p>
        <a:p>
          <a:pPr marL="228600" lvl="1" indent="-228600" algn="l" defTabSz="889000">
            <a:lnSpc>
              <a:spcPct val="90000"/>
            </a:lnSpc>
            <a:spcBef>
              <a:spcPct val="0"/>
            </a:spcBef>
            <a:spcAft>
              <a:spcPct val="15000"/>
            </a:spcAft>
            <a:buChar char="•"/>
          </a:pPr>
          <a:r>
            <a:rPr lang="en-US" sz="2000" kern="1200" dirty="0"/>
            <a:t>Novel therapeutic agents to reduce toxicity</a:t>
          </a:r>
        </a:p>
      </dsp:txBody>
      <dsp:txXfrm>
        <a:off x="0" y="311913"/>
        <a:ext cx="9597726" cy="1735650"/>
      </dsp:txXfrm>
    </dsp:sp>
    <dsp:sp modelId="{77D6B446-8F15-9148-920A-81192C6F20CA}">
      <dsp:nvSpPr>
        <dsp:cNvPr id="0" name=""/>
        <dsp:cNvSpPr/>
      </dsp:nvSpPr>
      <dsp:spPr>
        <a:xfrm>
          <a:off x="479886" y="31473"/>
          <a:ext cx="8226623"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940" tIns="0" rIns="253940" bIns="0" numCol="1" spcCol="1270" anchor="ctr" anchorCtr="0">
          <a:noAutofit/>
        </a:bodyPr>
        <a:lstStyle/>
        <a:p>
          <a:pPr marL="0" lvl="0" indent="0" algn="l" defTabSz="1244600">
            <a:lnSpc>
              <a:spcPct val="90000"/>
            </a:lnSpc>
            <a:spcBef>
              <a:spcPct val="0"/>
            </a:spcBef>
            <a:spcAft>
              <a:spcPct val="35000"/>
            </a:spcAft>
            <a:buNone/>
          </a:pPr>
          <a:r>
            <a:rPr lang="en-US" sz="2800" kern="1200" dirty="0"/>
            <a:t>Basic &amp; Translational Studies</a:t>
          </a:r>
        </a:p>
      </dsp:txBody>
      <dsp:txXfrm>
        <a:off x="507266" y="58853"/>
        <a:ext cx="8171863" cy="506120"/>
      </dsp:txXfrm>
    </dsp:sp>
    <dsp:sp modelId="{FA9BBC47-8317-1940-8FBE-84906DEA2127}">
      <dsp:nvSpPr>
        <dsp:cNvPr id="0" name=""/>
        <dsp:cNvSpPr/>
      </dsp:nvSpPr>
      <dsp:spPr>
        <a:xfrm>
          <a:off x="0" y="2430603"/>
          <a:ext cx="9597726" cy="11371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4890" tIns="395732" rIns="74489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Testing cardiac-sparing cancer therapy</a:t>
          </a:r>
        </a:p>
        <a:p>
          <a:pPr marL="228600" lvl="1" indent="-228600" algn="l" defTabSz="889000">
            <a:lnSpc>
              <a:spcPct val="90000"/>
            </a:lnSpc>
            <a:spcBef>
              <a:spcPct val="0"/>
            </a:spcBef>
            <a:spcAft>
              <a:spcPct val="15000"/>
            </a:spcAft>
            <a:buChar char="•"/>
          </a:pPr>
          <a:r>
            <a:rPr lang="en-US" sz="2000" kern="1200" dirty="0"/>
            <a:t>Testing cardioprotective interventions</a:t>
          </a:r>
        </a:p>
      </dsp:txBody>
      <dsp:txXfrm>
        <a:off x="0" y="2430603"/>
        <a:ext cx="9597726" cy="1137150"/>
      </dsp:txXfrm>
    </dsp:sp>
    <dsp:sp modelId="{C0FD42F8-9C3E-C142-BA8D-88FC300A7012}">
      <dsp:nvSpPr>
        <dsp:cNvPr id="0" name=""/>
        <dsp:cNvSpPr/>
      </dsp:nvSpPr>
      <dsp:spPr>
        <a:xfrm>
          <a:off x="479886" y="2150163"/>
          <a:ext cx="8226623"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940" tIns="0" rIns="253940" bIns="0" numCol="1" spcCol="1270" anchor="ctr" anchorCtr="0">
          <a:noAutofit/>
        </a:bodyPr>
        <a:lstStyle/>
        <a:p>
          <a:pPr marL="0" lvl="0" indent="0" algn="l" defTabSz="1244600">
            <a:lnSpc>
              <a:spcPct val="90000"/>
            </a:lnSpc>
            <a:spcBef>
              <a:spcPct val="0"/>
            </a:spcBef>
            <a:spcAft>
              <a:spcPct val="35000"/>
            </a:spcAft>
            <a:buNone/>
          </a:pPr>
          <a:r>
            <a:rPr lang="en-US" sz="2800" kern="1200" dirty="0"/>
            <a:t>Clinical Trials &amp; Interventional Studies</a:t>
          </a:r>
        </a:p>
      </dsp:txBody>
      <dsp:txXfrm>
        <a:off x="507266" y="2177543"/>
        <a:ext cx="8171863" cy="506120"/>
      </dsp:txXfrm>
    </dsp:sp>
    <dsp:sp modelId="{8EB2EC5E-622E-3F45-A3CC-4136294E9113}">
      <dsp:nvSpPr>
        <dsp:cNvPr id="0" name=""/>
        <dsp:cNvSpPr/>
      </dsp:nvSpPr>
      <dsp:spPr>
        <a:xfrm>
          <a:off x="0" y="3982267"/>
          <a:ext cx="9597726" cy="1436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4890" tIns="395732" rIns="74489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Cardiovascular risk assessment</a:t>
          </a:r>
        </a:p>
        <a:p>
          <a:pPr marL="228600" lvl="1" indent="-228600" algn="l" defTabSz="889000">
            <a:lnSpc>
              <a:spcPct val="90000"/>
            </a:lnSpc>
            <a:spcBef>
              <a:spcPct val="0"/>
            </a:spcBef>
            <a:spcAft>
              <a:spcPct val="15000"/>
            </a:spcAft>
            <a:buChar char="•"/>
          </a:pPr>
          <a:r>
            <a:rPr lang="en-US" sz="2000" kern="1200" dirty="0"/>
            <a:t>Detection of subclinical cardiovascular injury</a:t>
          </a:r>
        </a:p>
        <a:p>
          <a:pPr marL="228600" lvl="1" indent="-228600" algn="l" defTabSz="889000">
            <a:lnSpc>
              <a:spcPct val="90000"/>
            </a:lnSpc>
            <a:spcBef>
              <a:spcPct val="0"/>
            </a:spcBef>
            <a:spcAft>
              <a:spcPct val="15000"/>
            </a:spcAft>
            <a:buChar char="•"/>
          </a:pPr>
          <a:r>
            <a:rPr lang="en-US" sz="2000" kern="1200" dirty="0"/>
            <a:t>Identifying cardioprotective measures</a:t>
          </a:r>
        </a:p>
      </dsp:txBody>
      <dsp:txXfrm>
        <a:off x="0" y="3982267"/>
        <a:ext cx="9597726" cy="1436400"/>
      </dsp:txXfrm>
    </dsp:sp>
    <dsp:sp modelId="{78A3D178-F196-354A-8D1E-87954A081E9D}">
      <dsp:nvSpPr>
        <dsp:cNvPr id="0" name=""/>
        <dsp:cNvSpPr/>
      </dsp:nvSpPr>
      <dsp:spPr>
        <a:xfrm>
          <a:off x="479886" y="3670353"/>
          <a:ext cx="8226623"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940" tIns="0" rIns="253940" bIns="0" numCol="1" spcCol="1270" anchor="ctr" anchorCtr="0">
          <a:noAutofit/>
        </a:bodyPr>
        <a:lstStyle/>
        <a:p>
          <a:pPr marL="0" lvl="0" indent="0" algn="l" defTabSz="1244600">
            <a:lnSpc>
              <a:spcPct val="90000"/>
            </a:lnSpc>
            <a:spcBef>
              <a:spcPct val="0"/>
            </a:spcBef>
            <a:spcAft>
              <a:spcPct val="35000"/>
            </a:spcAft>
            <a:buNone/>
          </a:pPr>
          <a:r>
            <a:rPr lang="en-US" sz="2800" kern="1200" dirty="0"/>
            <a:t>Observational Studies</a:t>
          </a:r>
        </a:p>
      </dsp:txBody>
      <dsp:txXfrm>
        <a:off x="507266" y="3697733"/>
        <a:ext cx="8171863"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AC5C9-C515-8F47-A442-47A47096308A}">
      <dsp:nvSpPr>
        <dsp:cNvPr id="0" name=""/>
        <dsp:cNvSpPr/>
      </dsp:nvSpPr>
      <dsp:spPr>
        <a:xfrm>
          <a:off x="6762975" y="3909994"/>
          <a:ext cx="3703325" cy="1839997"/>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2976513"/>
              <a:satOff val="17933"/>
              <a:lumOff val="14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R34 CT Planning Grant</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Pragmatic Trials</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Implementation Science</a:t>
          </a:r>
        </a:p>
      </dsp:txBody>
      <dsp:txXfrm>
        <a:off x="7914391" y="4410412"/>
        <a:ext cx="2511489" cy="1299160"/>
      </dsp:txXfrm>
    </dsp:sp>
    <dsp:sp modelId="{A59A4E47-A2FC-BA44-8D08-1BDC0F6E8611}">
      <dsp:nvSpPr>
        <dsp:cNvPr id="0" name=""/>
        <dsp:cNvSpPr/>
      </dsp:nvSpPr>
      <dsp:spPr>
        <a:xfrm>
          <a:off x="942603" y="3887012"/>
          <a:ext cx="3703325" cy="1839997"/>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Risk Stratification   NOT-CA-21-019</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Telehealth               NOT-CA-21-043</a:t>
          </a:r>
        </a:p>
      </dsp:txBody>
      <dsp:txXfrm>
        <a:off x="983022" y="4387431"/>
        <a:ext cx="2511489" cy="1299160"/>
      </dsp:txXfrm>
    </dsp:sp>
    <dsp:sp modelId="{04ED293A-9C86-E544-BD40-FEDD5025FD9A}">
      <dsp:nvSpPr>
        <dsp:cNvPr id="0" name=""/>
        <dsp:cNvSpPr/>
      </dsp:nvSpPr>
      <dsp:spPr>
        <a:xfrm>
          <a:off x="7025138" y="42871"/>
          <a:ext cx="3706818" cy="1839997"/>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488257"/>
              <a:satOff val="8966"/>
              <a:lumOff val="71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Adverse Sequelae</a:t>
          </a:r>
        </a:p>
        <a:p>
          <a:pPr marL="342900" lvl="2" indent="-171450" algn="l" defTabSz="711200">
            <a:lnSpc>
              <a:spcPct val="90000"/>
            </a:lnSpc>
            <a:spcBef>
              <a:spcPct val="0"/>
            </a:spcBef>
            <a:spcAft>
              <a:spcPct val="15000"/>
            </a:spcAft>
            <a:buChar char="•"/>
          </a:pPr>
          <a:r>
            <a:rPr lang="en-US" sz="1600" kern="1200" dirty="0"/>
            <a:t>PAR-21-329 R01</a:t>
          </a:r>
        </a:p>
        <a:p>
          <a:pPr marL="342900" lvl="2" indent="-171450" algn="l" defTabSz="711200">
            <a:lnSpc>
              <a:spcPct val="90000"/>
            </a:lnSpc>
            <a:spcBef>
              <a:spcPct val="0"/>
            </a:spcBef>
            <a:spcAft>
              <a:spcPct val="15000"/>
            </a:spcAft>
            <a:buChar char="•"/>
          </a:pPr>
          <a:r>
            <a:rPr lang="en-US" sz="1600" kern="1200" dirty="0"/>
            <a:t>NOT-CA-22-005 P01</a:t>
          </a:r>
        </a:p>
        <a:p>
          <a:pPr marL="114300" lvl="2" indent="-57150" algn="l" defTabSz="355600">
            <a:lnSpc>
              <a:spcPct val="90000"/>
            </a:lnSpc>
            <a:spcBef>
              <a:spcPct val="0"/>
            </a:spcBef>
            <a:spcAft>
              <a:spcPct val="15000"/>
            </a:spcAft>
            <a:buChar char="•"/>
          </a:pPr>
          <a:endParaRPr lang="en-US" sz="800" kern="1200" dirty="0"/>
        </a:p>
        <a:p>
          <a:pPr marL="171450" lvl="1" indent="-171450" algn="l" defTabSz="711200">
            <a:lnSpc>
              <a:spcPct val="90000"/>
            </a:lnSpc>
            <a:spcBef>
              <a:spcPct val="0"/>
            </a:spcBef>
            <a:spcAft>
              <a:spcPct val="15000"/>
            </a:spcAft>
            <a:buChar char="•"/>
          </a:pPr>
          <a:r>
            <a:rPr lang="en-US" sz="1600" kern="1200" dirty="0"/>
            <a:t>Accelerated Aging  NOT-CA-21-031</a:t>
          </a:r>
        </a:p>
      </dsp:txBody>
      <dsp:txXfrm>
        <a:off x="8177603" y="83290"/>
        <a:ext cx="2513935" cy="1299160"/>
      </dsp:txXfrm>
    </dsp:sp>
    <dsp:sp modelId="{DFDEB8BF-8AB3-7440-90A0-D2B8C9C028DD}">
      <dsp:nvSpPr>
        <dsp:cNvPr id="0" name=""/>
        <dsp:cNvSpPr/>
      </dsp:nvSpPr>
      <dsp:spPr>
        <a:xfrm>
          <a:off x="956890" y="28575"/>
          <a:ext cx="3703325" cy="1839997"/>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NOT-CA-22-001</a:t>
          </a:r>
        </a:p>
        <a:p>
          <a:pPr marL="342900" lvl="2" indent="-171450" algn="l" defTabSz="711200">
            <a:lnSpc>
              <a:spcPct val="90000"/>
            </a:lnSpc>
            <a:spcBef>
              <a:spcPct val="0"/>
            </a:spcBef>
            <a:spcAft>
              <a:spcPct val="15000"/>
            </a:spcAft>
            <a:buChar char="•"/>
          </a:pPr>
          <a:r>
            <a:rPr lang="en-US" sz="1600" kern="1200" dirty="0"/>
            <a:t>R01</a:t>
          </a:r>
        </a:p>
        <a:p>
          <a:pPr marL="342900" lvl="2" indent="-171450" algn="l" defTabSz="711200">
            <a:lnSpc>
              <a:spcPct val="90000"/>
            </a:lnSpc>
            <a:spcBef>
              <a:spcPct val="0"/>
            </a:spcBef>
            <a:spcAft>
              <a:spcPct val="15000"/>
            </a:spcAft>
            <a:buChar char="•"/>
          </a:pPr>
          <a:r>
            <a:rPr lang="en-US" sz="1600" kern="1200" dirty="0"/>
            <a:t>R03</a:t>
          </a:r>
        </a:p>
        <a:p>
          <a:pPr marL="342900" lvl="2" indent="-171450" algn="l" defTabSz="711200">
            <a:lnSpc>
              <a:spcPct val="90000"/>
            </a:lnSpc>
            <a:spcBef>
              <a:spcPct val="0"/>
            </a:spcBef>
            <a:spcAft>
              <a:spcPct val="15000"/>
            </a:spcAft>
            <a:buChar char="•"/>
          </a:pPr>
          <a:r>
            <a:rPr lang="en-US" sz="1600" kern="1200" dirty="0"/>
            <a:t>R21</a:t>
          </a:r>
        </a:p>
        <a:p>
          <a:pPr marL="342900" lvl="2" indent="-171450" algn="l" defTabSz="711200">
            <a:lnSpc>
              <a:spcPct val="90000"/>
            </a:lnSpc>
            <a:spcBef>
              <a:spcPct val="0"/>
            </a:spcBef>
            <a:spcAft>
              <a:spcPct val="15000"/>
            </a:spcAft>
            <a:buChar char="•"/>
          </a:pPr>
          <a:r>
            <a:rPr lang="en-US" sz="1600" kern="1200" dirty="0"/>
            <a:t>P01</a:t>
          </a:r>
        </a:p>
      </dsp:txBody>
      <dsp:txXfrm>
        <a:off x="997309" y="68994"/>
        <a:ext cx="2511489" cy="1299160"/>
      </dsp:txXfrm>
    </dsp:sp>
    <dsp:sp modelId="{FA56ED7F-DAEA-E040-B79D-C57E21336FE0}">
      <dsp:nvSpPr>
        <dsp:cNvPr id="0" name=""/>
        <dsp:cNvSpPr/>
      </dsp:nvSpPr>
      <dsp:spPr>
        <a:xfrm>
          <a:off x="3193798" y="327749"/>
          <a:ext cx="2489746" cy="2489746"/>
        </a:xfrm>
        <a:prstGeom prst="pieWedg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Cancer Treatment Related Cardiotoxicity</a:t>
          </a:r>
        </a:p>
      </dsp:txBody>
      <dsp:txXfrm>
        <a:off x="3923028" y="1056979"/>
        <a:ext cx="1760516" cy="1760516"/>
      </dsp:txXfrm>
    </dsp:sp>
    <dsp:sp modelId="{568585B8-CDB6-464B-B7F6-D03F823FA695}">
      <dsp:nvSpPr>
        <dsp:cNvPr id="0" name=""/>
        <dsp:cNvSpPr/>
      </dsp:nvSpPr>
      <dsp:spPr>
        <a:xfrm rot="5400000">
          <a:off x="5798544" y="327749"/>
          <a:ext cx="2489746" cy="2489746"/>
        </a:xfrm>
        <a:prstGeom prst="pieWedge">
          <a:avLst/>
        </a:prstGeom>
        <a:gradFill rotWithShape="0">
          <a:gsLst>
            <a:gs pos="0">
              <a:schemeClr val="accent4">
                <a:hueOff val="-1488257"/>
                <a:satOff val="8966"/>
                <a:lumOff val="719"/>
                <a:alphaOff val="0"/>
                <a:tint val="100000"/>
                <a:shade val="100000"/>
                <a:satMod val="130000"/>
              </a:schemeClr>
            </a:gs>
            <a:gs pos="100000">
              <a:schemeClr val="accent4">
                <a:hueOff val="-1488257"/>
                <a:satOff val="8966"/>
                <a:lumOff val="71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Cancer Treatment Adverse Events</a:t>
          </a:r>
        </a:p>
      </dsp:txBody>
      <dsp:txXfrm rot="-5400000">
        <a:off x="5798544" y="1056979"/>
        <a:ext cx="1760516" cy="1760516"/>
      </dsp:txXfrm>
    </dsp:sp>
    <dsp:sp modelId="{99D82190-C425-4345-9670-896D36DD4E30}">
      <dsp:nvSpPr>
        <dsp:cNvPr id="0" name=""/>
        <dsp:cNvSpPr/>
      </dsp:nvSpPr>
      <dsp:spPr>
        <a:xfrm rot="10800000">
          <a:off x="5798544" y="2932495"/>
          <a:ext cx="2489746" cy="2489746"/>
        </a:xfrm>
        <a:prstGeom prst="pieWedge">
          <a:avLst/>
        </a:prstGeom>
        <a:gradFill rotWithShape="0">
          <a:gsLst>
            <a:gs pos="0">
              <a:schemeClr val="accent4">
                <a:hueOff val="-2976513"/>
                <a:satOff val="17933"/>
                <a:lumOff val="1437"/>
                <a:alphaOff val="0"/>
                <a:tint val="100000"/>
                <a:shade val="100000"/>
                <a:satMod val="130000"/>
              </a:schemeClr>
            </a:gs>
            <a:gs pos="100000">
              <a:schemeClr val="accent4">
                <a:hueOff val="-2976513"/>
                <a:satOff val="17933"/>
                <a:lumOff val="143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Study </a:t>
          </a:r>
        </a:p>
        <a:p>
          <a:pPr marL="0" lvl="0" indent="0" algn="ctr" defTabSz="844550">
            <a:lnSpc>
              <a:spcPct val="90000"/>
            </a:lnSpc>
            <a:spcBef>
              <a:spcPct val="0"/>
            </a:spcBef>
            <a:spcAft>
              <a:spcPct val="35000"/>
            </a:spcAft>
            <a:buNone/>
          </a:pPr>
          <a:r>
            <a:rPr lang="en-US" sz="1900" kern="1200" dirty="0"/>
            <a:t> Design</a:t>
          </a:r>
        </a:p>
      </dsp:txBody>
      <dsp:txXfrm rot="10800000">
        <a:off x="5798544" y="2932495"/>
        <a:ext cx="1760516" cy="1760516"/>
      </dsp:txXfrm>
    </dsp:sp>
    <dsp:sp modelId="{C76B6028-550B-AF41-A953-824CEB69E478}">
      <dsp:nvSpPr>
        <dsp:cNvPr id="0" name=""/>
        <dsp:cNvSpPr/>
      </dsp:nvSpPr>
      <dsp:spPr>
        <a:xfrm rot="16200000">
          <a:off x="3193798" y="2932495"/>
          <a:ext cx="2489746" cy="2489746"/>
        </a:xfrm>
        <a:prstGeom prst="pieWedge">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Healthcare Delivery</a:t>
          </a:r>
        </a:p>
      </dsp:txBody>
      <dsp:txXfrm rot="5400000">
        <a:off x="3923028" y="2932495"/>
        <a:ext cx="1760516" cy="1760516"/>
      </dsp:txXfrm>
    </dsp:sp>
    <dsp:sp modelId="{69EDFCDD-8DFC-FA40-BF34-61E806F51F7B}">
      <dsp:nvSpPr>
        <dsp:cNvPr id="0" name=""/>
        <dsp:cNvSpPr/>
      </dsp:nvSpPr>
      <dsp:spPr>
        <a:xfrm>
          <a:off x="5311232" y="2514658"/>
          <a:ext cx="859623" cy="747498"/>
        </a:xfrm>
        <a:prstGeom prst="heart">
          <a:avLst/>
        </a:prstGeom>
        <a:gradFill rotWithShape="0">
          <a:gsLst>
            <a:gs pos="0">
              <a:schemeClr val="accent4">
                <a:tint val="40000"/>
                <a:hueOff val="0"/>
                <a:satOff val="0"/>
                <a:lumOff val="0"/>
                <a:alphaOff val="0"/>
                <a:tint val="100000"/>
                <a:shade val="100000"/>
                <a:satMod val="130000"/>
              </a:schemeClr>
            </a:gs>
            <a:gs pos="100000">
              <a:schemeClr val="accent4">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B9018AB7-FE0A-5F42-A9D1-468C094BF517}">
      <dsp:nvSpPr>
        <dsp:cNvPr id="0" name=""/>
        <dsp:cNvSpPr/>
      </dsp:nvSpPr>
      <dsp:spPr>
        <a:xfrm>
          <a:off x="5289432" y="2516348"/>
          <a:ext cx="903223" cy="776195"/>
        </a:xfrm>
        <a:prstGeom prst="heart">
          <a:avLst/>
        </a:prstGeom>
        <a:gradFill rotWithShape="0">
          <a:gsLst>
            <a:gs pos="0">
              <a:schemeClr val="accent4">
                <a:tint val="40000"/>
                <a:hueOff val="0"/>
                <a:satOff val="0"/>
                <a:lumOff val="0"/>
                <a:alphaOff val="0"/>
                <a:tint val="100000"/>
                <a:shade val="100000"/>
                <a:satMod val="130000"/>
              </a:schemeClr>
            </a:gs>
            <a:gs pos="100000">
              <a:schemeClr val="accent4">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F991C-6EE7-4357-99FE-806A24CABA13}">
      <dsp:nvSpPr>
        <dsp:cNvPr id="0" name=""/>
        <dsp:cNvSpPr/>
      </dsp:nvSpPr>
      <dsp:spPr>
        <a:xfrm>
          <a:off x="3623550" y="557557"/>
          <a:ext cx="3725698" cy="3725698"/>
        </a:xfrm>
        <a:prstGeom prst="blockArc">
          <a:avLst>
            <a:gd name="adj1" fmla="val 9000000"/>
            <a:gd name="adj2" fmla="val 16200000"/>
            <a:gd name="adj3" fmla="val 463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5E9B9D-052F-404F-BB61-B1482CF0EC30}">
      <dsp:nvSpPr>
        <dsp:cNvPr id="0" name=""/>
        <dsp:cNvSpPr/>
      </dsp:nvSpPr>
      <dsp:spPr>
        <a:xfrm>
          <a:off x="3623550" y="557557"/>
          <a:ext cx="3725698" cy="3725698"/>
        </a:xfrm>
        <a:prstGeom prst="blockArc">
          <a:avLst>
            <a:gd name="adj1" fmla="val 1800000"/>
            <a:gd name="adj2" fmla="val 9000000"/>
            <a:gd name="adj3" fmla="val 463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98BB4A-D532-4EE3-ACE4-9D8BA1567B50}">
      <dsp:nvSpPr>
        <dsp:cNvPr id="0" name=""/>
        <dsp:cNvSpPr/>
      </dsp:nvSpPr>
      <dsp:spPr>
        <a:xfrm>
          <a:off x="3623550" y="557557"/>
          <a:ext cx="3725698" cy="3725698"/>
        </a:xfrm>
        <a:prstGeom prst="blockArc">
          <a:avLst>
            <a:gd name="adj1" fmla="val 16200000"/>
            <a:gd name="adj2" fmla="val 1800000"/>
            <a:gd name="adj3" fmla="val 463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F6201B-3768-4147-8201-A3FF2A0E87A9}">
      <dsp:nvSpPr>
        <dsp:cNvPr id="0" name=""/>
        <dsp:cNvSpPr/>
      </dsp:nvSpPr>
      <dsp:spPr>
        <a:xfrm>
          <a:off x="4629149" y="1563156"/>
          <a:ext cx="1714499" cy="1714499"/>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Children/AYAs</a:t>
          </a:r>
        </a:p>
        <a:p>
          <a:pPr marL="0" lvl="0" indent="0" algn="ctr" defTabSz="622300">
            <a:lnSpc>
              <a:spcPct val="90000"/>
            </a:lnSpc>
            <a:spcBef>
              <a:spcPct val="0"/>
            </a:spcBef>
            <a:spcAft>
              <a:spcPct val="35000"/>
            </a:spcAft>
            <a:buNone/>
          </a:pPr>
          <a:r>
            <a:rPr lang="en-US" sz="1400" kern="1200" dirty="0"/>
            <a:t>Adults with cancer</a:t>
          </a:r>
        </a:p>
        <a:p>
          <a:pPr marL="0" lvl="0" indent="0" algn="ctr" defTabSz="622300">
            <a:lnSpc>
              <a:spcPct val="90000"/>
            </a:lnSpc>
            <a:spcBef>
              <a:spcPct val="0"/>
            </a:spcBef>
            <a:spcAft>
              <a:spcPct val="35000"/>
            </a:spcAft>
            <a:buNone/>
          </a:pPr>
          <a:r>
            <a:rPr lang="en-US" sz="1400" kern="1200" dirty="0"/>
            <a:t>and survivors</a:t>
          </a:r>
        </a:p>
      </dsp:txBody>
      <dsp:txXfrm>
        <a:off x="4880232" y="1814239"/>
        <a:ext cx="1212333" cy="1212333"/>
      </dsp:txXfrm>
    </dsp:sp>
    <dsp:sp modelId="{D1BBC60E-A086-48FE-B266-617EE0C37A37}">
      <dsp:nvSpPr>
        <dsp:cNvPr id="0" name=""/>
        <dsp:cNvSpPr/>
      </dsp:nvSpPr>
      <dsp:spPr>
        <a:xfrm>
          <a:off x="4886324" y="688"/>
          <a:ext cx="1200150" cy="120015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NCTN</a:t>
          </a:r>
        </a:p>
      </dsp:txBody>
      <dsp:txXfrm>
        <a:off x="5062082" y="176446"/>
        <a:ext cx="848634" cy="848634"/>
      </dsp:txXfrm>
    </dsp:sp>
    <dsp:sp modelId="{1C2EB295-0AB4-452B-91B6-5A5FFF72319B}">
      <dsp:nvSpPr>
        <dsp:cNvPr id="0" name=""/>
        <dsp:cNvSpPr/>
      </dsp:nvSpPr>
      <dsp:spPr>
        <a:xfrm>
          <a:off x="6462182" y="2730153"/>
          <a:ext cx="1200150" cy="120015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Groups &amp; Research Bases</a:t>
          </a:r>
        </a:p>
      </dsp:txBody>
      <dsp:txXfrm>
        <a:off x="6637940" y="2905911"/>
        <a:ext cx="848634" cy="848634"/>
      </dsp:txXfrm>
    </dsp:sp>
    <dsp:sp modelId="{64F11701-76EC-4D39-8BDF-709191637E58}">
      <dsp:nvSpPr>
        <dsp:cNvPr id="0" name=""/>
        <dsp:cNvSpPr/>
      </dsp:nvSpPr>
      <dsp:spPr>
        <a:xfrm>
          <a:off x="3310467" y="2730153"/>
          <a:ext cx="1200150" cy="120015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NCORP</a:t>
          </a:r>
        </a:p>
      </dsp:txBody>
      <dsp:txXfrm>
        <a:off x="3486225" y="2905911"/>
        <a:ext cx="848634" cy="84863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2297088-AA8B-419F-BB4B-B6D7292EFA82}" type="datetimeFigureOut">
              <a:rPr lang="en-US" smtClean="0"/>
              <a:t>1/9/2023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94417D2-1DF6-4162-94D0-6ABBB20385EA}" type="slidenum">
              <a:rPr lang="en-US" smtClean="0"/>
              <a:t>‹#›</a:t>
            </a:fld>
            <a:endParaRPr lang="en-US"/>
          </a:p>
        </p:txBody>
      </p:sp>
    </p:spTree>
    <p:extLst>
      <p:ext uri="{BB962C8B-B14F-4D97-AF65-F5344CB8AC3E}">
        <p14:creationId xmlns:p14="http://schemas.microsoft.com/office/powerpoint/2010/main" val="3264765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417D2-1DF6-4162-94D0-6ABBB20385EA}" type="slidenum">
              <a:rPr lang="en-US" smtClean="0"/>
              <a:t>1</a:t>
            </a:fld>
            <a:endParaRPr lang="en-US"/>
          </a:p>
        </p:txBody>
      </p:sp>
    </p:spTree>
    <p:extLst>
      <p:ext uri="{BB962C8B-B14F-4D97-AF65-F5344CB8AC3E}">
        <p14:creationId xmlns:p14="http://schemas.microsoft.com/office/powerpoint/2010/main" val="1093056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07000"/>
              </a:lnSpc>
              <a:spcBef>
                <a:spcPts val="0"/>
              </a:spcBef>
              <a:spcAft>
                <a:spcPts val="8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94417D2-1DF6-4162-94D0-6ABBB20385EA}" type="slidenum">
              <a:rPr lang="en-US" smtClean="0"/>
              <a:t>10</a:t>
            </a:fld>
            <a:endParaRPr lang="en-US"/>
          </a:p>
        </p:txBody>
      </p:sp>
    </p:spTree>
    <p:extLst>
      <p:ext uri="{BB962C8B-B14F-4D97-AF65-F5344CB8AC3E}">
        <p14:creationId xmlns:p14="http://schemas.microsoft.com/office/powerpoint/2010/main" val="1311990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800" dirty="0"/>
          </a:p>
        </p:txBody>
      </p:sp>
      <p:sp>
        <p:nvSpPr>
          <p:cNvPr id="4" name="Slide Number Placeholder 3"/>
          <p:cNvSpPr>
            <a:spLocks noGrp="1"/>
          </p:cNvSpPr>
          <p:nvPr>
            <p:ph type="sldNum" sz="quarter" idx="5"/>
          </p:nvPr>
        </p:nvSpPr>
        <p:spPr/>
        <p:txBody>
          <a:bodyPr/>
          <a:lstStyle/>
          <a:p>
            <a:fld id="{094417D2-1DF6-4162-94D0-6ABBB20385EA}" type="slidenum">
              <a:rPr lang="en-US" smtClean="0"/>
              <a:t>11</a:t>
            </a:fld>
            <a:endParaRPr lang="en-US"/>
          </a:p>
        </p:txBody>
      </p:sp>
    </p:spTree>
    <p:extLst>
      <p:ext uri="{BB962C8B-B14F-4D97-AF65-F5344CB8AC3E}">
        <p14:creationId xmlns:p14="http://schemas.microsoft.com/office/powerpoint/2010/main" val="921502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800" dirty="0"/>
          </a:p>
        </p:txBody>
      </p:sp>
      <p:sp>
        <p:nvSpPr>
          <p:cNvPr id="4" name="Slide Number Placeholder 3"/>
          <p:cNvSpPr>
            <a:spLocks noGrp="1"/>
          </p:cNvSpPr>
          <p:nvPr>
            <p:ph type="sldNum" sz="quarter" idx="5"/>
          </p:nvPr>
        </p:nvSpPr>
        <p:spPr/>
        <p:txBody>
          <a:bodyPr/>
          <a:lstStyle/>
          <a:p>
            <a:fld id="{094417D2-1DF6-4162-94D0-6ABBB20385EA}" type="slidenum">
              <a:rPr lang="en-US" smtClean="0"/>
              <a:t>12</a:t>
            </a:fld>
            <a:endParaRPr lang="en-US"/>
          </a:p>
        </p:txBody>
      </p:sp>
    </p:spTree>
    <p:extLst>
      <p:ext uri="{BB962C8B-B14F-4D97-AF65-F5344CB8AC3E}">
        <p14:creationId xmlns:p14="http://schemas.microsoft.com/office/powerpoint/2010/main" val="2507422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800" dirty="0"/>
          </a:p>
        </p:txBody>
      </p:sp>
      <p:sp>
        <p:nvSpPr>
          <p:cNvPr id="4" name="Slide Number Placeholder 3"/>
          <p:cNvSpPr>
            <a:spLocks noGrp="1"/>
          </p:cNvSpPr>
          <p:nvPr>
            <p:ph type="sldNum" sz="quarter" idx="5"/>
          </p:nvPr>
        </p:nvSpPr>
        <p:spPr/>
        <p:txBody>
          <a:bodyPr/>
          <a:lstStyle/>
          <a:p>
            <a:fld id="{094417D2-1DF6-4162-94D0-6ABBB20385EA}" type="slidenum">
              <a:rPr lang="en-US" smtClean="0"/>
              <a:t>13</a:t>
            </a:fld>
            <a:endParaRPr lang="en-US"/>
          </a:p>
        </p:txBody>
      </p:sp>
    </p:spTree>
    <p:extLst>
      <p:ext uri="{BB962C8B-B14F-4D97-AF65-F5344CB8AC3E}">
        <p14:creationId xmlns:p14="http://schemas.microsoft.com/office/powerpoint/2010/main" val="504110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07000"/>
              </a:lnSpc>
              <a:spcBef>
                <a:spcPts val="0"/>
              </a:spcBef>
              <a:spcAft>
                <a:spcPts val="8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94417D2-1DF6-4162-94D0-6ABBB20385EA}" type="slidenum">
              <a:rPr lang="en-US" smtClean="0"/>
              <a:t>14</a:t>
            </a:fld>
            <a:endParaRPr lang="en-US"/>
          </a:p>
        </p:txBody>
      </p:sp>
    </p:spTree>
    <p:extLst>
      <p:ext uri="{BB962C8B-B14F-4D97-AF65-F5344CB8AC3E}">
        <p14:creationId xmlns:p14="http://schemas.microsoft.com/office/powerpoint/2010/main" val="1454731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417D2-1DF6-4162-94D0-6ABBB20385EA}" type="slidenum">
              <a:rPr lang="en-US" smtClean="0"/>
              <a:t>15</a:t>
            </a:fld>
            <a:endParaRPr lang="en-US"/>
          </a:p>
        </p:txBody>
      </p:sp>
    </p:spTree>
    <p:extLst>
      <p:ext uri="{BB962C8B-B14F-4D97-AF65-F5344CB8AC3E}">
        <p14:creationId xmlns:p14="http://schemas.microsoft.com/office/powerpoint/2010/main" val="1485163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734"/>
              </a:spcBef>
              <a:spcAft>
                <a:spcPts val="1223"/>
              </a:spcAft>
            </a:pPr>
            <a:endParaRPr lang="en-US" dirty="0"/>
          </a:p>
        </p:txBody>
      </p:sp>
      <p:sp>
        <p:nvSpPr>
          <p:cNvPr id="4" name="Slide Number Placeholder 3"/>
          <p:cNvSpPr>
            <a:spLocks noGrp="1"/>
          </p:cNvSpPr>
          <p:nvPr>
            <p:ph type="sldNum" sz="quarter" idx="5"/>
          </p:nvPr>
        </p:nvSpPr>
        <p:spPr/>
        <p:txBody>
          <a:bodyPr/>
          <a:lstStyle/>
          <a:p>
            <a:fld id="{094417D2-1DF6-4162-94D0-6ABBB20385EA}" type="slidenum">
              <a:rPr lang="en-US" smtClean="0"/>
              <a:t>16</a:t>
            </a:fld>
            <a:endParaRPr lang="en-US"/>
          </a:p>
        </p:txBody>
      </p:sp>
    </p:spTree>
    <p:extLst>
      <p:ext uri="{BB962C8B-B14F-4D97-AF65-F5344CB8AC3E}">
        <p14:creationId xmlns:p14="http://schemas.microsoft.com/office/powerpoint/2010/main" val="2851635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734"/>
              </a:spcBef>
              <a:spcAft>
                <a:spcPts val="1223"/>
              </a:spcAft>
            </a:pPr>
            <a:endParaRPr lang="en-US" dirty="0"/>
          </a:p>
        </p:txBody>
      </p:sp>
      <p:sp>
        <p:nvSpPr>
          <p:cNvPr id="4" name="Slide Number Placeholder 3"/>
          <p:cNvSpPr>
            <a:spLocks noGrp="1"/>
          </p:cNvSpPr>
          <p:nvPr>
            <p:ph type="sldNum" sz="quarter" idx="5"/>
          </p:nvPr>
        </p:nvSpPr>
        <p:spPr/>
        <p:txBody>
          <a:bodyPr/>
          <a:lstStyle/>
          <a:p>
            <a:fld id="{094417D2-1DF6-4162-94D0-6ABBB20385EA}" type="slidenum">
              <a:rPr lang="en-US" smtClean="0"/>
              <a:t>17</a:t>
            </a:fld>
            <a:endParaRPr lang="en-US"/>
          </a:p>
        </p:txBody>
      </p:sp>
    </p:spTree>
    <p:extLst>
      <p:ext uri="{BB962C8B-B14F-4D97-AF65-F5344CB8AC3E}">
        <p14:creationId xmlns:p14="http://schemas.microsoft.com/office/powerpoint/2010/main" val="2106502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417D2-1DF6-4162-94D0-6ABBB20385EA}" type="slidenum">
              <a:rPr lang="en-US" smtClean="0"/>
              <a:t>18</a:t>
            </a:fld>
            <a:endParaRPr lang="en-US"/>
          </a:p>
        </p:txBody>
      </p:sp>
    </p:spTree>
    <p:extLst>
      <p:ext uri="{BB962C8B-B14F-4D97-AF65-F5344CB8AC3E}">
        <p14:creationId xmlns:p14="http://schemas.microsoft.com/office/powerpoint/2010/main" val="3640504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94417D2-1DF6-4162-94D0-6ABBB20385EA}" type="slidenum">
              <a:rPr lang="en-US" smtClean="0"/>
              <a:t>19</a:t>
            </a:fld>
            <a:endParaRPr lang="en-US"/>
          </a:p>
        </p:txBody>
      </p:sp>
    </p:spTree>
    <p:extLst>
      <p:ext uri="{BB962C8B-B14F-4D97-AF65-F5344CB8AC3E}">
        <p14:creationId xmlns:p14="http://schemas.microsoft.com/office/powerpoint/2010/main" val="2431434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417D2-1DF6-4162-94D0-6ABBB20385EA}" type="slidenum">
              <a:rPr lang="en-US" smtClean="0"/>
              <a:t>2</a:t>
            </a:fld>
            <a:endParaRPr lang="en-US"/>
          </a:p>
        </p:txBody>
      </p:sp>
    </p:spTree>
    <p:extLst>
      <p:ext uri="{BB962C8B-B14F-4D97-AF65-F5344CB8AC3E}">
        <p14:creationId xmlns:p14="http://schemas.microsoft.com/office/powerpoint/2010/main" val="71055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94417D2-1DF6-4162-94D0-6ABBB20385EA}" type="slidenum">
              <a:rPr lang="en-US" smtClean="0"/>
              <a:t>20</a:t>
            </a:fld>
            <a:endParaRPr lang="en-US"/>
          </a:p>
        </p:txBody>
      </p:sp>
    </p:spTree>
    <p:extLst>
      <p:ext uri="{BB962C8B-B14F-4D97-AF65-F5344CB8AC3E}">
        <p14:creationId xmlns:p14="http://schemas.microsoft.com/office/powerpoint/2010/main" val="4006289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4417D2-1DF6-4162-94D0-6ABBB20385EA}" type="slidenum">
              <a:rPr lang="en-US" smtClean="0"/>
              <a:t>21</a:t>
            </a:fld>
            <a:endParaRPr lang="en-US"/>
          </a:p>
        </p:txBody>
      </p:sp>
    </p:spTree>
    <p:extLst>
      <p:ext uri="{BB962C8B-B14F-4D97-AF65-F5344CB8AC3E}">
        <p14:creationId xmlns:p14="http://schemas.microsoft.com/office/powerpoint/2010/main" val="2958894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417D2-1DF6-4162-94D0-6ABBB20385EA}" type="slidenum">
              <a:rPr lang="en-US" smtClean="0"/>
              <a:t>22</a:t>
            </a:fld>
            <a:endParaRPr lang="en-US"/>
          </a:p>
        </p:txBody>
      </p:sp>
    </p:spTree>
    <p:extLst>
      <p:ext uri="{BB962C8B-B14F-4D97-AF65-F5344CB8AC3E}">
        <p14:creationId xmlns:p14="http://schemas.microsoft.com/office/powerpoint/2010/main" val="1439015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417D2-1DF6-4162-94D0-6ABBB20385EA}" type="slidenum">
              <a:rPr lang="en-US" smtClean="0"/>
              <a:t>23</a:t>
            </a:fld>
            <a:endParaRPr lang="en-US"/>
          </a:p>
        </p:txBody>
      </p:sp>
    </p:spTree>
    <p:extLst>
      <p:ext uri="{BB962C8B-B14F-4D97-AF65-F5344CB8AC3E}">
        <p14:creationId xmlns:p14="http://schemas.microsoft.com/office/powerpoint/2010/main" val="2610355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4417D2-1DF6-4162-94D0-6ABBB20385EA}" type="slidenum">
              <a:rPr lang="en-US" smtClean="0"/>
              <a:t>3</a:t>
            </a:fld>
            <a:endParaRPr lang="en-US"/>
          </a:p>
        </p:txBody>
      </p:sp>
    </p:spTree>
    <p:extLst>
      <p:ext uri="{BB962C8B-B14F-4D97-AF65-F5344CB8AC3E}">
        <p14:creationId xmlns:p14="http://schemas.microsoft.com/office/powerpoint/2010/main" val="3925116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417D2-1DF6-4162-94D0-6ABBB20385EA}" type="slidenum">
              <a:rPr lang="en-US" smtClean="0"/>
              <a:t>4</a:t>
            </a:fld>
            <a:endParaRPr lang="en-US"/>
          </a:p>
        </p:txBody>
      </p:sp>
    </p:spTree>
    <p:extLst>
      <p:ext uri="{BB962C8B-B14F-4D97-AF65-F5344CB8AC3E}">
        <p14:creationId xmlns:p14="http://schemas.microsoft.com/office/powerpoint/2010/main" val="3988309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defTabSz="465887">
              <a:defRPr/>
            </a:pPr>
            <a:fld id="{34918F61-C45D-46AB-BA99-7138D1D7CB16}" type="slidenum">
              <a:rPr lang="en-US">
                <a:solidFill>
                  <a:prstClr val="black"/>
                </a:solidFill>
                <a:latin typeface="Calibri" panose="020F0502020204030204"/>
              </a:rPr>
              <a:pPr defTabSz="465887">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119986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417D2-1DF6-4162-94D0-6ABBB20385EA}" type="slidenum">
              <a:rPr lang="en-US" smtClean="0"/>
              <a:t>6</a:t>
            </a:fld>
            <a:endParaRPr lang="en-US"/>
          </a:p>
        </p:txBody>
      </p:sp>
    </p:spTree>
    <p:extLst>
      <p:ext uri="{BB962C8B-B14F-4D97-AF65-F5344CB8AC3E}">
        <p14:creationId xmlns:p14="http://schemas.microsoft.com/office/powerpoint/2010/main" val="1635467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lnSpc>
                <a:spcPct val="107000"/>
              </a:lnSpc>
              <a:spcAft>
                <a:spcPts val="815"/>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4708" indent="-174708">
              <a:lnSpc>
                <a:spcPct val="107000"/>
              </a:lnSpc>
              <a:spcAft>
                <a:spcPts val="815"/>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918F61-C45D-46AB-BA99-7138D1D7CB16}" type="slidenum">
              <a:rPr lang="en-US" smtClean="0"/>
              <a:t>7</a:t>
            </a:fld>
            <a:endParaRPr lang="en-US"/>
          </a:p>
        </p:txBody>
      </p:sp>
    </p:spTree>
    <p:extLst>
      <p:ext uri="{BB962C8B-B14F-4D97-AF65-F5344CB8AC3E}">
        <p14:creationId xmlns:p14="http://schemas.microsoft.com/office/powerpoint/2010/main" val="2552886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094417D2-1DF6-4162-94D0-6ABBB20385EA}" type="slidenum">
              <a:rPr lang="en-US" smtClean="0"/>
              <a:t>8</a:t>
            </a:fld>
            <a:endParaRPr lang="en-US"/>
          </a:p>
        </p:txBody>
      </p:sp>
    </p:spTree>
    <p:extLst>
      <p:ext uri="{BB962C8B-B14F-4D97-AF65-F5344CB8AC3E}">
        <p14:creationId xmlns:p14="http://schemas.microsoft.com/office/powerpoint/2010/main" val="993827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endParaRPr lang="en-US" dirty="0"/>
          </a:p>
        </p:txBody>
      </p:sp>
      <p:sp>
        <p:nvSpPr>
          <p:cNvPr id="4" name="Slide Number Placeholder 3"/>
          <p:cNvSpPr>
            <a:spLocks noGrp="1"/>
          </p:cNvSpPr>
          <p:nvPr>
            <p:ph type="sldNum" sz="quarter" idx="5"/>
          </p:nvPr>
        </p:nvSpPr>
        <p:spPr/>
        <p:txBody>
          <a:bodyPr/>
          <a:lstStyle/>
          <a:p>
            <a:fld id="{094417D2-1DF6-4162-94D0-6ABBB20385EA}" type="slidenum">
              <a:rPr lang="en-US" smtClean="0"/>
              <a:t>9</a:t>
            </a:fld>
            <a:endParaRPr lang="en-US"/>
          </a:p>
        </p:txBody>
      </p:sp>
    </p:spTree>
    <p:extLst>
      <p:ext uri="{BB962C8B-B14F-4D97-AF65-F5344CB8AC3E}">
        <p14:creationId xmlns:p14="http://schemas.microsoft.com/office/powerpoint/2010/main" val="39866798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new title bgd large copy.jpg"/>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1166" y="0"/>
            <a:ext cx="12213167" cy="6858000"/>
          </a:xfrm>
          <a:prstGeom prst="rect">
            <a:avLst/>
          </a:prstGeom>
        </p:spPr>
      </p:pic>
      <p:sp>
        <p:nvSpPr>
          <p:cNvPr id="10" name="Rectangle 45"/>
          <p:cNvSpPr>
            <a:spLocks noChangeArrowheads="1"/>
          </p:cNvSpPr>
          <p:nvPr/>
        </p:nvSpPr>
        <p:spPr bwMode="auto">
          <a:xfrm>
            <a:off x="-9331" y="0"/>
            <a:ext cx="12213168" cy="152400"/>
          </a:xfrm>
          <a:prstGeom prst="rect">
            <a:avLst/>
          </a:prstGeom>
          <a:solidFill>
            <a:srgbClr val="CC0000"/>
          </a:solidFill>
          <a:ln w="9525">
            <a:noFill/>
            <a:miter lim="800000"/>
            <a:headEnd/>
            <a:tailEnd/>
          </a:ln>
          <a:effectLst/>
        </p:spPr>
        <p:txBody>
          <a:bodyPr wrap="none" anchor="ctr"/>
          <a:lstStyle/>
          <a:p>
            <a:pPr>
              <a:defRPr/>
            </a:pPr>
            <a:endParaRPr lang="en-US" sz="1800" dirty="0">
              <a:latin typeface="Arial"/>
            </a:endParaRPr>
          </a:p>
        </p:txBody>
      </p:sp>
      <p:sp>
        <p:nvSpPr>
          <p:cNvPr id="11" name="Rectangle 3"/>
          <p:cNvSpPr>
            <a:spLocks noGrp="1" noChangeArrowheads="1"/>
          </p:cNvSpPr>
          <p:nvPr>
            <p:ph type="subTitle" idx="1" hasCustomPrompt="1"/>
          </p:nvPr>
        </p:nvSpPr>
        <p:spPr>
          <a:xfrm>
            <a:off x="1525058" y="381000"/>
            <a:ext cx="9099551" cy="1822450"/>
          </a:xfrm>
          <a:prstGeom prst="rect">
            <a:avLst/>
          </a:prstGeom>
        </p:spPr>
        <p:txBody>
          <a:bodyPr anchor="ctr"/>
          <a:lstStyle>
            <a:lvl1pPr algn="ctr">
              <a:buFontTx/>
              <a:buNone/>
              <a:defRPr sz="3200" baseline="0">
                <a:solidFill>
                  <a:schemeClr val="bg1"/>
                </a:solidFill>
              </a:defRPr>
            </a:lvl1pPr>
          </a:lstStyle>
          <a:p>
            <a:r>
              <a:rPr lang="en-US" dirty="0"/>
              <a:t>Click to add title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2204" y="6224522"/>
            <a:ext cx="2525504" cy="44161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930" y="6006581"/>
            <a:ext cx="924388" cy="699537"/>
          </a:xfrm>
          <a:prstGeom prst="rect">
            <a:avLst/>
          </a:prstGeom>
        </p:spPr>
      </p:pic>
    </p:spTree>
    <p:extLst>
      <p:ext uri="{BB962C8B-B14F-4D97-AF65-F5344CB8AC3E}">
        <p14:creationId xmlns:p14="http://schemas.microsoft.com/office/powerpoint/2010/main" val="3741889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8" name="Slide Number Placeholder 2"/>
          <p:cNvSpPr>
            <a:spLocks noGrp="1"/>
          </p:cNvSpPr>
          <p:nvPr>
            <p:ph type="sldNum" sz="quarter" idx="10"/>
          </p:nvPr>
        </p:nvSpPr>
        <p:spPr>
          <a:xfrm>
            <a:off x="643466" y="6384925"/>
            <a:ext cx="778933" cy="374650"/>
          </a:xfrm>
        </p:spPr>
        <p:txBody>
          <a:bodyPr/>
          <a:lstStyle/>
          <a:p>
            <a:fld id="{B10CB6C8-1E85-41D8-9D38-7DEBCCA12938}" type="slidenum">
              <a:rPr lang="en-US" smtClean="0"/>
              <a:t>‹#›</a:t>
            </a:fld>
            <a:endParaRPr lang="en-US"/>
          </a:p>
        </p:txBody>
      </p:sp>
      <p:pic>
        <p:nvPicPr>
          <p:cNvPr id="10" name="Picture 9" descr="new bgd lrg copy.jpg"/>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0"/>
            <a:ext cx="12192000" cy="6858000"/>
          </a:xfrm>
          <a:prstGeom prst="rect">
            <a:avLst/>
          </a:prstGeom>
        </p:spPr>
      </p:pic>
      <p:pic>
        <p:nvPicPr>
          <p:cNvPr id="12" name="Picture 15" descr="DHHS Logo"/>
          <p:cNvPicPr>
            <a:picLocks noChangeAspect="1" noChangeArrowheads="1"/>
          </p:cNvPicPr>
          <p:nvPr/>
        </p:nvPicPr>
        <p:blipFill>
          <a:blip r:embed="rId4"/>
          <a:srcRect/>
          <a:stretch>
            <a:fillRect/>
          </a:stretch>
        </p:blipFill>
        <p:spPr bwMode="auto">
          <a:xfrm>
            <a:off x="4225769" y="3958755"/>
            <a:ext cx="1117539" cy="838156"/>
          </a:xfrm>
          <a:prstGeom prst="rect">
            <a:avLst/>
          </a:prstGeom>
          <a:noFill/>
          <a:ln w="9525">
            <a:noFill/>
            <a:miter lim="800000"/>
            <a:headEnd/>
            <a:tailEnd/>
          </a:ln>
        </p:spPr>
      </p:pic>
      <p:sp>
        <p:nvSpPr>
          <p:cNvPr id="14" name="Rectangle 45"/>
          <p:cNvSpPr>
            <a:spLocks noChangeArrowheads="1"/>
          </p:cNvSpPr>
          <p:nvPr/>
        </p:nvSpPr>
        <p:spPr bwMode="auto">
          <a:xfrm>
            <a:off x="0" y="0"/>
            <a:ext cx="12192000" cy="152400"/>
          </a:xfrm>
          <a:prstGeom prst="rect">
            <a:avLst/>
          </a:prstGeom>
          <a:solidFill>
            <a:srgbClr val="CC0000"/>
          </a:solidFill>
          <a:ln w="9525">
            <a:noFill/>
            <a:miter lim="800000"/>
            <a:headEnd/>
            <a:tailEnd/>
          </a:ln>
          <a:effectLst/>
        </p:spPr>
        <p:txBody>
          <a:bodyPr wrap="none" anchor="ctr"/>
          <a:lstStyle/>
          <a:p>
            <a:pPr>
              <a:defRPr/>
            </a:pPr>
            <a:endParaRPr lang="en-US" sz="1800" dirty="0">
              <a:latin typeface="Aria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9094" y="4098036"/>
            <a:ext cx="3200207" cy="559594"/>
          </a:xfrm>
          <a:prstGeom prst="rect">
            <a:avLst/>
          </a:prstGeom>
        </p:spPr>
      </p:pic>
    </p:spTree>
    <p:extLst>
      <p:ext uri="{BB962C8B-B14F-4D97-AF65-F5344CB8AC3E}">
        <p14:creationId xmlns:p14="http://schemas.microsoft.com/office/powerpoint/2010/main" val="1126232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7F168-FAED-4911-AD77-F428FAB327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5298F6-4174-4B36-ABFE-D320F44F2D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8D939C-936C-4906-B47B-74AFC3505A1D}"/>
              </a:ext>
            </a:extLst>
          </p:cNvPr>
          <p:cNvSpPr>
            <a:spLocks noGrp="1"/>
          </p:cNvSpPr>
          <p:nvPr>
            <p:ph type="dt" sz="half" idx="10"/>
          </p:nvPr>
        </p:nvSpPr>
        <p:spPr/>
        <p:txBody>
          <a:bodyPr/>
          <a:lstStyle/>
          <a:p>
            <a:fld id="{E1E5684A-B725-4F72-B021-92FF25AD588E}" type="datetimeFigureOut">
              <a:rPr lang="en-US" smtClean="0"/>
              <a:t>1/9/2023</a:t>
            </a:fld>
            <a:endParaRPr lang="en-US"/>
          </a:p>
        </p:txBody>
      </p:sp>
      <p:sp>
        <p:nvSpPr>
          <p:cNvPr id="5" name="Footer Placeholder 4">
            <a:extLst>
              <a:ext uri="{FF2B5EF4-FFF2-40B4-BE49-F238E27FC236}">
                <a16:creationId xmlns:a16="http://schemas.microsoft.com/office/drawing/2014/main" id="{DD46E70F-D664-4F8F-B741-CF5A075240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286D2F-9AA5-426B-A359-CC17F6C5562A}"/>
              </a:ext>
            </a:extLst>
          </p:cNvPr>
          <p:cNvSpPr>
            <a:spLocks noGrp="1"/>
          </p:cNvSpPr>
          <p:nvPr>
            <p:ph type="sldNum" sz="quarter" idx="12"/>
          </p:nvPr>
        </p:nvSpPr>
        <p:spPr/>
        <p:txBody>
          <a:bodyPr/>
          <a:lstStyle/>
          <a:p>
            <a:fld id="{B10CB6C8-1E85-41D8-9D38-7DEBCCA12938}" type="slidenum">
              <a:rPr lang="en-US" smtClean="0"/>
              <a:t>‹#›</a:t>
            </a:fld>
            <a:endParaRPr lang="en-US"/>
          </a:p>
        </p:txBody>
      </p:sp>
    </p:spTree>
    <p:extLst>
      <p:ext uri="{BB962C8B-B14F-4D97-AF65-F5344CB8AC3E}">
        <p14:creationId xmlns:p14="http://schemas.microsoft.com/office/powerpoint/2010/main" val="1916962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olumn —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3" name="Content Placeholder 2"/>
          <p:cNvSpPr>
            <a:spLocks noGrp="1"/>
          </p:cNvSpPr>
          <p:nvPr>
            <p:ph sz="quarter" idx="11"/>
          </p:nvPr>
        </p:nvSpPr>
        <p:spPr>
          <a:xfrm>
            <a:off x="65836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5102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lumn Lef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6" name="Content Placeholder 2"/>
          <p:cNvSpPr>
            <a:spLocks noGrp="1"/>
          </p:cNvSpPr>
          <p:nvPr>
            <p:ph sz="quarter" idx="11"/>
          </p:nvPr>
        </p:nvSpPr>
        <p:spPr>
          <a:xfrm>
            <a:off x="658369"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6349408"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552091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rgbClr val="575A5D"/>
              </a:buCl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8"/>
          <p:cNvSpPr>
            <a:spLocks noGrp="1" noChangeArrowheads="1"/>
          </p:cNvSpPr>
          <p:nvPr>
            <p:ph type="sldNum" sz="quarter" idx="4"/>
          </p:nvPr>
        </p:nvSpPr>
        <p:spPr bwMode="auto">
          <a:xfrm>
            <a:off x="643466" y="6384925"/>
            <a:ext cx="778933" cy="37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Arial" charset="0"/>
                <a:ea typeface="ＭＳ Ｐゴシック" pitchFamily="48" charset="-128"/>
                <a:cs typeface="+mn-cs"/>
              </a:defRPr>
            </a:lvl1pPr>
          </a:lstStyle>
          <a:p>
            <a:fld id="{B10CB6C8-1E85-41D8-9D38-7DEBCCA12938}" type="slidenum">
              <a:rPr lang="en-US" smtClean="0"/>
              <a:t>‹#›</a:t>
            </a:fld>
            <a:endParaRPr lang="en-US"/>
          </a:p>
        </p:txBody>
      </p:sp>
      <p:sp>
        <p:nvSpPr>
          <p:cNvPr id="9" name="Rectangle 36"/>
          <p:cNvSpPr>
            <a:spLocks noGrp="1" noChangeArrowheads="1"/>
          </p:cNvSpPr>
          <p:nvPr>
            <p:ph type="title" hasCustomPrompt="1"/>
          </p:nvPr>
        </p:nvSpPr>
        <p:spPr bwMode="auto">
          <a:xfrm>
            <a:off x="562274" y="144464"/>
            <a:ext cx="11059583" cy="846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add title</a:t>
            </a:r>
          </a:p>
        </p:txBody>
      </p:sp>
    </p:spTree>
    <p:extLst>
      <p:ext uri="{BB962C8B-B14F-4D97-AF65-F5344CB8AC3E}">
        <p14:creationId xmlns:p14="http://schemas.microsoft.com/office/powerpoint/2010/main" val="176064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10CB6C8-1E85-41D8-9D38-7DEBCCA12938}" type="slidenum">
              <a:rPr lang="en-US" smtClean="0"/>
              <a:t>‹#›</a:t>
            </a:fld>
            <a:endParaRPr lang="en-US"/>
          </a:p>
        </p:txBody>
      </p:sp>
      <p:sp>
        <p:nvSpPr>
          <p:cNvPr id="4" name="Title 3"/>
          <p:cNvSpPr>
            <a:spLocks noGrp="1"/>
          </p:cNvSpPr>
          <p:nvPr>
            <p:ph type="title" hasCustomPrompt="1"/>
          </p:nvPr>
        </p:nvSpPr>
        <p:spPr>
          <a:xfrm>
            <a:off x="563033" y="144464"/>
            <a:ext cx="11059584" cy="846137"/>
          </a:xfrm>
        </p:spPr>
        <p:txBody>
          <a:bodyPr/>
          <a:lstStyle/>
          <a:p>
            <a:r>
              <a:rPr lang="en-US" dirty="0"/>
              <a:t>Click to add title</a:t>
            </a:r>
          </a:p>
        </p:txBody>
      </p:sp>
      <p:sp>
        <p:nvSpPr>
          <p:cNvPr id="6" name="Picture Placeholder 5"/>
          <p:cNvSpPr>
            <a:spLocks noGrp="1"/>
          </p:cNvSpPr>
          <p:nvPr>
            <p:ph type="pic" sz="quarter" idx="11"/>
          </p:nvPr>
        </p:nvSpPr>
        <p:spPr>
          <a:xfrm>
            <a:off x="643467" y="1357313"/>
            <a:ext cx="10979151" cy="4367212"/>
          </a:xfrm>
        </p:spPr>
        <p:txBody>
          <a:bodyPr/>
          <a:lstStyle>
            <a:lvl1pPr>
              <a:buFontTx/>
              <a:buNone/>
              <a:defRPr/>
            </a:lvl1pPr>
          </a:lstStyle>
          <a:p>
            <a:r>
              <a:rPr lang="en-US"/>
              <a:t>Click icon to add picture</a:t>
            </a:r>
            <a:endParaRPr lang="en-US" dirty="0"/>
          </a:p>
        </p:txBody>
      </p:sp>
      <p:sp>
        <p:nvSpPr>
          <p:cNvPr id="8" name="Text Placeholder 7"/>
          <p:cNvSpPr>
            <a:spLocks noGrp="1"/>
          </p:cNvSpPr>
          <p:nvPr>
            <p:ph type="body" sz="quarter" idx="12"/>
          </p:nvPr>
        </p:nvSpPr>
        <p:spPr>
          <a:xfrm>
            <a:off x="643467" y="5854701"/>
            <a:ext cx="10979151" cy="295275"/>
          </a:xfrm>
        </p:spPr>
        <p:txBody>
          <a:bodyPr>
            <a:noAutofit/>
          </a:bodyPr>
          <a:lstStyle>
            <a:lvl1pPr>
              <a:buFontTx/>
              <a:buNone/>
              <a:defRPr sz="1400"/>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297384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8"/>
          <p:cNvSpPr>
            <a:spLocks noGrp="1" noChangeArrowheads="1"/>
          </p:cNvSpPr>
          <p:nvPr>
            <p:ph type="sldNum" sz="quarter" idx="10"/>
          </p:nvPr>
        </p:nvSpPr>
        <p:spPr>
          <a:ln/>
        </p:spPr>
        <p:txBody>
          <a:bodyPr/>
          <a:lstStyle>
            <a:lvl1pPr>
              <a:defRPr/>
            </a:lvl1pPr>
          </a:lstStyle>
          <a:p>
            <a:fld id="{B10CB6C8-1E85-41D8-9D38-7DEBCCA12938}" type="slidenum">
              <a:rPr lang="en-US" smtClean="0"/>
              <a:t>‹#›</a:t>
            </a:fld>
            <a:endParaRPr lang="en-US"/>
          </a:p>
        </p:txBody>
      </p:sp>
    </p:spTree>
    <p:extLst>
      <p:ext uri="{BB962C8B-B14F-4D97-AF65-F5344CB8AC3E}">
        <p14:creationId xmlns:p14="http://schemas.microsoft.com/office/powerpoint/2010/main" val="129405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8"/>
          <p:cNvSpPr>
            <a:spLocks noGrp="1" noChangeArrowheads="1"/>
          </p:cNvSpPr>
          <p:nvPr>
            <p:ph type="sldNum" sz="quarter" idx="10"/>
          </p:nvPr>
        </p:nvSpPr>
        <p:spPr>
          <a:ln/>
        </p:spPr>
        <p:txBody>
          <a:bodyPr/>
          <a:lstStyle>
            <a:lvl1pPr>
              <a:defRPr/>
            </a:lvl1pPr>
          </a:lstStyle>
          <a:p>
            <a:fld id="{B10CB6C8-1E85-41D8-9D38-7DEBCCA12938}" type="slidenum">
              <a:rPr lang="en-US" smtClean="0"/>
              <a:t>‹#›</a:t>
            </a:fld>
            <a:endParaRPr lang="en-US"/>
          </a:p>
        </p:txBody>
      </p:sp>
    </p:spTree>
    <p:extLst>
      <p:ext uri="{BB962C8B-B14F-4D97-AF65-F5344CB8AC3E}">
        <p14:creationId xmlns:p14="http://schemas.microsoft.com/office/powerpoint/2010/main" val="4226237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1613" y="196347"/>
            <a:ext cx="10972800" cy="72573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8"/>
          <p:cNvSpPr>
            <a:spLocks noGrp="1" noChangeArrowheads="1"/>
          </p:cNvSpPr>
          <p:nvPr>
            <p:ph type="sldNum" sz="quarter" idx="10"/>
          </p:nvPr>
        </p:nvSpPr>
        <p:spPr>
          <a:ln/>
        </p:spPr>
        <p:txBody>
          <a:bodyPr/>
          <a:lstStyle>
            <a:lvl1pPr>
              <a:defRPr/>
            </a:lvl1pPr>
          </a:lstStyle>
          <a:p>
            <a:fld id="{B10CB6C8-1E85-41D8-9D38-7DEBCCA12938}" type="slidenum">
              <a:rPr lang="en-US" smtClean="0"/>
              <a:t>‹#›</a:t>
            </a:fld>
            <a:endParaRPr lang="en-US"/>
          </a:p>
        </p:txBody>
      </p:sp>
    </p:spTree>
    <p:extLst>
      <p:ext uri="{BB962C8B-B14F-4D97-AF65-F5344CB8AC3E}">
        <p14:creationId xmlns:p14="http://schemas.microsoft.com/office/powerpoint/2010/main" val="403316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28"/>
          <p:cNvSpPr>
            <a:spLocks noGrp="1" noChangeArrowheads="1"/>
          </p:cNvSpPr>
          <p:nvPr>
            <p:ph type="sldNum" sz="quarter" idx="10"/>
          </p:nvPr>
        </p:nvSpPr>
        <p:spPr>
          <a:ln/>
        </p:spPr>
        <p:txBody>
          <a:bodyPr/>
          <a:lstStyle>
            <a:lvl1pPr>
              <a:defRPr/>
            </a:lvl1pPr>
          </a:lstStyle>
          <a:p>
            <a:fld id="{B10CB6C8-1E85-41D8-9D38-7DEBCCA12938}" type="slidenum">
              <a:rPr lang="en-US" smtClean="0"/>
              <a:t>‹#›</a:t>
            </a:fld>
            <a:endParaRPr lang="en-US"/>
          </a:p>
        </p:txBody>
      </p:sp>
    </p:spTree>
    <p:extLst>
      <p:ext uri="{BB962C8B-B14F-4D97-AF65-F5344CB8AC3E}">
        <p14:creationId xmlns:p14="http://schemas.microsoft.com/office/powerpoint/2010/main" val="3026295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a:ln/>
        </p:spPr>
        <p:txBody>
          <a:bodyPr/>
          <a:lstStyle>
            <a:lvl1pPr>
              <a:defRPr/>
            </a:lvl1pPr>
          </a:lstStyle>
          <a:p>
            <a:fld id="{B10CB6C8-1E85-41D8-9D38-7DEBCCA12938}" type="slidenum">
              <a:rPr lang="en-US" smtClean="0"/>
              <a:t>‹#›</a:t>
            </a:fld>
            <a:endParaRPr lang="en-US"/>
          </a:p>
        </p:txBody>
      </p:sp>
    </p:spTree>
    <p:extLst>
      <p:ext uri="{BB962C8B-B14F-4D97-AF65-F5344CB8AC3E}">
        <p14:creationId xmlns:p14="http://schemas.microsoft.com/office/powerpoint/2010/main" val="8287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252642"/>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252643"/>
            <a:ext cx="6815667" cy="48735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566177"/>
            <a:ext cx="4011084" cy="35599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fld id="{B10CB6C8-1E85-41D8-9D38-7DEBCCA12938}" type="slidenum">
              <a:rPr lang="en-US" smtClean="0"/>
              <a:t>‹#›</a:t>
            </a:fld>
            <a:endParaRPr lang="en-US"/>
          </a:p>
        </p:txBody>
      </p:sp>
    </p:spTree>
    <p:extLst>
      <p:ext uri="{BB962C8B-B14F-4D97-AF65-F5344CB8AC3E}">
        <p14:creationId xmlns:p14="http://schemas.microsoft.com/office/powerpoint/2010/main" val="353368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45521"/>
            <a:ext cx="10972800" cy="4525963"/>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p:txBody>
      </p:sp>
      <p:sp>
        <p:nvSpPr>
          <p:cNvPr id="7" name="Rectangle 28"/>
          <p:cNvSpPr>
            <a:spLocks noGrp="1" noChangeArrowheads="1"/>
          </p:cNvSpPr>
          <p:nvPr>
            <p:ph type="sldNum" sz="quarter" idx="4"/>
          </p:nvPr>
        </p:nvSpPr>
        <p:spPr bwMode="auto">
          <a:xfrm>
            <a:off x="643466" y="6384925"/>
            <a:ext cx="778933" cy="37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Arial" charset="0"/>
                <a:ea typeface="ＭＳ Ｐゴシック" pitchFamily="48" charset="-128"/>
                <a:cs typeface="+mn-cs"/>
              </a:defRPr>
            </a:lvl1pPr>
          </a:lstStyle>
          <a:p>
            <a:fld id="{B10CB6C8-1E85-41D8-9D38-7DEBCCA12938}" type="slidenum">
              <a:rPr lang="en-US" smtClean="0"/>
              <a:t>‹#›</a:t>
            </a:fld>
            <a:endParaRPr lang="en-US"/>
          </a:p>
        </p:txBody>
      </p:sp>
      <p:pic>
        <p:nvPicPr>
          <p:cNvPr id="9" name="Picture 30"/>
          <p:cNvPicPr>
            <a:picLocks noChangeAspect="1" noChangeArrowheads="1"/>
          </p:cNvPicPr>
          <p:nvPr/>
        </p:nvPicPr>
        <p:blipFill>
          <a:blip r:embed="rId15">
            <a:extLst>
              <a:ext uri="{BEBA8EAE-BF5A-486C-A8C5-ECC9F3942E4B}">
                <a14:imgProps xmlns:a14="http://schemas.microsoft.com/office/drawing/2010/main">
                  <a14:imgLayer r:embed="rId16">
                    <a14:imgEffect>
                      <a14:saturation sat="0"/>
                    </a14:imgEffect>
                  </a14:imgLayer>
                </a14:imgProps>
              </a:ext>
            </a:extLst>
          </a:blip>
          <a:srcRect/>
          <a:stretch>
            <a:fillRect/>
          </a:stretch>
        </p:blipFill>
        <p:spPr bwMode="auto">
          <a:xfrm>
            <a:off x="0" y="101601"/>
            <a:ext cx="12192000" cy="981075"/>
          </a:xfrm>
          <a:prstGeom prst="rect">
            <a:avLst/>
          </a:prstGeom>
          <a:noFill/>
          <a:ln w="9525">
            <a:noFill/>
            <a:miter lim="800000"/>
            <a:headEnd/>
            <a:tailEnd/>
          </a:ln>
        </p:spPr>
      </p:pic>
      <p:sp>
        <p:nvSpPr>
          <p:cNvPr id="10" name="Rectangle 32"/>
          <p:cNvSpPr>
            <a:spLocks noChangeArrowheads="1"/>
          </p:cNvSpPr>
          <p:nvPr/>
        </p:nvSpPr>
        <p:spPr bwMode="auto">
          <a:xfrm>
            <a:off x="0" y="1"/>
            <a:ext cx="12192000" cy="104775"/>
          </a:xfrm>
          <a:prstGeom prst="rect">
            <a:avLst/>
          </a:prstGeom>
          <a:solidFill>
            <a:srgbClr val="CC0000"/>
          </a:solidFill>
          <a:ln w="9525">
            <a:noFill/>
            <a:miter lim="800000"/>
            <a:headEnd/>
            <a:tailEnd/>
          </a:ln>
          <a:effectLst/>
        </p:spPr>
        <p:txBody>
          <a:bodyPr wrap="none" anchor="ctr"/>
          <a:lstStyle/>
          <a:p>
            <a:pPr>
              <a:defRPr/>
            </a:pPr>
            <a:endParaRPr lang="en-US" sz="1800">
              <a:latin typeface="Arial" charset="0"/>
              <a:ea typeface="ＭＳ Ｐゴシック" pitchFamily="48" charset="-128"/>
              <a:cs typeface="+mn-cs"/>
            </a:endParaRPr>
          </a:p>
        </p:txBody>
      </p:sp>
      <p:sp>
        <p:nvSpPr>
          <p:cNvPr id="11" name="Line 33"/>
          <p:cNvSpPr>
            <a:spLocks noChangeShapeType="1"/>
          </p:cNvSpPr>
          <p:nvPr/>
        </p:nvSpPr>
        <p:spPr bwMode="auto">
          <a:xfrm flipH="1">
            <a:off x="711200" y="6311900"/>
            <a:ext cx="8348133" cy="0"/>
          </a:xfrm>
          <a:prstGeom prst="line">
            <a:avLst/>
          </a:prstGeom>
          <a:ln>
            <a:solidFill>
              <a:srgbClr val="C0143C"/>
            </a:solidFill>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sz="1800">
              <a:latin typeface="Arial" charset="0"/>
              <a:ea typeface="+mn-ea"/>
              <a:cs typeface="+mn-cs"/>
            </a:endParaRPr>
          </a:p>
        </p:txBody>
      </p:sp>
      <p:sp>
        <p:nvSpPr>
          <p:cNvPr id="18" name="Rectangle 36"/>
          <p:cNvSpPr>
            <a:spLocks noGrp="1" noChangeArrowheads="1"/>
          </p:cNvSpPr>
          <p:nvPr>
            <p:ph type="title"/>
          </p:nvPr>
        </p:nvSpPr>
        <p:spPr bwMode="auto">
          <a:xfrm>
            <a:off x="562274" y="144464"/>
            <a:ext cx="11059583" cy="846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add title</a:t>
            </a:r>
          </a:p>
        </p:txBody>
      </p:sp>
      <p:pic>
        <p:nvPicPr>
          <p:cNvPr id="2" name="Picture 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208969" y="6093522"/>
            <a:ext cx="2497720" cy="436756"/>
          </a:xfrm>
          <a:prstGeom prst="rect">
            <a:avLst/>
          </a:prstGeom>
        </p:spPr>
      </p:pic>
    </p:spTree>
    <p:extLst>
      <p:ext uri="{BB962C8B-B14F-4D97-AF65-F5344CB8AC3E}">
        <p14:creationId xmlns:p14="http://schemas.microsoft.com/office/powerpoint/2010/main" val="3424454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457200" rtl="0" eaLnBrk="1" latinLnBrk="0" hangingPunct="1">
        <a:spcBef>
          <a:spcPct val="0"/>
        </a:spcBef>
        <a:buNone/>
        <a:defRPr sz="3200" b="0" i="0" kern="1200">
          <a:solidFill>
            <a:schemeClr val="bg1"/>
          </a:solidFill>
          <a:latin typeface="Arial"/>
          <a:ea typeface="+mj-ea"/>
          <a:cs typeface="Arial"/>
        </a:defRPr>
      </a:lvl1pPr>
    </p:titleStyle>
    <p:bodyStyle>
      <a:lvl1pPr marL="341313" indent="-341313" algn="l" defTabSz="457200" rtl="0" eaLnBrk="1" latinLnBrk="0" hangingPunct="1">
        <a:spcBef>
          <a:spcPct val="20000"/>
        </a:spcBef>
        <a:buClr>
          <a:srgbClr val="C0143C"/>
        </a:buClr>
        <a:buFont typeface="Wingdings" charset="2"/>
        <a:buChar char="§"/>
        <a:defRPr sz="3000" b="0" i="0" kern="1200">
          <a:solidFill>
            <a:schemeClr val="tx1"/>
          </a:solidFill>
          <a:latin typeface="Arial"/>
          <a:ea typeface="+mn-ea"/>
          <a:cs typeface="Arial"/>
        </a:defRPr>
      </a:lvl1pPr>
      <a:lvl2pPr marL="742950" indent="-285750" algn="l" defTabSz="457200" rtl="0" eaLnBrk="1" latinLnBrk="0" hangingPunct="1">
        <a:spcBef>
          <a:spcPct val="20000"/>
        </a:spcBef>
        <a:buClr>
          <a:srgbClr val="575A5D"/>
        </a:buClr>
        <a:buFont typeface="Wingdings" charset="2"/>
        <a:buChar char="§"/>
        <a:defRPr sz="2600" b="0" i="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2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chart" Target="../charts/char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chart" Target="../charts/char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9.png"/><Relationship Id="rId7" Type="http://schemas.openxmlformats.org/officeDocument/2006/relationships/diagramQuickStyle" Target="../diagrams/quickStyle2.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0.png"/><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26.gif"/><Relationship Id="rId7" Type="http://schemas.openxmlformats.org/officeDocument/2006/relationships/diagramData" Target="../diagrams/data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9.png"/><Relationship Id="rId11" Type="http://schemas.microsoft.com/office/2007/relationships/diagramDrawing" Target="../diagrams/drawing4.xml"/><Relationship Id="rId5" Type="http://schemas.openxmlformats.org/officeDocument/2006/relationships/image" Target="../media/image28.png"/><Relationship Id="rId10" Type="http://schemas.openxmlformats.org/officeDocument/2006/relationships/diagramColors" Target="../diagrams/colors4.xml"/><Relationship Id="rId4" Type="http://schemas.openxmlformats.org/officeDocument/2006/relationships/image" Target="../media/image27.png"/><Relationship Id="rId9"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hyperlink" Target="mailto:scarlet.shi@nih.gov" TargetMode="External"/><Relationship Id="rId3" Type="http://schemas.openxmlformats.org/officeDocument/2006/relationships/hyperlink" Target="mailto:Nonniekaye.Shelburne@nih.gov" TargetMode="External"/><Relationship Id="rId7" Type="http://schemas.openxmlformats.org/officeDocument/2006/relationships/hyperlink" Target="mailto:bishow.adhikari@nih.gov"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mailto:patrice.desvigne-nickens@nih.gov" TargetMode="External"/><Relationship Id="rId5" Type="http://schemas.openxmlformats.org/officeDocument/2006/relationships/hyperlink" Target="mailto:Lori.Minasian@nih.gov" TargetMode="External"/><Relationship Id="rId10" Type="http://schemas.openxmlformats.org/officeDocument/2006/relationships/image" Target="../media/image10.png"/><Relationship Id="rId4" Type="http://schemas.openxmlformats.org/officeDocument/2006/relationships/hyperlink" Target="mailto:Eileen.Dimond@nih.gov" TargetMode="Externa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s://prevention.cancer.gov/major-programs/supportive-care-and-symptom-management/topic-areas/cardiotoxicity" TargetMode="External"/><Relationship Id="rId5" Type="http://schemas.openxmlformats.org/officeDocument/2006/relationships/hyperlink" Target="https://epi.grants.cancer.gov/cardiotoxicity/" TargetMode="Externa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hyperlink" Target="https://cancercontrol.cancer.gov/ocs/statistics" TargetMode="External"/><Relationship Id="rId3" Type="http://schemas.openxmlformats.org/officeDocument/2006/relationships/notesSlide" Target="../notesSlides/notesSlide5.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21.jpe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7.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B9BC0-8752-4CC2-91E2-F6226F77BB6E}"/>
              </a:ext>
            </a:extLst>
          </p:cNvPr>
          <p:cNvSpPr>
            <a:spLocks noGrp="1"/>
          </p:cNvSpPr>
          <p:nvPr>
            <p:ph type="ctrTitle"/>
          </p:nvPr>
        </p:nvSpPr>
        <p:spPr>
          <a:xfrm>
            <a:off x="723898" y="1488804"/>
            <a:ext cx="10744200" cy="1785070"/>
          </a:xfrm>
        </p:spPr>
        <p:txBody>
          <a:bodyPr/>
          <a:lstStyle/>
          <a:p>
            <a:pPr>
              <a:spcAft>
                <a:spcPts val="600"/>
              </a:spcAft>
            </a:pPr>
            <a:r>
              <a:rPr lang="en-US" sz="4800" b="1" dirty="0">
                <a:solidFill>
                  <a:schemeClr val="tx2">
                    <a:lumMod val="75000"/>
                  </a:schemeClr>
                </a:solidFill>
                <a:effectLst>
                  <a:outerShdw blurRad="38100" dist="38100" dir="2700000" algn="tl">
                    <a:srgbClr val="000000">
                      <a:alpha val="43137"/>
                    </a:srgbClr>
                  </a:outerShdw>
                </a:effectLst>
              </a:rPr>
              <a:t>A Decade of NIH Cardio-Oncology Research Collaboration: </a:t>
            </a:r>
            <a:br>
              <a:rPr lang="en-US" sz="4800" b="1" dirty="0">
                <a:solidFill>
                  <a:schemeClr val="tx2">
                    <a:lumMod val="75000"/>
                  </a:schemeClr>
                </a:solidFill>
                <a:effectLst>
                  <a:outerShdw blurRad="38100" dist="38100" dir="2700000" algn="tl">
                    <a:srgbClr val="000000">
                      <a:alpha val="43137"/>
                    </a:srgbClr>
                  </a:outerShdw>
                </a:effectLst>
              </a:rPr>
            </a:br>
            <a:r>
              <a:rPr lang="en-US" sz="4000" b="1" dirty="0">
                <a:solidFill>
                  <a:schemeClr val="tx2">
                    <a:lumMod val="75000"/>
                  </a:schemeClr>
                </a:solidFill>
                <a:effectLst>
                  <a:outerShdw blurRad="38100" dist="38100" dir="2700000" algn="tl">
                    <a:srgbClr val="000000">
                      <a:alpha val="43137"/>
                    </a:srgbClr>
                  </a:outerShdw>
                </a:effectLst>
              </a:rPr>
              <a:t>Continued Funding Opportunities</a:t>
            </a:r>
            <a:endParaRPr lang="en-US" sz="4000" b="1" dirty="0">
              <a:solidFill>
                <a:schemeClr val="tx2">
                  <a:lumMod val="75000"/>
                </a:schemeClr>
              </a:solidFill>
              <a:effectLst>
                <a:outerShdw blurRad="38100" dist="38100" dir="2700000" algn="tl">
                  <a:srgbClr val="000000">
                    <a:alpha val="43137"/>
                  </a:srgbClr>
                </a:outerShdw>
              </a:effectLst>
              <a:latin typeface="+mj-lt"/>
            </a:endParaRPr>
          </a:p>
        </p:txBody>
      </p:sp>
      <p:sp>
        <p:nvSpPr>
          <p:cNvPr id="3" name="Subtitle 2">
            <a:extLst>
              <a:ext uri="{FF2B5EF4-FFF2-40B4-BE49-F238E27FC236}">
                <a16:creationId xmlns:a16="http://schemas.microsoft.com/office/drawing/2014/main" id="{5728BC0F-2B85-429A-AB74-CCEF0558042A}"/>
              </a:ext>
            </a:extLst>
          </p:cNvPr>
          <p:cNvSpPr>
            <a:spLocks noGrp="1"/>
          </p:cNvSpPr>
          <p:nvPr>
            <p:ph type="subTitle" idx="1"/>
          </p:nvPr>
        </p:nvSpPr>
        <p:spPr>
          <a:xfrm>
            <a:off x="1226125" y="3429000"/>
            <a:ext cx="9739745" cy="2926080"/>
          </a:xfrm>
        </p:spPr>
        <p:txBody>
          <a:bodyPr numCol="1">
            <a:normAutofit fontScale="62500" lnSpcReduction="20000"/>
          </a:bodyPr>
          <a:lstStyle/>
          <a:p>
            <a:pPr>
              <a:lnSpc>
                <a:spcPct val="110000"/>
              </a:lnSpc>
              <a:spcBef>
                <a:spcPts val="600"/>
              </a:spcBef>
            </a:pPr>
            <a:r>
              <a:rPr lang="en-US" sz="3800" b="1" dirty="0" err="1">
                <a:solidFill>
                  <a:schemeClr val="accent1">
                    <a:lumMod val="75000"/>
                  </a:schemeClr>
                </a:solidFill>
                <a:latin typeface="Arial" panose="020B0604020202020204" pitchFamily="34" charset="0"/>
                <a:cs typeface="Arial" panose="020B0604020202020204" pitchFamily="34" charset="0"/>
              </a:rPr>
              <a:t>Bishow</a:t>
            </a:r>
            <a:r>
              <a:rPr lang="en-US" sz="3800" b="1" dirty="0">
                <a:solidFill>
                  <a:schemeClr val="accent1">
                    <a:lumMod val="75000"/>
                  </a:schemeClr>
                </a:solidFill>
                <a:latin typeface="Arial" panose="020B0604020202020204" pitchFamily="34" charset="0"/>
                <a:cs typeface="Arial" panose="020B0604020202020204" pitchFamily="34" charset="0"/>
              </a:rPr>
              <a:t> Adhikari PhD</a:t>
            </a:r>
          </a:p>
          <a:p>
            <a:pPr>
              <a:lnSpc>
                <a:spcPct val="110000"/>
              </a:lnSpc>
              <a:spcBef>
                <a:spcPts val="600"/>
              </a:spcBef>
            </a:pPr>
            <a:r>
              <a:rPr lang="en-US" sz="3800" b="1" dirty="0">
                <a:solidFill>
                  <a:schemeClr val="accent1">
                    <a:lumMod val="75000"/>
                  </a:schemeClr>
                </a:solidFill>
                <a:latin typeface="Arial" panose="020B0604020202020204" pitchFamily="34" charset="0"/>
                <a:cs typeface="Arial" panose="020B0604020202020204" pitchFamily="34" charset="0"/>
              </a:rPr>
              <a:t>Patrice </a:t>
            </a:r>
            <a:r>
              <a:rPr lang="en-US" sz="3800" b="1" dirty="0" err="1">
                <a:solidFill>
                  <a:schemeClr val="accent1">
                    <a:lumMod val="75000"/>
                  </a:schemeClr>
                </a:solidFill>
                <a:latin typeface="Arial" panose="020B0604020202020204" pitchFamily="34" charset="0"/>
                <a:cs typeface="Arial" panose="020B0604020202020204" pitchFamily="34" charset="0"/>
              </a:rPr>
              <a:t>Desvigne</a:t>
            </a:r>
            <a:r>
              <a:rPr lang="en-US" sz="3800" b="1" dirty="0">
                <a:solidFill>
                  <a:schemeClr val="accent1">
                    <a:lumMod val="75000"/>
                  </a:schemeClr>
                </a:solidFill>
                <a:latin typeface="Arial" panose="020B0604020202020204" pitchFamily="34" charset="0"/>
                <a:cs typeface="Arial" panose="020B0604020202020204" pitchFamily="34" charset="0"/>
              </a:rPr>
              <a:t>-Nickens, MD</a:t>
            </a:r>
          </a:p>
          <a:p>
            <a:pPr>
              <a:lnSpc>
                <a:spcPct val="110000"/>
              </a:lnSpc>
              <a:spcBef>
                <a:spcPts val="600"/>
              </a:spcBef>
            </a:pPr>
            <a:r>
              <a:rPr lang="en-US" sz="3800" b="1" dirty="0">
                <a:solidFill>
                  <a:schemeClr val="accent1">
                    <a:lumMod val="75000"/>
                  </a:schemeClr>
                </a:solidFill>
                <a:latin typeface="Arial" panose="020B0604020202020204" pitchFamily="34" charset="0"/>
                <a:cs typeface="Arial" panose="020B0604020202020204" pitchFamily="34" charset="0"/>
              </a:rPr>
              <a:t>Eileen Dimond BSN, MSN</a:t>
            </a:r>
          </a:p>
          <a:p>
            <a:pPr>
              <a:lnSpc>
                <a:spcPct val="110000"/>
              </a:lnSpc>
              <a:spcBef>
                <a:spcPts val="600"/>
              </a:spcBef>
            </a:pPr>
            <a:r>
              <a:rPr lang="en-US" sz="3800" b="1" dirty="0">
                <a:solidFill>
                  <a:schemeClr val="accent1">
                    <a:lumMod val="75000"/>
                  </a:schemeClr>
                </a:solidFill>
                <a:latin typeface="Arial" panose="020B0604020202020204" pitchFamily="34" charset="0"/>
                <a:cs typeface="Arial" panose="020B0604020202020204" pitchFamily="34" charset="0"/>
              </a:rPr>
              <a:t>Lori </a:t>
            </a:r>
            <a:r>
              <a:rPr lang="en-US" sz="3800" b="1" dirty="0" err="1">
                <a:solidFill>
                  <a:schemeClr val="accent1">
                    <a:lumMod val="75000"/>
                  </a:schemeClr>
                </a:solidFill>
                <a:latin typeface="Arial" panose="020B0604020202020204" pitchFamily="34" charset="0"/>
                <a:cs typeface="Arial" panose="020B0604020202020204" pitchFamily="34" charset="0"/>
              </a:rPr>
              <a:t>Minasian</a:t>
            </a:r>
            <a:r>
              <a:rPr lang="en-US" sz="3800" b="1" dirty="0">
                <a:solidFill>
                  <a:schemeClr val="accent1">
                    <a:lumMod val="75000"/>
                  </a:schemeClr>
                </a:solidFill>
                <a:latin typeface="Arial" panose="020B0604020202020204" pitchFamily="34" charset="0"/>
                <a:cs typeface="Arial" panose="020B0604020202020204" pitchFamily="34" charset="0"/>
              </a:rPr>
              <a:t> MD, FACP</a:t>
            </a:r>
          </a:p>
          <a:p>
            <a:pPr>
              <a:lnSpc>
                <a:spcPct val="110000"/>
              </a:lnSpc>
              <a:spcBef>
                <a:spcPts val="600"/>
              </a:spcBef>
            </a:pPr>
            <a:r>
              <a:rPr lang="en-US" sz="3800" b="1" dirty="0">
                <a:solidFill>
                  <a:schemeClr val="accent1">
                    <a:lumMod val="75000"/>
                  </a:schemeClr>
                </a:solidFill>
                <a:latin typeface="Arial" panose="020B0604020202020204" pitchFamily="34" charset="0"/>
                <a:cs typeface="Arial" panose="020B0604020202020204" pitchFamily="34" charset="0"/>
              </a:rPr>
              <a:t>Nonniekaye Shelburne CRNP, MS, AOCN</a:t>
            </a:r>
            <a:r>
              <a:rPr lang="en-US" sz="3800" b="1" baseline="30000" dirty="0">
                <a:solidFill>
                  <a:schemeClr val="accent1">
                    <a:lumMod val="75000"/>
                  </a:schemeClr>
                </a:solidFill>
                <a:latin typeface="Arial" panose="020B0604020202020204" pitchFamily="34" charset="0"/>
                <a:cs typeface="Arial" panose="020B0604020202020204" pitchFamily="34" charset="0"/>
              </a:rPr>
              <a:t>®</a:t>
            </a:r>
            <a:endParaRPr lang="en-US" sz="3800" b="1" dirty="0">
              <a:solidFill>
                <a:schemeClr val="tx2">
                  <a:lumMod val="75000"/>
                </a:schemeClr>
              </a:solidFill>
              <a:latin typeface="Arial" panose="020B0604020202020204" pitchFamily="34" charset="0"/>
              <a:cs typeface="Arial" panose="020B0604020202020204" pitchFamily="34" charset="0"/>
            </a:endParaRPr>
          </a:p>
          <a:p>
            <a:pPr>
              <a:lnSpc>
                <a:spcPct val="110000"/>
              </a:lnSpc>
              <a:spcBef>
                <a:spcPts val="600"/>
              </a:spcBef>
            </a:pPr>
            <a:r>
              <a:rPr lang="en-US" sz="3800" b="1" dirty="0">
                <a:solidFill>
                  <a:schemeClr val="accent1">
                    <a:lumMod val="75000"/>
                  </a:schemeClr>
                </a:solidFill>
                <a:latin typeface="Arial" panose="020B0604020202020204" pitchFamily="34" charset="0"/>
                <a:cs typeface="Arial" panose="020B0604020202020204" pitchFamily="34" charset="0"/>
              </a:rPr>
              <a:t>Scarlet Shi, PhD</a:t>
            </a:r>
          </a:p>
          <a:p>
            <a:pPr>
              <a:lnSpc>
                <a:spcPct val="110000"/>
              </a:lnSpc>
              <a:spcBef>
                <a:spcPts val="600"/>
              </a:spcBef>
            </a:pPr>
            <a:r>
              <a:rPr lang="en-US" sz="3800" b="1" dirty="0">
                <a:solidFill>
                  <a:schemeClr val="accent1">
                    <a:lumMod val="75000"/>
                  </a:schemeClr>
                </a:solidFill>
                <a:latin typeface="Arial" panose="020B0604020202020204" pitchFamily="34" charset="0"/>
                <a:cs typeface="Arial" panose="020B0604020202020204" pitchFamily="34" charset="0"/>
              </a:rPr>
              <a:t>Denise </a:t>
            </a:r>
            <a:r>
              <a:rPr lang="en-US" sz="3800" b="1" dirty="0" err="1">
                <a:solidFill>
                  <a:schemeClr val="accent1">
                    <a:lumMod val="75000"/>
                  </a:schemeClr>
                </a:solidFill>
                <a:latin typeface="Arial" panose="020B0604020202020204" pitchFamily="34" charset="0"/>
                <a:cs typeface="Arial" panose="020B0604020202020204" pitchFamily="34" charset="0"/>
              </a:rPr>
              <a:t>Wiesch</a:t>
            </a:r>
            <a:r>
              <a:rPr lang="en-US" sz="3800" b="1" dirty="0">
                <a:solidFill>
                  <a:schemeClr val="accent1">
                    <a:lumMod val="75000"/>
                  </a:schemeClr>
                </a:solidFill>
                <a:latin typeface="Arial" panose="020B0604020202020204" pitchFamily="34" charset="0"/>
                <a:cs typeface="Arial" panose="020B0604020202020204" pitchFamily="34" charset="0"/>
              </a:rPr>
              <a:t>, MPH, PhD</a:t>
            </a:r>
            <a:endParaRPr lang="en-US" sz="3800" b="1" dirty="0">
              <a:solidFill>
                <a:schemeClr val="tx2">
                  <a:lumMod val="75000"/>
                </a:schemeClr>
              </a:solidFill>
              <a:latin typeface="Arial" panose="020B0604020202020204" pitchFamily="34" charset="0"/>
              <a:cs typeface="Arial" panose="020B0604020202020204" pitchFamily="34" charset="0"/>
            </a:endParaRPr>
          </a:p>
          <a:p>
            <a:pPr>
              <a:spcBef>
                <a:spcPts val="1800"/>
              </a:spcBef>
            </a:pPr>
            <a:endParaRPr lang="en-US" sz="2000" b="1" i="1" dirty="0">
              <a:solidFill>
                <a:schemeClr val="tx2">
                  <a:lumMod val="75000"/>
                </a:schemeClr>
              </a:solidFill>
              <a:latin typeface="Arial" panose="020B0604020202020204" pitchFamily="34" charset="0"/>
              <a:cs typeface="Arial" panose="020B0604020202020204" pitchFamily="34" charset="0"/>
            </a:endParaRPr>
          </a:p>
        </p:txBody>
      </p:sp>
      <p:grpSp>
        <p:nvGrpSpPr>
          <p:cNvPr id="13" name="Group 12" descr="National Cancer Institute logo">
            <a:extLst>
              <a:ext uri="{FF2B5EF4-FFF2-40B4-BE49-F238E27FC236}">
                <a16:creationId xmlns:a16="http://schemas.microsoft.com/office/drawing/2014/main" id="{88B94206-B665-F428-9603-8633B10C0138}"/>
              </a:ext>
            </a:extLst>
          </p:cNvPr>
          <p:cNvGrpSpPr/>
          <p:nvPr/>
        </p:nvGrpSpPr>
        <p:grpSpPr>
          <a:xfrm>
            <a:off x="175666" y="6056775"/>
            <a:ext cx="3594100" cy="520700"/>
            <a:chOff x="1286836" y="3672391"/>
            <a:chExt cx="3594100" cy="520700"/>
          </a:xfrm>
        </p:grpSpPr>
        <p:pic>
          <p:nvPicPr>
            <p:cNvPr id="4" name="Picture 3">
              <a:extLst>
                <a:ext uri="{FF2B5EF4-FFF2-40B4-BE49-F238E27FC236}">
                  <a16:creationId xmlns:a16="http://schemas.microsoft.com/office/drawing/2014/main" id="{4DF28C08-C047-06D4-71DD-827AC01BB9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836" y="3672391"/>
              <a:ext cx="3594100" cy="520700"/>
            </a:xfrm>
            <a:prstGeom prst="rect">
              <a:avLst/>
            </a:prstGeom>
          </p:spPr>
        </p:pic>
        <p:pic>
          <p:nvPicPr>
            <p:cNvPr id="12" name="Picture 11">
              <a:extLst>
                <a:ext uri="{FF2B5EF4-FFF2-40B4-BE49-F238E27FC236}">
                  <a16:creationId xmlns:a16="http://schemas.microsoft.com/office/drawing/2014/main" id="{996D2232-1673-A0E6-788A-418956CE13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6836" y="3723191"/>
              <a:ext cx="647700" cy="419100"/>
            </a:xfrm>
            <a:prstGeom prst="rect">
              <a:avLst/>
            </a:prstGeom>
          </p:spPr>
        </p:pic>
      </p:grpSp>
    </p:spTree>
    <p:extLst>
      <p:ext uri="{BB962C8B-B14F-4D97-AF65-F5344CB8AC3E}">
        <p14:creationId xmlns:p14="http://schemas.microsoft.com/office/powerpoint/2010/main" val="2674401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4047-3ACB-4BB3-B237-0BC22765149F}"/>
              </a:ext>
            </a:extLst>
          </p:cNvPr>
          <p:cNvSpPr>
            <a:spLocks noGrp="1"/>
          </p:cNvSpPr>
          <p:nvPr>
            <p:ph type="title"/>
          </p:nvPr>
        </p:nvSpPr>
        <p:spPr/>
        <p:txBody>
          <a:bodyPr/>
          <a:lstStyle/>
          <a:p>
            <a:pPr algn="ctr"/>
            <a:r>
              <a:rPr lang="en-US" dirty="0"/>
              <a:t>NIH Research Support Over the Past 12-year Period</a:t>
            </a:r>
          </a:p>
        </p:txBody>
      </p:sp>
      <p:sp>
        <p:nvSpPr>
          <p:cNvPr id="3" name="TextBox 2">
            <a:extLst>
              <a:ext uri="{FF2B5EF4-FFF2-40B4-BE49-F238E27FC236}">
                <a16:creationId xmlns:a16="http://schemas.microsoft.com/office/drawing/2014/main" id="{503CFC3F-55E2-4791-A80A-510DF8955239}"/>
              </a:ext>
            </a:extLst>
          </p:cNvPr>
          <p:cNvSpPr txBox="1"/>
          <p:nvPr/>
        </p:nvSpPr>
        <p:spPr>
          <a:xfrm>
            <a:off x="1392684" y="1820365"/>
            <a:ext cx="9760226" cy="954107"/>
          </a:xfrm>
          <a:prstGeom prst="rect">
            <a:avLst/>
          </a:prstGeom>
          <a:noFill/>
        </p:spPr>
        <p:txBody>
          <a:bodyPr wrap="square" rtlCol="0">
            <a:spAutoFit/>
          </a:bodyPr>
          <a:lstStyle/>
          <a:p>
            <a:pPr algn="ctr"/>
            <a:r>
              <a:rPr lang="en-US" sz="2800" dirty="0">
                <a:effectLst>
                  <a:outerShdw blurRad="38100" dist="38100" dir="2700000" algn="tl">
                    <a:srgbClr val="000000">
                      <a:alpha val="43137"/>
                    </a:srgbClr>
                  </a:outerShdw>
                </a:effectLst>
              </a:rPr>
              <a:t>What has been NIH support like for cardio-oncology research projects? </a:t>
            </a:r>
          </a:p>
        </p:txBody>
      </p:sp>
      <p:sp>
        <p:nvSpPr>
          <p:cNvPr id="4" name="TextBox 3">
            <a:extLst>
              <a:ext uri="{FF2B5EF4-FFF2-40B4-BE49-F238E27FC236}">
                <a16:creationId xmlns:a16="http://schemas.microsoft.com/office/drawing/2014/main" id="{D1E90D57-E665-41C4-969B-8C15B349551E}"/>
              </a:ext>
            </a:extLst>
          </p:cNvPr>
          <p:cNvSpPr txBox="1"/>
          <p:nvPr/>
        </p:nvSpPr>
        <p:spPr>
          <a:xfrm flipH="1">
            <a:off x="1312292" y="3213100"/>
            <a:ext cx="9921009" cy="2616101"/>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400" dirty="0"/>
              <a:t>Conducted a keyword search of the NIH Grant Database over a 12-yr period (2011-2022)</a:t>
            </a:r>
          </a:p>
          <a:p>
            <a:pPr marL="285750" indent="-285750">
              <a:spcBef>
                <a:spcPts val="600"/>
              </a:spcBef>
              <a:spcAft>
                <a:spcPts val="600"/>
              </a:spcAft>
              <a:buFont typeface="Arial" panose="020B0604020202020204" pitchFamily="34" charset="0"/>
              <a:buChar char="•"/>
            </a:pPr>
            <a:r>
              <a:rPr lang="en-US" sz="2400" dirty="0"/>
              <a:t>Captured all projects (i.e., investigator-initiated and in response to the FOAs)</a:t>
            </a:r>
          </a:p>
          <a:p>
            <a:pPr marL="285750" indent="-285750">
              <a:spcBef>
                <a:spcPts val="600"/>
              </a:spcBef>
              <a:spcAft>
                <a:spcPts val="600"/>
              </a:spcAft>
              <a:buFont typeface="Arial" panose="020B0604020202020204" pitchFamily="34" charset="0"/>
              <a:buChar char="•"/>
            </a:pPr>
            <a:r>
              <a:rPr lang="en-US" sz="2400" dirty="0"/>
              <a:t>Reviewed to ensure research aims addressed cancer treatment and cardiotoxicity</a:t>
            </a:r>
          </a:p>
        </p:txBody>
      </p:sp>
      <p:grpSp>
        <p:nvGrpSpPr>
          <p:cNvPr id="5" name="Group 4" descr="National Cancer Institute logo">
            <a:extLst>
              <a:ext uri="{FF2B5EF4-FFF2-40B4-BE49-F238E27FC236}">
                <a16:creationId xmlns:a16="http://schemas.microsoft.com/office/drawing/2014/main" id="{20AE90C1-FC09-4174-A6E6-C9C88892C77A}"/>
              </a:ext>
            </a:extLst>
          </p:cNvPr>
          <p:cNvGrpSpPr/>
          <p:nvPr/>
        </p:nvGrpSpPr>
        <p:grpSpPr>
          <a:xfrm>
            <a:off x="175666" y="6056775"/>
            <a:ext cx="3594100" cy="520700"/>
            <a:chOff x="1286836" y="3672391"/>
            <a:chExt cx="3594100" cy="520700"/>
          </a:xfrm>
        </p:grpSpPr>
        <p:pic>
          <p:nvPicPr>
            <p:cNvPr id="6" name="Picture 5">
              <a:extLst>
                <a:ext uri="{FF2B5EF4-FFF2-40B4-BE49-F238E27FC236}">
                  <a16:creationId xmlns:a16="http://schemas.microsoft.com/office/drawing/2014/main" id="{D371A73A-0255-6016-6119-2F4A9DE77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836" y="3672391"/>
              <a:ext cx="3594100" cy="520700"/>
            </a:xfrm>
            <a:prstGeom prst="rect">
              <a:avLst/>
            </a:prstGeom>
          </p:spPr>
        </p:pic>
        <p:pic>
          <p:nvPicPr>
            <p:cNvPr id="7" name="Picture 6">
              <a:extLst>
                <a:ext uri="{FF2B5EF4-FFF2-40B4-BE49-F238E27FC236}">
                  <a16:creationId xmlns:a16="http://schemas.microsoft.com/office/drawing/2014/main" id="{D0BFA905-AFC9-9BBB-07E7-735833CD39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6836" y="3723191"/>
              <a:ext cx="647700" cy="419100"/>
            </a:xfrm>
            <a:prstGeom prst="rect">
              <a:avLst/>
            </a:prstGeom>
          </p:spPr>
        </p:pic>
      </p:grpSp>
    </p:spTree>
    <p:extLst>
      <p:ext uri="{BB962C8B-B14F-4D97-AF65-F5344CB8AC3E}">
        <p14:creationId xmlns:p14="http://schemas.microsoft.com/office/powerpoint/2010/main" val="3616875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2D8DD5A-BCD1-E430-3787-FEDDA730DF37}"/>
              </a:ext>
            </a:extLst>
          </p:cNvPr>
          <p:cNvSpPr>
            <a:spLocks noGrp="1"/>
          </p:cNvSpPr>
          <p:nvPr>
            <p:ph type="ctrTitle"/>
          </p:nvPr>
        </p:nvSpPr>
        <p:spPr>
          <a:xfrm>
            <a:off x="997877" y="-10370"/>
            <a:ext cx="10492334" cy="1094073"/>
          </a:xfrm>
        </p:spPr>
        <p:txBody>
          <a:bodyPr/>
          <a:lstStyle/>
          <a:p>
            <a:pPr rtl="0" eaLnBrk="1" latinLnBrk="0" hangingPunct="1"/>
            <a:r>
              <a:rPr lang="en-US" sz="3200" kern="1200" dirty="0">
                <a:effectLst/>
                <a:latin typeface="Arial" panose="020B0604020202020204" pitchFamily="34" charset="0"/>
                <a:ea typeface="+mn-ea"/>
                <a:cs typeface="+mn-cs"/>
              </a:rPr>
              <a:t>Spectrum of NIH Research Support in Cardio-Oncology (years 2011-2022)</a:t>
            </a:r>
            <a:endParaRPr lang="en-US" dirty="0">
              <a:effectLst/>
            </a:endParaRPr>
          </a:p>
        </p:txBody>
      </p:sp>
      <p:sp>
        <p:nvSpPr>
          <p:cNvPr id="21" name="TextBox 20">
            <a:extLst>
              <a:ext uri="{FF2B5EF4-FFF2-40B4-BE49-F238E27FC236}">
                <a16:creationId xmlns:a16="http://schemas.microsoft.com/office/drawing/2014/main" id="{7D36BE07-A25E-4524-999A-0808BA84F5AB}"/>
              </a:ext>
            </a:extLst>
          </p:cNvPr>
          <p:cNvSpPr txBox="1"/>
          <p:nvPr/>
        </p:nvSpPr>
        <p:spPr>
          <a:xfrm flipH="1">
            <a:off x="2931708" y="1161608"/>
            <a:ext cx="6320714" cy="461665"/>
          </a:xfrm>
          <a:prstGeom prst="rect">
            <a:avLst/>
          </a:prstGeom>
          <a:noFill/>
        </p:spPr>
        <p:txBody>
          <a:bodyPr wrap="square" rtlCol="0">
            <a:spAutoFit/>
          </a:bodyPr>
          <a:lstStyle/>
          <a:p>
            <a:pPr algn="ctr">
              <a:spcBef>
                <a:spcPts val="600"/>
              </a:spcBef>
              <a:spcAft>
                <a:spcPts val="600"/>
              </a:spcAft>
            </a:pPr>
            <a:r>
              <a:rPr lang="en-US" sz="2400" dirty="0">
                <a:effectLst/>
                <a:latin typeface="Arial" panose="020B0604020202020204" pitchFamily="34" charset="0"/>
                <a:ea typeface="Calibri" panose="020F0502020204030204" pitchFamily="34" charset="0"/>
              </a:rPr>
              <a:t>By research categories  (n=143)</a:t>
            </a:r>
          </a:p>
        </p:txBody>
      </p:sp>
      <p:grpSp>
        <p:nvGrpSpPr>
          <p:cNvPr id="5" name="Group 4" descr="Pie chart summarizing the number of trials from 2011-2022 by research categories (n=143). Observational, N=37, 26%. Clinical Trials and Interventions, N=14, 10%. Basic and Translational, N=92, 64%.">
            <a:extLst>
              <a:ext uri="{FF2B5EF4-FFF2-40B4-BE49-F238E27FC236}">
                <a16:creationId xmlns:a16="http://schemas.microsoft.com/office/drawing/2014/main" id="{8EF5872F-3E2D-1A98-C4AB-262E08EB385E}"/>
              </a:ext>
            </a:extLst>
          </p:cNvPr>
          <p:cNvGrpSpPr>
            <a:grpSpLocks noChangeAspect="1"/>
          </p:cNvGrpSpPr>
          <p:nvPr/>
        </p:nvGrpSpPr>
        <p:grpSpPr>
          <a:xfrm>
            <a:off x="2613671" y="1428689"/>
            <a:ext cx="6951048" cy="5237060"/>
            <a:chOff x="7870730" y="466285"/>
            <a:chExt cx="2890190" cy="2565632"/>
          </a:xfrm>
        </p:grpSpPr>
        <p:graphicFrame>
          <p:nvGraphicFramePr>
            <p:cNvPr id="6" name="Chart 5">
              <a:extLst>
                <a:ext uri="{FF2B5EF4-FFF2-40B4-BE49-F238E27FC236}">
                  <a16:creationId xmlns:a16="http://schemas.microsoft.com/office/drawing/2014/main" id="{7EFDAE55-0C6F-BC3B-86E6-3BCBB1CC0CBB}"/>
                </a:ext>
              </a:extLst>
            </p:cNvPr>
            <p:cNvGraphicFramePr>
              <a:graphicFrameLocks noChangeAspect="1"/>
            </p:cNvGraphicFramePr>
            <p:nvPr>
              <p:extLst>
                <p:ext uri="{D42A27DB-BD31-4B8C-83A1-F6EECF244321}">
                  <p14:modId xmlns:p14="http://schemas.microsoft.com/office/powerpoint/2010/main" val="693562337"/>
                </p:ext>
              </p:extLst>
            </p:nvPr>
          </p:nvGraphicFramePr>
          <p:xfrm>
            <a:off x="7870730" y="466285"/>
            <a:ext cx="2890190" cy="256563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ED671EC9-92F2-4222-CFB3-78300F0B05B5}"/>
                </a:ext>
              </a:extLst>
            </p:cNvPr>
            <p:cNvSpPr txBox="1"/>
            <p:nvPr/>
          </p:nvSpPr>
          <p:spPr>
            <a:xfrm>
              <a:off x="8530503" y="1202626"/>
              <a:ext cx="849707" cy="319824"/>
            </a:xfrm>
            <a:prstGeom prst="rect">
              <a:avLst/>
            </a:prstGeom>
            <a:noFill/>
          </p:spPr>
          <p:txBody>
            <a:bodyPr wrap="none" rtlCol="0">
              <a:spAutoFit/>
            </a:bodyPr>
            <a:lstStyle/>
            <a:p>
              <a:r>
                <a:rPr lang="en-US" sz="1600" b="1" dirty="0">
                  <a:solidFill>
                    <a:schemeClr val="bg1"/>
                  </a:solidFill>
                  <a:latin typeface="Arial"/>
                  <a:cs typeface="Arial"/>
                </a:rPr>
                <a:t>Observational</a:t>
              </a:r>
            </a:p>
            <a:p>
              <a:r>
                <a:rPr lang="en-US" sz="1600" b="1" dirty="0">
                  <a:solidFill>
                    <a:schemeClr val="bg1"/>
                  </a:solidFill>
                  <a:latin typeface="Arial"/>
                  <a:cs typeface="Arial"/>
                </a:rPr>
                <a:t>N=37, 26%</a:t>
              </a:r>
            </a:p>
          </p:txBody>
        </p:sp>
        <p:sp>
          <p:nvSpPr>
            <p:cNvPr id="8" name="TextBox 7">
              <a:extLst>
                <a:ext uri="{FF2B5EF4-FFF2-40B4-BE49-F238E27FC236}">
                  <a16:creationId xmlns:a16="http://schemas.microsoft.com/office/drawing/2014/main" id="{F07F6484-41BF-F6DF-2011-3B100D352963}"/>
                </a:ext>
              </a:extLst>
            </p:cNvPr>
            <p:cNvSpPr txBox="1"/>
            <p:nvPr/>
          </p:nvSpPr>
          <p:spPr>
            <a:xfrm>
              <a:off x="9079396" y="1779780"/>
              <a:ext cx="1454787" cy="296799"/>
            </a:xfrm>
            <a:prstGeom prst="rect">
              <a:avLst/>
            </a:prstGeom>
            <a:noFill/>
          </p:spPr>
          <p:txBody>
            <a:bodyPr wrap="square" lIns="91440" tIns="45720" rIns="91440" bIns="45720" rtlCol="0" anchor="t">
              <a:spAutoFit/>
            </a:bodyPr>
            <a:lstStyle/>
            <a:p>
              <a:pPr algn="ctr">
                <a:defRPr sz="1100" b="0" i="0" u="none" strike="noStrike" kern="1200" baseline="0">
                  <a:solidFill>
                    <a:srgbClr val="E7E6E6">
                      <a:lumMod val="25000"/>
                    </a:srgbClr>
                  </a:solidFill>
                  <a:latin typeface="Arial Narrow" panose="020B0606020202030204" pitchFamily="34" charset="0"/>
                  <a:ea typeface="+mn-ea"/>
                  <a:cs typeface="+mn-cs"/>
                </a:defRPr>
              </a:pPr>
              <a:r>
                <a:rPr lang="en-US" sz="1500" b="1" baseline="0" dirty="0">
                  <a:solidFill>
                    <a:schemeClr val="bg1"/>
                  </a:solidFill>
                  <a:latin typeface="Arial"/>
                  <a:cs typeface="Arial"/>
                </a:rPr>
                <a:t>Basic &amp;</a:t>
              </a:r>
              <a:r>
                <a:rPr lang="en-US" sz="1500" b="1" dirty="0">
                  <a:solidFill>
                    <a:schemeClr val="bg1"/>
                  </a:solidFill>
                  <a:latin typeface="Arial"/>
                  <a:cs typeface="Arial"/>
                </a:rPr>
                <a:t> Translational </a:t>
              </a:r>
              <a:endParaRPr lang="en-US" sz="1500" b="1" baseline="0" dirty="0">
                <a:solidFill>
                  <a:schemeClr val="bg1"/>
                </a:solidFill>
                <a:latin typeface="Arial"/>
                <a:cs typeface="Arial"/>
              </a:endParaRPr>
            </a:p>
            <a:p>
              <a:pPr algn="ctr" rtl="0">
                <a:defRPr sz="1100" b="0" i="0" u="none" strike="noStrike" kern="1200" baseline="0">
                  <a:solidFill>
                    <a:srgbClr val="E7E6E6">
                      <a:lumMod val="25000"/>
                    </a:srgbClr>
                  </a:solidFill>
                  <a:latin typeface="Arial Narrow" panose="020B0606020202030204" pitchFamily="34" charset="0"/>
                  <a:ea typeface="+mn-ea"/>
                  <a:cs typeface="+mn-cs"/>
                </a:defRPr>
              </a:pPr>
              <a:r>
                <a:rPr lang="en-US" sz="1500" b="1" baseline="0" dirty="0">
                  <a:solidFill>
                    <a:schemeClr val="bg1"/>
                  </a:solidFill>
                  <a:latin typeface="Arial"/>
                  <a:cs typeface="Arial"/>
                </a:rPr>
                <a:t>N=92, 64%</a:t>
              </a:r>
              <a:endParaRPr lang="en-US" sz="1500" b="1" dirty="0">
                <a:solidFill>
                  <a:schemeClr val="bg1"/>
                </a:solidFill>
                <a:latin typeface="Arial"/>
                <a:cs typeface="Arial"/>
              </a:endParaRPr>
            </a:p>
          </p:txBody>
        </p:sp>
        <p:sp>
          <p:nvSpPr>
            <p:cNvPr id="9" name="TextBox 8">
              <a:extLst>
                <a:ext uri="{FF2B5EF4-FFF2-40B4-BE49-F238E27FC236}">
                  <a16:creationId xmlns:a16="http://schemas.microsoft.com/office/drawing/2014/main" id="{E811D547-577E-283E-FDBC-4CEF79507ED8}"/>
                </a:ext>
              </a:extLst>
            </p:cNvPr>
            <p:cNvSpPr txBox="1"/>
            <p:nvPr/>
          </p:nvSpPr>
          <p:spPr>
            <a:xfrm>
              <a:off x="8291176" y="1785619"/>
              <a:ext cx="734393" cy="420465"/>
            </a:xfrm>
            <a:prstGeom prst="rect">
              <a:avLst/>
            </a:prstGeom>
            <a:noFill/>
          </p:spPr>
          <p:txBody>
            <a:bodyPr wrap="none" lIns="91440" tIns="45720" rIns="91440" bIns="45720" rtlCol="0" anchor="t">
              <a:spAutoFit/>
            </a:bodyPr>
            <a:lstStyle/>
            <a:p>
              <a:pPr algn="ctr" rtl="0">
                <a:defRPr sz="1100" b="0" i="0" u="none" strike="noStrike" kern="1200" baseline="0">
                  <a:solidFill>
                    <a:srgbClr val="E7E6E6">
                      <a:lumMod val="25000"/>
                    </a:srgbClr>
                  </a:solidFill>
                  <a:latin typeface="Arial Narrow" panose="020B0606020202030204" pitchFamily="34" charset="0"/>
                  <a:ea typeface="+mn-ea"/>
                  <a:cs typeface="+mn-cs"/>
                </a:defRPr>
              </a:pPr>
              <a:r>
                <a:rPr lang="en-US" sz="1500" b="1" baseline="0" dirty="0">
                  <a:solidFill>
                    <a:schemeClr val="bg1"/>
                  </a:solidFill>
                  <a:latin typeface="Arial"/>
                  <a:cs typeface="Arial"/>
                </a:rPr>
                <a:t>Clinical Trials &amp;</a:t>
              </a:r>
            </a:p>
            <a:p>
              <a:pPr algn="ctr">
                <a:defRPr sz="1100" b="0" i="0" u="none" strike="noStrike" kern="1200" baseline="0">
                  <a:solidFill>
                    <a:srgbClr val="E7E6E6">
                      <a:lumMod val="25000"/>
                    </a:srgbClr>
                  </a:solidFill>
                  <a:latin typeface="Arial Narrow" panose="020B0606020202030204" pitchFamily="34" charset="0"/>
                  <a:ea typeface="+mn-ea"/>
                  <a:cs typeface="+mn-cs"/>
                </a:defRPr>
              </a:pPr>
              <a:r>
                <a:rPr lang="en-US" sz="1500" b="1" baseline="0" dirty="0">
                  <a:solidFill>
                    <a:schemeClr val="bg1"/>
                  </a:solidFill>
                  <a:latin typeface="Arial"/>
                  <a:cs typeface="Arial"/>
                </a:rPr>
                <a:t>Interventions</a:t>
              </a:r>
              <a:r>
                <a:rPr lang="en-US" sz="1400" b="1" dirty="0">
                  <a:solidFill>
                    <a:schemeClr val="bg1"/>
                  </a:solidFill>
                  <a:latin typeface="Arial"/>
                  <a:cs typeface="Arial"/>
                </a:rPr>
                <a:t> </a:t>
              </a:r>
              <a:endParaRPr lang="en-US" sz="1400" b="1" baseline="0" dirty="0">
                <a:solidFill>
                  <a:schemeClr val="bg1"/>
                </a:solidFill>
                <a:latin typeface="Arial"/>
                <a:cs typeface="Arial"/>
              </a:endParaRPr>
            </a:p>
            <a:p>
              <a:pPr algn="ctr">
                <a:defRPr sz="1100" b="0" i="0" u="none" strike="noStrike" kern="1200" baseline="0">
                  <a:solidFill>
                    <a:srgbClr val="E7E6E6">
                      <a:lumMod val="25000"/>
                    </a:srgbClr>
                  </a:solidFill>
                  <a:latin typeface="Arial Narrow" panose="020B0606020202030204" pitchFamily="34" charset="0"/>
                  <a:ea typeface="+mn-ea"/>
                  <a:cs typeface="+mn-cs"/>
                </a:defRPr>
              </a:pPr>
              <a:r>
                <a:rPr lang="en-US" sz="1500" b="1" dirty="0">
                  <a:solidFill>
                    <a:schemeClr val="bg1"/>
                  </a:solidFill>
                  <a:latin typeface="Arial"/>
                  <a:cs typeface="Arial"/>
                </a:rPr>
                <a:t>N=14, 10%</a:t>
              </a:r>
            </a:p>
          </p:txBody>
        </p:sp>
      </p:grpSp>
      <p:sp>
        <p:nvSpPr>
          <p:cNvPr id="13" name="TextBox 12">
            <a:extLst>
              <a:ext uri="{FF2B5EF4-FFF2-40B4-BE49-F238E27FC236}">
                <a16:creationId xmlns:a16="http://schemas.microsoft.com/office/drawing/2014/main" id="{982B3F20-96C2-69BB-60F5-2E87B94FED51}"/>
              </a:ext>
            </a:extLst>
          </p:cNvPr>
          <p:cNvSpPr txBox="1"/>
          <p:nvPr/>
        </p:nvSpPr>
        <p:spPr>
          <a:xfrm>
            <a:off x="2077133" y="6526675"/>
            <a:ext cx="8024124" cy="338554"/>
          </a:xfrm>
          <a:prstGeom prst="rect">
            <a:avLst/>
          </a:prstGeom>
          <a:noFill/>
        </p:spPr>
        <p:txBody>
          <a:bodyPr wrap="square">
            <a:spAutoFit/>
          </a:bodyPr>
          <a:lstStyle/>
          <a:p>
            <a:pPr algn="ctr"/>
            <a:r>
              <a:rPr lang="en-US" sz="800" b="0" i="0" u="none" strike="noStrike" dirty="0">
                <a:solidFill>
                  <a:srgbClr val="000000"/>
                </a:solidFill>
                <a:effectLst/>
                <a:latin typeface="arial" panose="020B0604020202020204" pitchFamily="34" charset="0"/>
              </a:rPr>
              <a:t>This article was published in Translation Research in Cardio-Oncology, 18, </a:t>
            </a:r>
            <a:r>
              <a:rPr lang="en-US" sz="800" dirty="0"/>
              <a:t>Adhikari et al.,</a:t>
            </a:r>
          </a:p>
          <a:p>
            <a:pPr algn="ctr"/>
            <a:r>
              <a:rPr lang="en-US" sz="800" b="0" i="0" u="none" strike="noStrike" dirty="0">
                <a:solidFill>
                  <a:srgbClr val="000000"/>
                </a:solidFill>
                <a:effectLst/>
                <a:latin typeface="arial" panose="020B0604020202020204" pitchFamily="34" charset="0"/>
              </a:rPr>
              <a:t>Spectrum of National Institutes of Health-Funded Research in Cardio-Oncology: Basic, Clinical, and Observational Science Perspective, 515-528, Copyright Elsevier </a:t>
            </a:r>
            <a:r>
              <a:rPr lang="en-US" sz="800" dirty="0">
                <a:solidFill>
                  <a:srgbClr val="000000"/>
                </a:solidFill>
                <a:latin typeface="arial" panose="020B0604020202020204" pitchFamily="34" charset="0"/>
              </a:rPr>
              <a:t>2022</a:t>
            </a:r>
            <a:r>
              <a:rPr lang="en-US" sz="800" b="0" i="0" u="none" strike="noStrike" dirty="0">
                <a:solidFill>
                  <a:srgbClr val="000000"/>
                </a:solidFill>
                <a:effectLst/>
                <a:latin typeface="arial" panose="020B0604020202020204" pitchFamily="34" charset="0"/>
              </a:rPr>
              <a:t>.</a:t>
            </a:r>
            <a:endParaRPr lang="en-US" sz="800" dirty="0"/>
          </a:p>
        </p:txBody>
      </p:sp>
      <p:grpSp>
        <p:nvGrpSpPr>
          <p:cNvPr id="2" name="Group 1" descr="National Cancer Institute logo">
            <a:extLst>
              <a:ext uri="{FF2B5EF4-FFF2-40B4-BE49-F238E27FC236}">
                <a16:creationId xmlns:a16="http://schemas.microsoft.com/office/drawing/2014/main" id="{C6090F04-4587-1703-2958-22CBB305346D}"/>
              </a:ext>
            </a:extLst>
          </p:cNvPr>
          <p:cNvGrpSpPr/>
          <p:nvPr/>
        </p:nvGrpSpPr>
        <p:grpSpPr>
          <a:xfrm>
            <a:off x="175666" y="6056775"/>
            <a:ext cx="3594100" cy="520700"/>
            <a:chOff x="1286836" y="3672391"/>
            <a:chExt cx="3594100" cy="520700"/>
          </a:xfrm>
        </p:grpSpPr>
        <p:pic>
          <p:nvPicPr>
            <p:cNvPr id="3" name="Picture 2">
              <a:extLst>
                <a:ext uri="{FF2B5EF4-FFF2-40B4-BE49-F238E27FC236}">
                  <a16:creationId xmlns:a16="http://schemas.microsoft.com/office/drawing/2014/main" id="{F767EC79-508F-42D4-BCB1-9BBB5A65D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6836" y="3672391"/>
              <a:ext cx="3594100" cy="520700"/>
            </a:xfrm>
            <a:prstGeom prst="rect">
              <a:avLst/>
            </a:prstGeom>
          </p:spPr>
        </p:pic>
        <p:pic>
          <p:nvPicPr>
            <p:cNvPr id="4" name="Picture 3">
              <a:extLst>
                <a:ext uri="{FF2B5EF4-FFF2-40B4-BE49-F238E27FC236}">
                  <a16:creationId xmlns:a16="http://schemas.microsoft.com/office/drawing/2014/main" id="{52976E13-F389-A7A5-2073-41002D0EF9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6836" y="3723191"/>
              <a:ext cx="647700" cy="419100"/>
            </a:xfrm>
            <a:prstGeom prst="rect">
              <a:avLst/>
            </a:prstGeom>
          </p:spPr>
        </p:pic>
      </p:grpSp>
    </p:spTree>
    <p:extLst>
      <p:ext uri="{BB962C8B-B14F-4D97-AF65-F5344CB8AC3E}">
        <p14:creationId xmlns:p14="http://schemas.microsoft.com/office/powerpoint/2010/main" val="2708924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National Cancer Institute logo">
            <a:extLst>
              <a:ext uri="{FF2B5EF4-FFF2-40B4-BE49-F238E27FC236}">
                <a16:creationId xmlns:a16="http://schemas.microsoft.com/office/drawing/2014/main" id="{CEDDDF9B-44E8-7326-EC82-05BC2B327045}"/>
              </a:ext>
            </a:extLst>
          </p:cNvPr>
          <p:cNvGrpSpPr/>
          <p:nvPr/>
        </p:nvGrpSpPr>
        <p:grpSpPr>
          <a:xfrm>
            <a:off x="175666" y="6056775"/>
            <a:ext cx="3594100" cy="520700"/>
            <a:chOff x="1286836" y="3672391"/>
            <a:chExt cx="3594100" cy="520700"/>
          </a:xfrm>
        </p:grpSpPr>
        <p:pic>
          <p:nvPicPr>
            <p:cNvPr id="7" name="Picture 6">
              <a:extLst>
                <a:ext uri="{FF2B5EF4-FFF2-40B4-BE49-F238E27FC236}">
                  <a16:creationId xmlns:a16="http://schemas.microsoft.com/office/drawing/2014/main" id="{F2C9FC53-F2CF-CCC1-1E34-3855D70E1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836" y="3672391"/>
              <a:ext cx="3594100" cy="520700"/>
            </a:xfrm>
            <a:prstGeom prst="rect">
              <a:avLst/>
            </a:prstGeom>
          </p:spPr>
        </p:pic>
        <p:pic>
          <p:nvPicPr>
            <p:cNvPr id="8" name="Picture 7">
              <a:extLst>
                <a:ext uri="{FF2B5EF4-FFF2-40B4-BE49-F238E27FC236}">
                  <a16:creationId xmlns:a16="http://schemas.microsoft.com/office/drawing/2014/main" id="{E663F53F-54A1-AFE6-67B9-7D1BCD22C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6836" y="3723191"/>
              <a:ext cx="647700" cy="419100"/>
            </a:xfrm>
            <a:prstGeom prst="rect">
              <a:avLst/>
            </a:prstGeom>
          </p:spPr>
        </p:pic>
      </p:grpSp>
      <p:sp>
        <p:nvSpPr>
          <p:cNvPr id="9" name="TextBox 8">
            <a:extLst>
              <a:ext uri="{FF2B5EF4-FFF2-40B4-BE49-F238E27FC236}">
                <a16:creationId xmlns:a16="http://schemas.microsoft.com/office/drawing/2014/main" id="{0913D3A6-F5C5-54F8-39F2-F12DE7504C1D}"/>
              </a:ext>
            </a:extLst>
          </p:cNvPr>
          <p:cNvSpPr txBox="1"/>
          <p:nvPr/>
        </p:nvSpPr>
        <p:spPr>
          <a:xfrm flipH="1">
            <a:off x="3260997" y="1344345"/>
            <a:ext cx="6320714" cy="46166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400" dirty="0">
                <a:effectLst/>
                <a:latin typeface="Arial" panose="020B0604020202020204" pitchFamily="34" charset="0"/>
                <a:ea typeface="Calibri" panose="020F0502020204030204" pitchFamily="34" charset="0"/>
              </a:rPr>
              <a:t>143 research projects, ~ $</a:t>
            </a:r>
            <a:r>
              <a:rPr lang="en-US" sz="2400" dirty="0">
                <a:latin typeface="Arial" panose="020B0604020202020204" pitchFamily="34" charset="0"/>
                <a:ea typeface="Calibri" panose="020F0502020204030204" pitchFamily="34" charset="0"/>
              </a:rPr>
              <a:t>147</a:t>
            </a:r>
            <a:r>
              <a:rPr lang="en-US" sz="2400" dirty="0">
                <a:effectLst/>
                <a:latin typeface="Arial" panose="020B0604020202020204" pitchFamily="34" charset="0"/>
                <a:ea typeface="Calibri" panose="020F0502020204030204" pitchFamily="34" charset="0"/>
              </a:rPr>
              <a:t>M</a:t>
            </a:r>
          </a:p>
        </p:txBody>
      </p:sp>
      <p:grpSp>
        <p:nvGrpSpPr>
          <p:cNvPr id="10" name="Group 9" descr="Bar graph of 143 research projects supported from 2011 to 2022. Research project grants were 71.3% of projects and 86.4% of funding. Training and fellowships were 18.6% of projects and 4.3% of funding. SBIR/STTR were 19.6% of projects and 7.9% of funding. Other projects were 2.% and 1.4% of funding.">
            <a:extLst>
              <a:ext uri="{FF2B5EF4-FFF2-40B4-BE49-F238E27FC236}">
                <a16:creationId xmlns:a16="http://schemas.microsoft.com/office/drawing/2014/main" id="{7B6334BA-7753-9BF8-60ED-3CA3DDFB3DB7}"/>
              </a:ext>
            </a:extLst>
          </p:cNvPr>
          <p:cNvGrpSpPr/>
          <p:nvPr/>
        </p:nvGrpSpPr>
        <p:grpSpPr>
          <a:xfrm>
            <a:off x="568634" y="1875271"/>
            <a:ext cx="10465310" cy="4113346"/>
            <a:chOff x="1195485" y="1939275"/>
            <a:chExt cx="9451207" cy="3761571"/>
          </a:xfrm>
        </p:grpSpPr>
        <p:grpSp>
          <p:nvGrpSpPr>
            <p:cNvPr id="12" name="Group 11">
              <a:extLst>
                <a:ext uri="{FF2B5EF4-FFF2-40B4-BE49-F238E27FC236}">
                  <a16:creationId xmlns:a16="http://schemas.microsoft.com/office/drawing/2014/main" id="{C1734165-AC8F-6126-4FE1-35DAE0F584F4}"/>
                </a:ext>
              </a:extLst>
            </p:cNvPr>
            <p:cNvGrpSpPr/>
            <p:nvPr/>
          </p:nvGrpSpPr>
          <p:grpSpPr>
            <a:xfrm>
              <a:off x="1195485" y="2307294"/>
              <a:ext cx="2506428" cy="2710326"/>
              <a:chOff x="555807" y="1029951"/>
              <a:chExt cx="1528875" cy="1651750"/>
            </a:xfrm>
          </p:grpSpPr>
          <p:sp>
            <p:nvSpPr>
              <p:cNvPr id="14" name="TextBox 13">
                <a:extLst>
                  <a:ext uri="{FF2B5EF4-FFF2-40B4-BE49-F238E27FC236}">
                    <a16:creationId xmlns:a16="http://schemas.microsoft.com/office/drawing/2014/main" id="{67F41D53-7D27-48DB-DD26-F125F75D8D84}"/>
                  </a:ext>
                </a:extLst>
              </p:cNvPr>
              <p:cNvSpPr txBox="1"/>
              <p:nvPr/>
            </p:nvSpPr>
            <p:spPr>
              <a:xfrm>
                <a:off x="555807" y="1029951"/>
                <a:ext cx="1528875" cy="205832"/>
              </a:xfrm>
              <a:prstGeom prst="rect">
                <a:avLst/>
              </a:prstGeom>
              <a:noFill/>
            </p:spPr>
            <p:txBody>
              <a:bodyPr wrap="square" lIns="91440" tIns="45720" rIns="91440" bIns="45720" rtlCol="0" anchor="t">
                <a:spAutoFit/>
              </a:bodyPr>
              <a:lstStyle/>
              <a:p>
                <a:pPr algn="r"/>
                <a:r>
                  <a:rPr lang="en-US" dirty="0">
                    <a:latin typeface="Arial"/>
                    <a:cs typeface="Arial"/>
                  </a:rPr>
                  <a:t>Research Project Grants</a:t>
                </a:r>
              </a:p>
            </p:txBody>
          </p:sp>
          <p:sp>
            <p:nvSpPr>
              <p:cNvPr id="15" name="TextBox 14">
                <a:extLst>
                  <a:ext uri="{FF2B5EF4-FFF2-40B4-BE49-F238E27FC236}">
                    <a16:creationId xmlns:a16="http://schemas.microsoft.com/office/drawing/2014/main" id="{16347846-8AC7-458C-0956-72F2ADD4F714}"/>
                  </a:ext>
                </a:extLst>
              </p:cNvPr>
              <p:cNvSpPr txBox="1"/>
              <p:nvPr/>
            </p:nvSpPr>
            <p:spPr>
              <a:xfrm>
                <a:off x="650370" y="1544366"/>
                <a:ext cx="1414655" cy="205832"/>
              </a:xfrm>
              <a:prstGeom prst="rect">
                <a:avLst/>
              </a:prstGeom>
              <a:noFill/>
            </p:spPr>
            <p:txBody>
              <a:bodyPr wrap="square" lIns="91440" tIns="45720" rIns="91440" bIns="45720" rtlCol="0" anchor="t">
                <a:spAutoFit/>
              </a:bodyPr>
              <a:lstStyle/>
              <a:p>
                <a:pPr algn="r"/>
                <a:r>
                  <a:rPr lang="en-US" dirty="0">
                    <a:latin typeface="Arial"/>
                    <a:cs typeface="Arial"/>
                  </a:rPr>
                  <a:t>Training &amp; Fellowships</a:t>
                </a:r>
              </a:p>
            </p:txBody>
          </p:sp>
          <p:sp>
            <p:nvSpPr>
              <p:cNvPr id="16" name="TextBox 15">
                <a:extLst>
                  <a:ext uri="{FF2B5EF4-FFF2-40B4-BE49-F238E27FC236}">
                    <a16:creationId xmlns:a16="http://schemas.microsoft.com/office/drawing/2014/main" id="{665C49C8-3260-0330-03C0-242C8288E1CF}"/>
                  </a:ext>
                </a:extLst>
              </p:cNvPr>
              <p:cNvSpPr txBox="1"/>
              <p:nvPr/>
            </p:nvSpPr>
            <p:spPr>
              <a:xfrm>
                <a:off x="1181101" y="2003688"/>
                <a:ext cx="852108" cy="205832"/>
              </a:xfrm>
              <a:prstGeom prst="rect">
                <a:avLst/>
              </a:prstGeom>
              <a:noFill/>
            </p:spPr>
            <p:txBody>
              <a:bodyPr wrap="square" lIns="91440" tIns="45720" rIns="91440" bIns="45720" rtlCol="0" anchor="t">
                <a:spAutoFit/>
              </a:bodyPr>
              <a:lstStyle/>
              <a:p>
                <a:pPr algn="r"/>
                <a:r>
                  <a:rPr lang="en-US" dirty="0">
                    <a:latin typeface="Arial"/>
                    <a:cs typeface="Arial"/>
                  </a:rPr>
                  <a:t>SBIR/STTR</a:t>
                </a:r>
              </a:p>
            </p:txBody>
          </p:sp>
          <p:sp>
            <p:nvSpPr>
              <p:cNvPr id="17" name="TextBox 16">
                <a:extLst>
                  <a:ext uri="{FF2B5EF4-FFF2-40B4-BE49-F238E27FC236}">
                    <a16:creationId xmlns:a16="http://schemas.microsoft.com/office/drawing/2014/main" id="{09DC768B-AA75-B7E2-5DAC-0A1260E550A8}"/>
                  </a:ext>
                </a:extLst>
              </p:cNvPr>
              <p:cNvSpPr txBox="1"/>
              <p:nvPr/>
            </p:nvSpPr>
            <p:spPr>
              <a:xfrm>
                <a:off x="1457825" y="2475869"/>
                <a:ext cx="575384" cy="205832"/>
              </a:xfrm>
              <a:prstGeom prst="rect">
                <a:avLst/>
              </a:prstGeom>
              <a:noFill/>
            </p:spPr>
            <p:txBody>
              <a:bodyPr wrap="square" lIns="91440" tIns="45720" rIns="91440" bIns="45720" rtlCol="0" anchor="t">
                <a:spAutoFit/>
              </a:bodyPr>
              <a:lstStyle/>
              <a:p>
                <a:pPr algn="r"/>
                <a:r>
                  <a:rPr lang="en-US" dirty="0">
                    <a:latin typeface="Arial"/>
                    <a:cs typeface="Arial"/>
                  </a:rPr>
                  <a:t>Other</a:t>
                </a:r>
              </a:p>
            </p:txBody>
          </p:sp>
        </p:grpSp>
        <p:graphicFrame>
          <p:nvGraphicFramePr>
            <p:cNvPr id="13" name="Chart 12">
              <a:extLst>
                <a:ext uri="{FF2B5EF4-FFF2-40B4-BE49-F238E27FC236}">
                  <a16:creationId xmlns:a16="http://schemas.microsoft.com/office/drawing/2014/main" id="{D4F96A6D-6C51-4480-A599-1FB7D8875F5F}"/>
                </a:ext>
              </a:extLst>
            </p:cNvPr>
            <p:cNvGraphicFramePr>
              <a:graphicFrameLocks/>
            </p:cNvGraphicFramePr>
            <p:nvPr>
              <p:extLst>
                <p:ext uri="{D42A27DB-BD31-4B8C-83A1-F6EECF244321}">
                  <p14:modId xmlns:p14="http://schemas.microsoft.com/office/powerpoint/2010/main" val="2799707736"/>
                </p:ext>
              </p:extLst>
            </p:nvPr>
          </p:nvGraphicFramePr>
          <p:xfrm>
            <a:off x="3428529" y="1939275"/>
            <a:ext cx="7218163" cy="3761571"/>
          </p:xfrm>
          <a:graphic>
            <a:graphicData uri="http://schemas.openxmlformats.org/drawingml/2006/chart">
              <c:chart xmlns:c="http://schemas.openxmlformats.org/drawingml/2006/chart" xmlns:r="http://schemas.openxmlformats.org/officeDocument/2006/relationships" r:id="rId5"/>
            </a:graphicData>
          </a:graphic>
        </p:graphicFrame>
      </p:grpSp>
      <p:sp>
        <p:nvSpPr>
          <p:cNvPr id="18" name="TextBox 17">
            <a:extLst>
              <a:ext uri="{FF2B5EF4-FFF2-40B4-BE49-F238E27FC236}">
                <a16:creationId xmlns:a16="http://schemas.microsoft.com/office/drawing/2014/main" id="{0BD65692-42A2-099C-70E5-29FF4FD4FF34}"/>
              </a:ext>
            </a:extLst>
          </p:cNvPr>
          <p:cNvSpPr txBox="1"/>
          <p:nvPr/>
        </p:nvSpPr>
        <p:spPr>
          <a:xfrm>
            <a:off x="1874554" y="5744990"/>
            <a:ext cx="8863382" cy="338554"/>
          </a:xfrm>
          <a:prstGeom prst="rect">
            <a:avLst/>
          </a:prstGeom>
          <a:noFill/>
        </p:spPr>
        <p:txBody>
          <a:bodyPr wrap="square">
            <a:spAutoFit/>
          </a:bodyPr>
          <a:lstStyle/>
          <a:p>
            <a:pPr algn="ctr"/>
            <a:r>
              <a:rPr lang="en-US" sz="1600" dirty="0">
                <a:solidFill>
                  <a:schemeClr val="accent2">
                    <a:lumMod val="75000"/>
                  </a:schemeClr>
                </a:solidFill>
              </a:rPr>
              <a:t>All costs are Biomedical Research and Development Price Index (BRDPI) adjusted. </a:t>
            </a:r>
          </a:p>
        </p:txBody>
      </p:sp>
      <p:sp>
        <p:nvSpPr>
          <p:cNvPr id="3" name="TextBox 2">
            <a:extLst>
              <a:ext uri="{FF2B5EF4-FFF2-40B4-BE49-F238E27FC236}">
                <a16:creationId xmlns:a16="http://schemas.microsoft.com/office/drawing/2014/main" id="{07C9977F-B774-19C9-CD32-CC9A30F86A64}"/>
              </a:ext>
            </a:extLst>
          </p:cNvPr>
          <p:cNvSpPr txBox="1"/>
          <p:nvPr/>
        </p:nvSpPr>
        <p:spPr>
          <a:xfrm>
            <a:off x="2409292" y="6476356"/>
            <a:ext cx="8024124" cy="338554"/>
          </a:xfrm>
          <a:prstGeom prst="rect">
            <a:avLst/>
          </a:prstGeom>
          <a:noFill/>
        </p:spPr>
        <p:txBody>
          <a:bodyPr wrap="square">
            <a:spAutoFit/>
          </a:bodyPr>
          <a:lstStyle/>
          <a:p>
            <a:pPr algn="ctr"/>
            <a:r>
              <a:rPr lang="en-US" sz="800" b="0" i="0" u="none" strike="noStrike" dirty="0">
                <a:solidFill>
                  <a:srgbClr val="000000"/>
                </a:solidFill>
                <a:effectLst/>
                <a:latin typeface="arial" panose="020B0604020202020204" pitchFamily="34" charset="0"/>
              </a:rPr>
              <a:t>This article was published in Translation Research in Cardio-Oncology, 18, </a:t>
            </a:r>
            <a:r>
              <a:rPr lang="en-US" sz="800" dirty="0"/>
              <a:t>Adhikari et al.,</a:t>
            </a:r>
          </a:p>
          <a:p>
            <a:pPr algn="ctr"/>
            <a:r>
              <a:rPr lang="en-US" sz="800" b="0" i="0" u="none" strike="noStrike" dirty="0">
                <a:solidFill>
                  <a:srgbClr val="000000"/>
                </a:solidFill>
                <a:effectLst/>
                <a:latin typeface="arial" panose="020B0604020202020204" pitchFamily="34" charset="0"/>
              </a:rPr>
              <a:t>Spectrum of National Institutes of Health-Funded Research in Cardio-Oncology: Basic, Clinical, and Observational Science Perspective, 515-528, Copyright Elsevier </a:t>
            </a:r>
            <a:r>
              <a:rPr lang="en-US" sz="800" dirty="0">
                <a:solidFill>
                  <a:srgbClr val="000000"/>
                </a:solidFill>
                <a:latin typeface="arial" panose="020B0604020202020204" pitchFamily="34" charset="0"/>
              </a:rPr>
              <a:t>2022</a:t>
            </a:r>
            <a:r>
              <a:rPr lang="en-US" sz="800" b="0" i="0" u="none" strike="noStrike" dirty="0">
                <a:solidFill>
                  <a:srgbClr val="000000"/>
                </a:solidFill>
                <a:effectLst/>
                <a:latin typeface="arial" panose="020B0604020202020204" pitchFamily="34" charset="0"/>
              </a:rPr>
              <a:t>.</a:t>
            </a:r>
            <a:endParaRPr lang="en-US" sz="800" dirty="0"/>
          </a:p>
        </p:txBody>
      </p:sp>
      <p:sp>
        <p:nvSpPr>
          <p:cNvPr id="2" name="Title 1">
            <a:extLst>
              <a:ext uri="{FF2B5EF4-FFF2-40B4-BE49-F238E27FC236}">
                <a16:creationId xmlns:a16="http://schemas.microsoft.com/office/drawing/2014/main" id="{24F61567-BB11-0F92-DA46-281F20BEF9C5}"/>
              </a:ext>
            </a:extLst>
          </p:cNvPr>
          <p:cNvSpPr>
            <a:spLocks noGrp="1"/>
          </p:cNvSpPr>
          <p:nvPr>
            <p:ph type="ctrTitle"/>
          </p:nvPr>
        </p:nvSpPr>
        <p:spPr>
          <a:xfrm>
            <a:off x="740294" y="-218543"/>
            <a:ext cx="10628340" cy="1311141"/>
          </a:xfrm>
        </p:spPr>
        <p:txBody>
          <a:bodyPr/>
          <a:lstStyle/>
          <a:p>
            <a:pPr rtl="0" eaLnBrk="1" latinLnBrk="0" hangingPunct="1"/>
            <a:r>
              <a:rPr lang="en-US" sz="3200" kern="1200" dirty="0">
                <a:effectLst/>
                <a:latin typeface="Arial" panose="020B0604020202020204" pitchFamily="34" charset="0"/>
                <a:ea typeface="+mn-ea"/>
                <a:cs typeface="+mn-cs"/>
              </a:rPr>
              <a:t>Spectrum of NIH Research Support in Cardio-Oncology (2011-2022)</a:t>
            </a:r>
            <a:endParaRPr lang="en-US" dirty="0">
              <a:effectLst/>
            </a:endParaRPr>
          </a:p>
        </p:txBody>
      </p:sp>
    </p:spTree>
    <p:extLst>
      <p:ext uri="{BB962C8B-B14F-4D97-AF65-F5344CB8AC3E}">
        <p14:creationId xmlns:p14="http://schemas.microsoft.com/office/powerpoint/2010/main" val="2769090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National Cancer Institute logo">
            <a:extLst>
              <a:ext uri="{FF2B5EF4-FFF2-40B4-BE49-F238E27FC236}">
                <a16:creationId xmlns:a16="http://schemas.microsoft.com/office/drawing/2014/main" id="{452F2C81-9C6D-51EE-B434-83728AA97990}"/>
              </a:ext>
            </a:extLst>
          </p:cNvPr>
          <p:cNvGrpSpPr/>
          <p:nvPr/>
        </p:nvGrpSpPr>
        <p:grpSpPr>
          <a:xfrm>
            <a:off x="225520" y="6084909"/>
            <a:ext cx="3594100" cy="520700"/>
            <a:chOff x="1286836" y="3672391"/>
            <a:chExt cx="3594100" cy="520700"/>
          </a:xfrm>
        </p:grpSpPr>
        <p:pic>
          <p:nvPicPr>
            <p:cNvPr id="3" name="Picture 2">
              <a:extLst>
                <a:ext uri="{FF2B5EF4-FFF2-40B4-BE49-F238E27FC236}">
                  <a16:creationId xmlns:a16="http://schemas.microsoft.com/office/drawing/2014/main" id="{B86F79DA-6561-42F2-6952-399A27E95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836" y="3672391"/>
              <a:ext cx="3594100" cy="520700"/>
            </a:xfrm>
            <a:prstGeom prst="rect">
              <a:avLst/>
            </a:prstGeom>
          </p:spPr>
        </p:pic>
        <p:pic>
          <p:nvPicPr>
            <p:cNvPr id="4" name="Picture 3">
              <a:extLst>
                <a:ext uri="{FF2B5EF4-FFF2-40B4-BE49-F238E27FC236}">
                  <a16:creationId xmlns:a16="http://schemas.microsoft.com/office/drawing/2014/main" id="{75CC34E6-21D0-8843-940D-87F1A68EB3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6836" y="3723191"/>
              <a:ext cx="647700" cy="419100"/>
            </a:xfrm>
            <a:prstGeom prst="rect">
              <a:avLst/>
            </a:prstGeom>
          </p:spPr>
        </p:pic>
      </p:grpSp>
      <p:grpSp>
        <p:nvGrpSpPr>
          <p:cNvPr id="6" name="Group 5" descr="Bar graph showing the trend of projects and funding amounts from 2011 to 2022 with an upward trend. Significant events noted are 2013 workshop, 2014 white paper and task force initated, 2018 workshop, and 2019 white paper. From 2014 to 2021 there were cardiotoxicity FOAs and in 2022 the was a NOSI published.">
            <a:extLst>
              <a:ext uri="{FF2B5EF4-FFF2-40B4-BE49-F238E27FC236}">
                <a16:creationId xmlns:a16="http://schemas.microsoft.com/office/drawing/2014/main" id="{0DB79FD9-B657-E624-21B3-6D5EFFA9FEAC}"/>
              </a:ext>
            </a:extLst>
          </p:cNvPr>
          <p:cNvGrpSpPr/>
          <p:nvPr/>
        </p:nvGrpSpPr>
        <p:grpSpPr>
          <a:xfrm>
            <a:off x="425758" y="1328993"/>
            <a:ext cx="11200033" cy="4896221"/>
            <a:chOff x="1838357" y="2986356"/>
            <a:chExt cx="8765025" cy="3519168"/>
          </a:xfrm>
        </p:grpSpPr>
        <p:sp>
          <p:nvSpPr>
            <p:cNvPr id="7" name="TextBox 6">
              <a:extLst>
                <a:ext uri="{FF2B5EF4-FFF2-40B4-BE49-F238E27FC236}">
                  <a16:creationId xmlns:a16="http://schemas.microsoft.com/office/drawing/2014/main" id="{9DAAFFB3-1C67-49A4-2600-2FEA5B11B787}"/>
                </a:ext>
              </a:extLst>
            </p:cNvPr>
            <p:cNvSpPr txBox="1"/>
            <p:nvPr/>
          </p:nvSpPr>
          <p:spPr>
            <a:xfrm>
              <a:off x="5503829" y="6284309"/>
              <a:ext cx="874382" cy="221215"/>
            </a:xfrm>
            <a:prstGeom prst="rect">
              <a:avLst/>
            </a:prstGeom>
            <a:noFill/>
          </p:spPr>
          <p:txBody>
            <a:bodyPr wrap="none" rtlCol="0">
              <a:spAutoFit/>
            </a:bodyPr>
            <a:lstStyle/>
            <a:p>
              <a:r>
                <a:rPr lang="en-US" sz="1400" b="1" dirty="0">
                  <a:latin typeface="Arial"/>
                  <a:cs typeface="Arial"/>
                </a:rPr>
                <a:t>Fiscal Year</a:t>
              </a:r>
            </a:p>
          </p:txBody>
        </p:sp>
        <p:graphicFrame>
          <p:nvGraphicFramePr>
            <p:cNvPr id="8" name="Chart 7">
              <a:extLst>
                <a:ext uri="{FF2B5EF4-FFF2-40B4-BE49-F238E27FC236}">
                  <a16:creationId xmlns:a16="http://schemas.microsoft.com/office/drawing/2014/main" id="{5B9E3108-BEC3-DA4E-9970-520E777C9236}"/>
                </a:ext>
              </a:extLst>
            </p:cNvPr>
            <p:cNvGraphicFramePr>
              <a:graphicFrameLocks noChangeAspect="1"/>
            </p:cNvGraphicFramePr>
            <p:nvPr>
              <p:extLst>
                <p:ext uri="{D42A27DB-BD31-4B8C-83A1-F6EECF244321}">
                  <p14:modId xmlns:p14="http://schemas.microsoft.com/office/powerpoint/2010/main" val="1421733684"/>
                </p:ext>
              </p:extLst>
            </p:nvPr>
          </p:nvGraphicFramePr>
          <p:xfrm>
            <a:off x="1838357" y="2986356"/>
            <a:ext cx="8765025" cy="3471444"/>
          </p:xfrm>
          <a:graphic>
            <a:graphicData uri="http://schemas.openxmlformats.org/drawingml/2006/chart">
              <c:chart xmlns:c="http://schemas.openxmlformats.org/drawingml/2006/chart" xmlns:r="http://schemas.openxmlformats.org/officeDocument/2006/relationships" r:id="rId5"/>
            </a:graphicData>
          </a:graphic>
        </p:graphicFrame>
      </p:grpSp>
      <p:sp>
        <p:nvSpPr>
          <p:cNvPr id="9" name="TextBox 8">
            <a:extLst>
              <a:ext uri="{FF2B5EF4-FFF2-40B4-BE49-F238E27FC236}">
                <a16:creationId xmlns:a16="http://schemas.microsoft.com/office/drawing/2014/main" id="{A2323E15-6DC6-F8E2-65DB-B1F14906157D}"/>
              </a:ext>
            </a:extLst>
          </p:cNvPr>
          <p:cNvSpPr txBox="1"/>
          <p:nvPr/>
        </p:nvSpPr>
        <p:spPr>
          <a:xfrm flipH="1">
            <a:off x="10722145" y="5826904"/>
            <a:ext cx="1552982" cy="276999"/>
          </a:xfrm>
          <a:prstGeom prst="rect">
            <a:avLst/>
          </a:prstGeom>
          <a:noFill/>
        </p:spPr>
        <p:txBody>
          <a:bodyPr vert="horz" wrap="square" rtlCol="0">
            <a:spAutoFit/>
          </a:bodyPr>
          <a:lstStyle/>
          <a:p>
            <a:pPr algn="ctr"/>
            <a:r>
              <a:rPr lang="en-US" sz="1200" dirty="0">
                <a:solidFill>
                  <a:schemeClr val="accent2">
                    <a:lumMod val="75000"/>
                  </a:schemeClr>
                </a:solidFill>
              </a:rPr>
              <a:t>BRDPI adjusted</a:t>
            </a:r>
          </a:p>
        </p:txBody>
      </p:sp>
      <p:sp>
        <p:nvSpPr>
          <p:cNvPr id="12" name="TextBox 11">
            <a:extLst>
              <a:ext uri="{FF2B5EF4-FFF2-40B4-BE49-F238E27FC236}">
                <a16:creationId xmlns:a16="http://schemas.microsoft.com/office/drawing/2014/main" id="{92CBAA73-87F7-68EB-8D3E-16271FDE8B0D}"/>
              </a:ext>
            </a:extLst>
          </p:cNvPr>
          <p:cNvSpPr txBox="1"/>
          <p:nvPr/>
        </p:nvSpPr>
        <p:spPr>
          <a:xfrm>
            <a:off x="2250168" y="1619643"/>
            <a:ext cx="1603513"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2"/>
                </a:solidFill>
                <a:effectLst/>
                <a:uLnTx/>
                <a:uFillTx/>
                <a:latin typeface="Calibri" panose="020F0502020204030204"/>
                <a:ea typeface="+mn-ea"/>
                <a:cs typeface="+mn-cs"/>
              </a:rPr>
              <a:t>2013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2"/>
                </a:solidFill>
                <a:effectLst/>
                <a:uLnTx/>
                <a:uFillTx/>
                <a:latin typeface="Calibri" panose="020F0502020204030204"/>
                <a:ea typeface="+mn-ea"/>
                <a:cs typeface="+mn-cs"/>
              </a:rPr>
              <a:t>Workshop</a:t>
            </a:r>
          </a:p>
        </p:txBody>
      </p:sp>
      <p:sp>
        <p:nvSpPr>
          <p:cNvPr id="13" name="TextBox 9">
            <a:extLst>
              <a:ext uri="{FF2B5EF4-FFF2-40B4-BE49-F238E27FC236}">
                <a16:creationId xmlns:a16="http://schemas.microsoft.com/office/drawing/2014/main" id="{417092A0-A25F-9951-AEA3-4FBC9DA4B84F}"/>
              </a:ext>
            </a:extLst>
          </p:cNvPr>
          <p:cNvSpPr txBox="1"/>
          <p:nvPr/>
        </p:nvSpPr>
        <p:spPr>
          <a:xfrm>
            <a:off x="6488161" y="1612618"/>
            <a:ext cx="1603512"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2"/>
                </a:solidFill>
                <a:latin typeface="Calibri" panose="020F0502020204030204"/>
              </a:rPr>
              <a:t>2018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2"/>
                </a:solidFill>
                <a:effectLst/>
                <a:uLnTx/>
                <a:uFillTx/>
                <a:latin typeface="Calibri" panose="020F0502020204030204"/>
                <a:ea typeface="+mn-ea"/>
                <a:cs typeface="+mn-cs"/>
              </a:rPr>
              <a:t>Workshop</a:t>
            </a:r>
          </a:p>
        </p:txBody>
      </p:sp>
      <p:sp>
        <p:nvSpPr>
          <p:cNvPr id="14" name="TextBox 13">
            <a:extLst>
              <a:ext uri="{FF2B5EF4-FFF2-40B4-BE49-F238E27FC236}">
                <a16:creationId xmlns:a16="http://schemas.microsoft.com/office/drawing/2014/main" id="{52BE1BEF-955C-D2D0-08C3-0F7B9322D935}"/>
              </a:ext>
            </a:extLst>
          </p:cNvPr>
          <p:cNvSpPr txBox="1"/>
          <p:nvPr/>
        </p:nvSpPr>
        <p:spPr>
          <a:xfrm>
            <a:off x="10168991" y="1141772"/>
            <a:ext cx="2169032"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3">
                    <a:lumMod val="75000"/>
                  </a:schemeClr>
                </a:solidFill>
                <a:effectLst/>
                <a:uLnTx/>
                <a:uFillTx/>
                <a:latin typeface="Calibri" panose="020F0502020204030204"/>
                <a:ea typeface="+mn-ea"/>
                <a:cs typeface="+mn-cs"/>
              </a:rPr>
              <a:t>NOSI</a:t>
            </a:r>
          </a:p>
        </p:txBody>
      </p:sp>
      <p:sp>
        <p:nvSpPr>
          <p:cNvPr id="15" name="TextBox 7">
            <a:extLst>
              <a:ext uri="{FF2B5EF4-FFF2-40B4-BE49-F238E27FC236}">
                <a16:creationId xmlns:a16="http://schemas.microsoft.com/office/drawing/2014/main" id="{FF457B0B-AECB-7D71-4A51-2BC489CB8269}"/>
              </a:ext>
            </a:extLst>
          </p:cNvPr>
          <p:cNvSpPr txBox="1"/>
          <p:nvPr/>
        </p:nvSpPr>
        <p:spPr>
          <a:xfrm>
            <a:off x="5322916" y="1143715"/>
            <a:ext cx="463826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3">
                    <a:lumMod val="75000"/>
                  </a:schemeClr>
                </a:solidFill>
                <a:effectLst/>
                <a:uLnTx/>
                <a:uFillTx/>
                <a:latin typeface="Calibri" panose="020F0502020204030204"/>
                <a:ea typeface="+mn-ea"/>
                <a:cs typeface="+mn-cs"/>
              </a:rPr>
              <a:t>Cardiotoxicity FOAs</a:t>
            </a:r>
          </a:p>
        </p:txBody>
      </p:sp>
      <p:sp>
        <p:nvSpPr>
          <p:cNvPr id="16" name="TextBox 15">
            <a:extLst>
              <a:ext uri="{FF2B5EF4-FFF2-40B4-BE49-F238E27FC236}">
                <a16:creationId xmlns:a16="http://schemas.microsoft.com/office/drawing/2014/main" id="{0F1AE79B-5CA2-5943-82E3-127A57E8D968}"/>
              </a:ext>
            </a:extLst>
          </p:cNvPr>
          <p:cNvSpPr txBox="1"/>
          <p:nvPr/>
        </p:nvSpPr>
        <p:spPr>
          <a:xfrm>
            <a:off x="3394933" y="1620364"/>
            <a:ext cx="849375"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2"/>
                </a:solidFill>
                <a:effectLst/>
                <a:uLnTx/>
                <a:uFillTx/>
                <a:latin typeface="Calibri" panose="020F0502020204030204"/>
                <a:ea typeface="+mn-ea"/>
                <a:cs typeface="+mn-cs"/>
              </a:rPr>
              <a:t>White Paper</a:t>
            </a:r>
          </a:p>
        </p:txBody>
      </p:sp>
      <p:sp>
        <p:nvSpPr>
          <p:cNvPr id="17" name="TextBox 16">
            <a:extLst>
              <a:ext uri="{FF2B5EF4-FFF2-40B4-BE49-F238E27FC236}">
                <a16:creationId xmlns:a16="http://schemas.microsoft.com/office/drawing/2014/main" id="{C6A358C9-4FAF-7325-1846-FC43C00889E8}"/>
              </a:ext>
            </a:extLst>
          </p:cNvPr>
          <p:cNvSpPr txBox="1"/>
          <p:nvPr/>
        </p:nvSpPr>
        <p:spPr>
          <a:xfrm>
            <a:off x="7642047" y="1600481"/>
            <a:ext cx="849386"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2"/>
                </a:solidFill>
                <a:effectLst/>
                <a:uLnTx/>
                <a:uFillTx/>
                <a:latin typeface="Calibri" panose="020F0502020204030204"/>
                <a:ea typeface="+mn-ea"/>
                <a:cs typeface="+mn-cs"/>
              </a:rPr>
              <a:t>White Paper</a:t>
            </a:r>
          </a:p>
        </p:txBody>
      </p:sp>
      <p:cxnSp>
        <p:nvCxnSpPr>
          <p:cNvPr id="21" name="Straight Arrow Connector 20">
            <a:extLst>
              <a:ext uri="{FF2B5EF4-FFF2-40B4-BE49-F238E27FC236}">
                <a16:creationId xmlns:a16="http://schemas.microsoft.com/office/drawing/2014/main" id="{88E65888-739D-7854-F548-5A5B9DDA6CCB}"/>
              </a:ext>
              <a:ext uri="{C183D7F6-B498-43B3-948B-1728B52AA6E4}">
                <adec:decorative xmlns:adec="http://schemas.microsoft.com/office/drawing/2017/decorative" val="1"/>
              </a:ext>
            </a:extLst>
          </p:cNvPr>
          <p:cNvCxnSpPr>
            <a:cxnSpLocks/>
          </p:cNvCxnSpPr>
          <p:nvPr/>
        </p:nvCxnSpPr>
        <p:spPr>
          <a:xfrm flipV="1">
            <a:off x="8066740" y="2143515"/>
            <a:ext cx="0" cy="201168"/>
          </a:xfrm>
          <a:prstGeom prst="straightConnector1">
            <a:avLst/>
          </a:prstGeom>
          <a:noFill/>
          <a:ln w="22225" cap="flat" cmpd="sng" algn="ctr">
            <a:solidFill>
              <a:schemeClr val="accent1"/>
            </a:solidFill>
            <a:prstDash val="solid"/>
            <a:headEnd type="stealth"/>
            <a:tailEnd type="none" w="sm" len="sm"/>
          </a:ln>
          <a:effectLst/>
        </p:spPr>
      </p:cxnSp>
      <p:cxnSp>
        <p:nvCxnSpPr>
          <p:cNvPr id="22" name="Straight Arrow Connector 21">
            <a:extLst>
              <a:ext uri="{FF2B5EF4-FFF2-40B4-BE49-F238E27FC236}">
                <a16:creationId xmlns:a16="http://schemas.microsoft.com/office/drawing/2014/main" id="{A77CDAB0-AD47-E1B4-5049-062ABD382FC9}"/>
              </a:ext>
              <a:ext uri="{C183D7F6-B498-43B3-948B-1728B52AA6E4}">
                <adec:decorative xmlns:adec="http://schemas.microsoft.com/office/drawing/2017/decorative" val="1"/>
              </a:ext>
            </a:extLst>
          </p:cNvPr>
          <p:cNvCxnSpPr>
            <a:cxnSpLocks/>
          </p:cNvCxnSpPr>
          <p:nvPr/>
        </p:nvCxnSpPr>
        <p:spPr>
          <a:xfrm flipV="1">
            <a:off x="7289917" y="2148747"/>
            <a:ext cx="0" cy="201168"/>
          </a:xfrm>
          <a:prstGeom prst="straightConnector1">
            <a:avLst/>
          </a:prstGeom>
          <a:noFill/>
          <a:ln w="22225" cap="flat" cmpd="sng" algn="ctr">
            <a:solidFill>
              <a:schemeClr val="accent1"/>
            </a:solidFill>
            <a:prstDash val="solid"/>
            <a:headEnd type="stealth"/>
            <a:tailEnd type="none" w="sm" len="sm"/>
          </a:ln>
          <a:effectLst/>
        </p:spPr>
      </p:cxnSp>
      <p:cxnSp>
        <p:nvCxnSpPr>
          <p:cNvPr id="24" name="Straight Arrow Connector 23">
            <a:extLst>
              <a:ext uri="{FF2B5EF4-FFF2-40B4-BE49-F238E27FC236}">
                <a16:creationId xmlns:a16="http://schemas.microsoft.com/office/drawing/2014/main" id="{15049844-9BDB-4FA8-1D29-3EF15AA4F5F5}"/>
              </a:ext>
              <a:ext uri="{C183D7F6-B498-43B3-948B-1728B52AA6E4}">
                <adec:decorative xmlns:adec="http://schemas.microsoft.com/office/drawing/2017/decorative" val="1"/>
              </a:ext>
            </a:extLst>
          </p:cNvPr>
          <p:cNvCxnSpPr>
            <a:cxnSpLocks/>
          </p:cNvCxnSpPr>
          <p:nvPr/>
        </p:nvCxnSpPr>
        <p:spPr>
          <a:xfrm flipV="1">
            <a:off x="3024910" y="2169628"/>
            <a:ext cx="0" cy="200451"/>
          </a:xfrm>
          <a:prstGeom prst="straightConnector1">
            <a:avLst/>
          </a:prstGeom>
          <a:noFill/>
          <a:ln w="22225" cap="flat" cmpd="sng" algn="ctr">
            <a:solidFill>
              <a:schemeClr val="accent1"/>
            </a:solidFill>
            <a:prstDash val="solid"/>
            <a:headEnd type="stealth"/>
            <a:tailEnd type="none" w="sm" len="sm"/>
          </a:ln>
          <a:effectLst/>
        </p:spPr>
      </p:cxnSp>
      <p:cxnSp>
        <p:nvCxnSpPr>
          <p:cNvPr id="27" name="Straight Arrow Connector 26">
            <a:extLst>
              <a:ext uri="{FF2B5EF4-FFF2-40B4-BE49-F238E27FC236}">
                <a16:creationId xmlns:a16="http://schemas.microsoft.com/office/drawing/2014/main" id="{E0DB559D-2957-304A-0175-18CCDE9590C8}"/>
              </a:ext>
              <a:ext uri="{C183D7F6-B498-43B3-948B-1728B52AA6E4}">
                <adec:decorative xmlns:adec="http://schemas.microsoft.com/office/drawing/2017/decorative" val="1"/>
              </a:ext>
            </a:extLst>
          </p:cNvPr>
          <p:cNvCxnSpPr>
            <a:cxnSpLocks/>
          </p:cNvCxnSpPr>
          <p:nvPr/>
        </p:nvCxnSpPr>
        <p:spPr>
          <a:xfrm>
            <a:off x="10168991" y="1426357"/>
            <a:ext cx="2023009" cy="0"/>
          </a:xfrm>
          <a:prstGeom prst="straightConnector1">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B337FDCE-5A74-1255-53FC-A6DE9FBFDB6D}"/>
              </a:ext>
              <a:ext uri="{C183D7F6-B498-43B3-948B-1728B52AA6E4}">
                <adec:decorative xmlns:adec="http://schemas.microsoft.com/office/drawing/2017/decorative" val="1"/>
              </a:ext>
            </a:extLst>
          </p:cNvPr>
          <p:cNvCxnSpPr>
            <a:cxnSpLocks/>
          </p:cNvCxnSpPr>
          <p:nvPr/>
        </p:nvCxnSpPr>
        <p:spPr>
          <a:xfrm>
            <a:off x="4634422" y="1426357"/>
            <a:ext cx="5394960" cy="0"/>
          </a:xfrm>
          <a:prstGeom prst="straightConnector1">
            <a:avLst/>
          </a:prstGeom>
          <a:ln>
            <a:solidFill>
              <a:schemeClr val="accent3">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47F84AA9-41E3-BB49-13E6-98D4184C0F12}"/>
              </a:ext>
            </a:extLst>
          </p:cNvPr>
          <p:cNvSpPr txBox="1"/>
          <p:nvPr/>
        </p:nvSpPr>
        <p:spPr>
          <a:xfrm>
            <a:off x="4019048" y="1619643"/>
            <a:ext cx="1157327"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2"/>
                </a:solidFill>
                <a:latin typeface="Calibri" panose="020F0502020204030204"/>
              </a:rPr>
              <a:t>Task Force Initiated</a:t>
            </a:r>
            <a:endParaRPr kumimoji="0" lang="en-US" sz="1600" b="1" i="0" u="none" strike="noStrike" kern="1200" cap="none" spc="0" normalizeH="0" baseline="0" noProof="0" dirty="0">
              <a:ln>
                <a:noFill/>
              </a:ln>
              <a:solidFill>
                <a:schemeClr val="accent2"/>
              </a:solidFill>
              <a:effectLst/>
              <a:uLnTx/>
              <a:uFillTx/>
              <a:latin typeface="Calibri" panose="020F0502020204030204"/>
              <a:ea typeface="+mn-ea"/>
              <a:cs typeface="+mn-cs"/>
            </a:endParaRPr>
          </a:p>
        </p:txBody>
      </p:sp>
      <p:cxnSp>
        <p:nvCxnSpPr>
          <p:cNvPr id="37" name="Straight Arrow Connector 36">
            <a:extLst>
              <a:ext uri="{FF2B5EF4-FFF2-40B4-BE49-F238E27FC236}">
                <a16:creationId xmlns:a16="http://schemas.microsoft.com/office/drawing/2014/main" id="{E68BD1C6-F9B5-03FA-75E0-F64BE1F1CF50}"/>
              </a:ext>
              <a:ext uri="{C183D7F6-B498-43B3-948B-1728B52AA6E4}">
                <adec:decorative xmlns:adec="http://schemas.microsoft.com/office/drawing/2017/decorative" val="1"/>
              </a:ext>
            </a:extLst>
          </p:cNvPr>
          <p:cNvCxnSpPr>
            <a:cxnSpLocks/>
          </p:cNvCxnSpPr>
          <p:nvPr/>
        </p:nvCxnSpPr>
        <p:spPr>
          <a:xfrm flipH="1" flipV="1">
            <a:off x="3819620" y="2149346"/>
            <a:ext cx="199428" cy="220733"/>
          </a:xfrm>
          <a:prstGeom prst="straightConnector1">
            <a:avLst/>
          </a:prstGeom>
          <a:noFill/>
          <a:ln w="22225" cap="flat" cmpd="sng" algn="ctr">
            <a:solidFill>
              <a:schemeClr val="accent1"/>
            </a:solidFill>
            <a:prstDash val="solid"/>
            <a:headEnd type="stealth"/>
            <a:tailEnd type="none" w="sm" len="sm"/>
          </a:ln>
          <a:effectLst/>
        </p:spPr>
      </p:cxnSp>
      <p:cxnSp>
        <p:nvCxnSpPr>
          <p:cNvPr id="38" name="Straight Arrow Connector 37">
            <a:extLst>
              <a:ext uri="{FF2B5EF4-FFF2-40B4-BE49-F238E27FC236}">
                <a16:creationId xmlns:a16="http://schemas.microsoft.com/office/drawing/2014/main" id="{83A8F2E3-6C7E-9A0A-7DF5-B8ED33E29B1D}"/>
              </a:ext>
              <a:ext uri="{C183D7F6-B498-43B3-948B-1728B52AA6E4}">
                <adec:decorative xmlns:adec="http://schemas.microsoft.com/office/drawing/2017/decorative" val="1"/>
              </a:ext>
            </a:extLst>
          </p:cNvPr>
          <p:cNvCxnSpPr>
            <a:cxnSpLocks/>
          </p:cNvCxnSpPr>
          <p:nvPr/>
        </p:nvCxnSpPr>
        <p:spPr>
          <a:xfrm flipV="1">
            <a:off x="4244308" y="2143515"/>
            <a:ext cx="228068" cy="226564"/>
          </a:xfrm>
          <a:prstGeom prst="straightConnector1">
            <a:avLst/>
          </a:prstGeom>
          <a:noFill/>
          <a:ln w="22225" cap="flat" cmpd="sng" algn="ctr">
            <a:solidFill>
              <a:schemeClr val="accent1"/>
            </a:solidFill>
            <a:prstDash val="solid"/>
            <a:headEnd type="stealth"/>
            <a:tailEnd type="none" w="sm" len="sm"/>
          </a:ln>
          <a:effectLst/>
        </p:spPr>
      </p:cxnSp>
      <p:sp>
        <p:nvSpPr>
          <p:cNvPr id="11" name="TextBox 10">
            <a:extLst>
              <a:ext uri="{FF2B5EF4-FFF2-40B4-BE49-F238E27FC236}">
                <a16:creationId xmlns:a16="http://schemas.microsoft.com/office/drawing/2014/main" id="{2E82440C-AE36-95A9-A7DA-389716B79DFD}"/>
              </a:ext>
            </a:extLst>
          </p:cNvPr>
          <p:cNvSpPr txBox="1"/>
          <p:nvPr/>
        </p:nvSpPr>
        <p:spPr>
          <a:xfrm>
            <a:off x="2476099" y="6465095"/>
            <a:ext cx="8024124" cy="338554"/>
          </a:xfrm>
          <a:prstGeom prst="rect">
            <a:avLst/>
          </a:prstGeom>
          <a:noFill/>
        </p:spPr>
        <p:txBody>
          <a:bodyPr wrap="square">
            <a:spAutoFit/>
          </a:bodyPr>
          <a:lstStyle/>
          <a:p>
            <a:pPr algn="ctr"/>
            <a:r>
              <a:rPr lang="en-US" sz="800" b="0" i="0" u="none" strike="noStrike" dirty="0">
                <a:solidFill>
                  <a:srgbClr val="000000"/>
                </a:solidFill>
                <a:effectLst/>
                <a:latin typeface="arial" panose="020B0604020202020204" pitchFamily="34" charset="0"/>
              </a:rPr>
              <a:t>This article was published in Translation Research in Cardio-Oncology, 18, </a:t>
            </a:r>
            <a:r>
              <a:rPr lang="en-US" sz="800" dirty="0"/>
              <a:t>Adhikari et al.,</a:t>
            </a:r>
          </a:p>
          <a:p>
            <a:pPr algn="ctr"/>
            <a:r>
              <a:rPr lang="en-US" sz="800" b="0" i="0" u="none" strike="noStrike" dirty="0">
                <a:solidFill>
                  <a:srgbClr val="000000"/>
                </a:solidFill>
                <a:effectLst/>
                <a:latin typeface="arial" panose="020B0604020202020204" pitchFamily="34" charset="0"/>
              </a:rPr>
              <a:t>Spectrum of National Institutes of Health-Funded Research in Cardio-Oncology: Basic, Clinical, and Observational Science Perspective, 515-528, Copyright Elsevier </a:t>
            </a:r>
            <a:r>
              <a:rPr lang="en-US" sz="800" dirty="0">
                <a:solidFill>
                  <a:srgbClr val="000000"/>
                </a:solidFill>
                <a:latin typeface="arial" panose="020B0604020202020204" pitchFamily="34" charset="0"/>
              </a:rPr>
              <a:t>2022</a:t>
            </a:r>
            <a:r>
              <a:rPr lang="en-US" sz="800" b="0" i="0" u="none" strike="noStrike" dirty="0">
                <a:solidFill>
                  <a:srgbClr val="000000"/>
                </a:solidFill>
                <a:effectLst/>
                <a:latin typeface="arial" panose="020B0604020202020204" pitchFamily="34" charset="0"/>
              </a:rPr>
              <a:t>.</a:t>
            </a:r>
            <a:endParaRPr lang="en-US" sz="800" dirty="0"/>
          </a:p>
        </p:txBody>
      </p:sp>
      <p:sp>
        <p:nvSpPr>
          <p:cNvPr id="10" name="Title 9">
            <a:extLst>
              <a:ext uri="{FF2B5EF4-FFF2-40B4-BE49-F238E27FC236}">
                <a16:creationId xmlns:a16="http://schemas.microsoft.com/office/drawing/2014/main" id="{3DBFFB36-7E37-5546-EA50-A6D5379F7402}"/>
              </a:ext>
            </a:extLst>
          </p:cNvPr>
          <p:cNvSpPr>
            <a:spLocks noGrp="1"/>
          </p:cNvSpPr>
          <p:nvPr>
            <p:ph type="ctrTitle"/>
          </p:nvPr>
        </p:nvSpPr>
        <p:spPr>
          <a:xfrm>
            <a:off x="671318" y="0"/>
            <a:ext cx="10954473" cy="1072689"/>
          </a:xfrm>
        </p:spPr>
        <p:txBody>
          <a:bodyPr/>
          <a:lstStyle/>
          <a:p>
            <a:pPr rtl="0" eaLnBrk="1" latinLnBrk="0" hangingPunct="1"/>
            <a:r>
              <a:rPr lang="en-US" sz="3200" kern="1200" dirty="0">
                <a:effectLst/>
                <a:latin typeface="Arial" panose="020B0604020202020204" pitchFamily="34" charset="0"/>
                <a:ea typeface="+mn-ea"/>
                <a:cs typeface="+mn-cs"/>
              </a:rPr>
              <a:t>Overall Trend of NIH Research Support in Cardio-Oncology (years 2011-2022)</a:t>
            </a:r>
            <a:endParaRPr lang="en-US" dirty="0">
              <a:effectLst/>
            </a:endParaRPr>
          </a:p>
        </p:txBody>
      </p:sp>
    </p:spTree>
    <p:extLst>
      <p:ext uri="{BB962C8B-B14F-4D97-AF65-F5344CB8AC3E}">
        <p14:creationId xmlns:p14="http://schemas.microsoft.com/office/powerpoint/2010/main" val="1945411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A90501-3042-4E8A-8DBA-6A6714A8F228}"/>
              </a:ext>
            </a:extLst>
          </p:cNvPr>
          <p:cNvSpPr>
            <a:spLocks noGrp="1"/>
          </p:cNvSpPr>
          <p:nvPr>
            <p:ph idx="1"/>
          </p:nvPr>
        </p:nvSpPr>
        <p:spPr>
          <a:xfrm>
            <a:off x="823366" y="1566799"/>
            <a:ext cx="10708234" cy="4215428"/>
          </a:xfrm>
        </p:spPr>
        <p:txBody>
          <a:bodyPr>
            <a:normAutofit lnSpcReduction="10000"/>
          </a:bodyPr>
          <a:lstStyle/>
          <a:p>
            <a:pPr>
              <a:spcBef>
                <a:spcPts val="1200"/>
              </a:spcBef>
              <a:spcAft>
                <a:spcPts val="1200"/>
              </a:spcAft>
            </a:pPr>
            <a:r>
              <a:rPr lang="en-US" sz="2400" dirty="0"/>
              <a:t>Cardiotoxicity Program Announcements (2015-22)</a:t>
            </a:r>
          </a:p>
          <a:p>
            <a:pPr lvl="1">
              <a:spcBef>
                <a:spcPts val="1200"/>
              </a:spcBef>
              <a:spcAft>
                <a:spcPts val="1200"/>
              </a:spcAft>
            </a:pPr>
            <a:r>
              <a:rPr lang="en-US" sz="2000" dirty="0"/>
              <a:t>NCI and NHLBI supported 34 research projects (~$33M)</a:t>
            </a:r>
          </a:p>
          <a:p>
            <a:pPr lvl="1">
              <a:spcBef>
                <a:spcPts val="1200"/>
              </a:spcBef>
              <a:spcAft>
                <a:spcPts val="1200"/>
              </a:spcAft>
            </a:pPr>
            <a:r>
              <a:rPr lang="en-US" sz="2000" dirty="0"/>
              <a:t>Smaller projects (R21/R03) led to subsequent larger projects (R01)</a:t>
            </a:r>
          </a:p>
          <a:p>
            <a:pPr lvl="1">
              <a:spcBef>
                <a:spcPts val="1200"/>
              </a:spcBef>
              <a:spcAft>
                <a:spcPts val="1200"/>
              </a:spcAft>
            </a:pPr>
            <a:r>
              <a:rPr lang="en-US" sz="2000" dirty="0"/>
              <a:t>Supported early-career scientists (4 Early Stage and 5 New Investigators)</a:t>
            </a:r>
          </a:p>
          <a:p>
            <a:pPr>
              <a:spcBef>
                <a:spcPts val="1200"/>
              </a:spcBef>
              <a:spcAft>
                <a:spcPts val="1200"/>
              </a:spcAft>
            </a:pPr>
            <a:r>
              <a:rPr lang="en-US" sz="2400" dirty="0"/>
              <a:t>Funding of clinical trials through grants and networks</a:t>
            </a:r>
          </a:p>
          <a:p>
            <a:pPr>
              <a:spcBef>
                <a:spcPts val="1200"/>
              </a:spcBef>
              <a:spcAft>
                <a:spcPts val="1200"/>
              </a:spcAft>
            </a:pPr>
            <a:r>
              <a:rPr lang="en-US" sz="2400" dirty="0"/>
              <a:t>NOSI submission reviews are still in-progress (2022-24)</a:t>
            </a:r>
          </a:p>
          <a:p>
            <a:pPr>
              <a:spcBef>
                <a:spcPts val="1200"/>
              </a:spcBef>
              <a:spcAft>
                <a:spcPts val="1200"/>
              </a:spcAft>
            </a:pPr>
            <a:r>
              <a:rPr lang="en-US" sz="2400" dirty="0"/>
              <a:t>Collaboration efforts on standardizing definitions and outcome measures</a:t>
            </a:r>
          </a:p>
        </p:txBody>
      </p:sp>
      <p:sp>
        <p:nvSpPr>
          <p:cNvPr id="2" name="Title 1">
            <a:extLst>
              <a:ext uri="{FF2B5EF4-FFF2-40B4-BE49-F238E27FC236}">
                <a16:creationId xmlns:a16="http://schemas.microsoft.com/office/drawing/2014/main" id="{E4344047-3ACB-4BB3-B237-0BC22765149F}"/>
              </a:ext>
            </a:extLst>
          </p:cNvPr>
          <p:cNvSpPr>
            <a:spLocks noGrp="1"/>
          </p:cNvSpPr>
          <p:nvPr>
            <p:ph type="title"/>
          </p:nvPr>
        </p:nvSpPr>
        <p:spPr/>
        <p:txBody>
          <a:bodyPr/>
          <a:lstStyle/>
          <a:p>
            <a:pPr algn="ctr"/>
            <a:r>
              <a:rPr lang="en-US" dirty="0"/>
              <a:t>Examples of Impact of the NIH Initiatives</a:t>
            </a:r>
          </a:p>
        </p:txBody>
      </p:sp>
      <p:grpSp>
        <p:nvGrpSpPr>
          <p:cNvPr id="4" name="Group 3" descr="National Cancer Institute logo">
            <a:extLst>
              <a:ext uri="{FF2B5EF4-FFF2-40B4-BE49-F238E27FC236}">
                <a16:creationId xmlns:a16="http://schemas.microsoft.com/office/drawing/2014/main" id="{78B72304-FD04-815A-ADC4-030B92222FB2}"/>
              </a:ext>
            </a:extLst>
          </p:cNvPr>
          <p:cNvGrpSpPr/>
          <p:nvPr/>
        </p:nvGrpSpPr>
        <p:grpSpPr>
          <a:xfrm>
            <a:off x="175666" y="6056775"/>
            <a:ext cx="3594100" cy="520700"/>
            <a:chOff x="1286836" y="3672391"/>
            <a:chExt cx="3594100" cy="520700"/>
          </a:xfrm>
        </p:grpSpPr>
        <p:pic>
          <p:nvPicPr>
            <p:cNvPr id="5" name="Picture 4">
              <a:extLst>
                <a:ext uri="{FF2B5EF4-FFF2-40B4-BE49-F238E27FC236}">
                  <a16:creationId xmlns:a16="http://schemas.microsoft.com/office/drawing/2014/main" id="{D6806CCB-652B-6767-0542-6912C4B38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836" y="3672391"/>
              <a:ext cx="3594100" cy="520700"/>
            </a:xfrm>
            <a:prstGeom prst="rect">
              <a:avLst/>
            </a:prstGeom>
          </p:spPr>
        </p:pic>
        <p:pic>
          <p:nvPicPr>
            <p:cNvPr id="6" name="Picture 5">
              <a:extLst>
                <a:ext uri="{FF2B5EF4-FFF2-40B4-BE49-F238E27FC236}">
                  <a16:creationId xmlns:a16="http://schemas.microsoft.com/office/drawing/2014/main" id="{B956A920-840A-883B-5F44-74BED106F7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6836" y="3723191"/>
              <a:ext cx="647700" cy="419100"/>
            </a:xfrm>
            <a:prstGeom prst="rect">
              <a:avLst/>
            </a:prstGeom>
          </p:spPr>
        </p:pic>
      </p:grpSp>
    </p:spTree>
    <p:extLst>
      <p:ext uri="{BB962C8B-B14F-4D97-AF65-F5344CB8AC3E}">
        <p14:creationId xmlns:p14="http://schemas.microsoft.com/office/powerpoint/2010/main" val="2703740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810B02-643C-3AD7-5E96-6190AA8BC0C8}"/>
              </a:ext>
            </a:extLst>
          </p:cNvPr>
          <p:cNvSpPr>
            <a:spLocks noGrp="1"/>
          </p:cNvSpPr>
          <p:nvPr>
            <p:ph type="title"/>
          </p:nvPr>
        </p:nvSpPr>
        <p:spPr/>
        <p:txBody>
          <a:bodyPr/>
          <a:lstStyle/>
          <a:p>
            <a:pPr algn="ctr"/>
            <a:r>
              <a:rPr lang="en-US" dirty="0"/>
              <a:t>Cardio-Oncology Funding Across the Cancer Continuum </a:t>
            </a:r>
          </a:p>
        </p:txBody>
      </p:sp>
      <p:grpSp>
        <p:nvGrpSpPr>
          <p:cNvPr id="6" name="Group 5">
            <a:extLst>
              <a:ext uri="{FF2B5EF4-FFF2-40B4-BE49-F238E27FC236}">
                <a16:creationId xmlns:a16="http://schemas.microsoft.com/office/drawing/2014/main" id="{0F5A142A-9E6F-11F6-8057-0F8D384AA70F}"/>
              </a:ext>
              <a:ext uri="{C183D7F6-B498-43B3-948B-1728B52AA6E4}">
                <adec:decorative xmlns:adec="http://schemas.microsoft.com/office/drawing/2017/decorative" val="1"/>
              </a:ext>
            </a:extLst>
          </p:cNvPr>
          <p:cNvGrpSpPr/>
          <p:nvPr/>
        </p:nvGrpSpPr>
        <p:grpSpPr>
          <a:xfrm>
            <a:off x="175666" y="6056775"/>
            <a:ext cx="3594100" cy="520700"/>
            <a:chOff x="1286836" y="3672391"/>
            <a:chExt cx="3594100" cy="520700"/>
          </a:xfrm>
        </p:grpSpPr>
        <p:pic>
          <p:nvPicPr>
            <p:cNvPr id="7" name="Picture 6">
              <a:extLst>
                <a:ext uri="{FF2B5EF4-FFF2-40B4-BE49-F238E27FC236}">
                  <a16:creationId xmlns:a16="http://schemas.microsoft.com/office/drawing/2014/main" id="{AD5F88C1-5D82-9CA9-5E5A-7B2BA59A5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836" y="3672391"/>
              <a:ext cx="3594100" cy="520700"/>
            </a:xfrm>
            <a:prstGeom prst="rect">
              <a:avLst/>
            </a:prstGeom>
          </p:spPr>
        </p:pic>
        <p:pic>
          <p:nvPicPr>
            <p:cNvPr id="8" name="Picture 7">
              <a:extLst>
                <a:ext uri="{FF2B5EF4-FFF2-40B4-BE49-F238E27FC236}">
                  <a16:creationId xmlns:a16="http://schemas.microsoft.com/office/drawing/2014/main" id="{80D09575-ECD8-5542-5717-D2212A177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6836" y="3723191"/>
              <a:ext cx="647700" cy="419100"/>
            </a:xfrm>
            <a:prstGeom prst="rect">
              <a:avLst/>
            </a:prstGeom>
          </p:spPr>
        </p:pic>
      </p:grpSp>
      <p:sp>
        <p:nvSpPr>
          <p:cNvPr id="13" name="TextBox 12">
            <a:extLst>
              <a:ext uri="{FF2B5EF4-FFF2-40B4-BE49-F238E27FC236}">
                <a16:creationId xmlns:a16="http://schemas.microsoft.com/office/drawing/2014/main" id="{0B210F1E-A6C0-F379-AFA7-9F62490DF01E}"/>
              </a:ext>
              <a:ext uri="{C183D7F6-B498-43B3-948B-1728B52AA6E4}">
                <adec:decorative xmlns:adec="http://schemas.microsoft.com/office/drawing/2017/decorative" val="1"/>
              </a:ext>
            </a:extLst>
          </p:cNvPr>
          <p:cNvSpPr txBox="1"/>
          <p:nvPr/>
        </p:nvSpPr>
        <p:spPr>
          <a:xfrm>
            <a:off x="175666" y="5949387"/>
            <a:ext cx="11676810" cy="740780"/>
          </a:xfrm>
          <a:prstGeom prst="rect">
            <a:avLst/>
          </a:prstGeom>
          <a:solidFill>
            <a:schemeClr val="bg1"/>
          </a:solidFill>
        </p:spPr>
        <p:txBody>
          <a:bodyPr wrap="square" rtlCol="0">
            <a:spAutoFit/>
          </a:bodyPr>
          <a:lstStyle/>
          <a:p>
            <a:endParaRPr lang="en-US" dirty="0"/>
          </a:p>
        </p:txBody>
      </p:sp>
      <p:graphicFrame>
        <p:nvGraphicFramePr>
          <p:cNvPr id="12" name="Diagram 11" descr="Diagram listing examples of types studies across the cancer continuum including basic and translational studies, clinical trials and interventional studies, and observational studies.">
            <a:extLst>
              <a:ext uri="{FF2B5EF4-FFF2-40B4-BE49-F238E27FC236}">
                <a16:creationId xmlns:a16="http://schemas.microsoft.com/office/drawing/2014/main" id="{05817940-BC20-650B-3BF7-24E23E12FEC4}"/>
              </a:ext>
            </a:extLst>
          </p:cNvPr>
          <p:cNvGraphicFramePr/>
          <p:nvPr>
            <p:extLst>
              <p:ext uri="{D42A27DB-BD31-4B8C-83A1-F6EECF244321}">
                <p14:modId xmlns:p14="http://schemas.microsoft.com/office/powerpoint/2010/main" val="1125059014"/>
              </p:ext>
            </p:extLst>
          </p:nvPr>
        </p:nvGraphicFramePr>
        <p:xfrm>
          <a:off x="1685637" y="1201927"/>
          <a:ext cx="9597726"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extBox 13">
            <a:extLst>
              <a:ext uri="{FF2B5EF4-FFF2-40B4-BE49-F238E27FC236}">
                <a16:creationId xmlns:a16="http://schemas.microsoft.com/office/drawing/2014/main" id="{E1EF54C7-E9D9-8F35-D3A2-741D15D99DB4}"/>
              </a:ext>
            </a:extLst>
          </p:cNvPr>
          <p:cNvSpPr txBox="1"/>
          <p:nvPr/>
        </p:nvSpPr>
        <p:spPr>
          <a:xfrm>
            <a:off x="9969722" y="6620594"/>
            <a:ext cx="2627281" cy="276999"/>
          </a:xfrm>
          <a:prstGeom prst="rect">
            <a:avLst/>
          </a:prstGeom>
          <a:noFill/>
        </p:spPr>
        <p:txBody>
          <a:bodyPr wrap="square" rtlCol="0">
            <a:spAutoFit/>
          </a:bodyPr>
          <a:lstStyle/>
          <a:p>
            <a:pPr algn="ctr"/>
            <a:r>
              <a:rPr lang="en-US" sz="1200" dirty="0"/>
              <a:t>Adhikari et al., 2022</a:t>
            </a:r>
          </a:p>
        </p:txBody>
      </p:sp>
    </p:spTree>
    <p:extLst>
      <p:ext uri="{BB962C8B-B14F-4D97-AF65-F5344CB8AC3E}">
        <p14:creationId xmlns:p14="http://schemas.microsoft.com/office/powerpoint/2010/main" val="2842474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4047-3ACB-4BB3-B237-0BC22765149F}"/>
              </a:ext>
            </a:extLst>
          </p:cNvPr>
          <p:cNvSpPr>
            <a:spLocks noGrp="1"/>
          </p:cNvSpPr>
          <p:nvPr>
            <p:ph type="title"/>
          </p:nvPr>
        </p:nvSpPr>
        <p:spPr/>
        <p:txBody>
          <a:bodyPr/>
          <a:lstStyle/>
          <a:p>
            <a:pPr algn="ctr"/>
            <a:r>
              <a:rPr lang="en-US" dirty="0"/>
              <a:t>NIH Grant Mechanisms Supporting Cardiotoxicity Research</a:t>
            </a:r>
          </a:p>
        </p:txBody>
      </p:sp>
      <p:sp>
        <p:nvSpPr>
          <p:cNvPr id="4" name="Rectangle 3">
            <a:extLst>
              <a:ext uri="{FF2B5EF4-FFF2-40B4-BE49-F238E27FC236}">
                <a16:creationId xmlns:a16="http://schemas.microsoft.com/office/drawing/2014/main" id="{213A5D8F-0DE8-1715-0831-43F81068A41A}"/>
              </a:ext>
              <a:ext uri="{C183D7F6-B498-43B3-948B-1728B52AA6E4}">
                <adec:decorative xmlns:adec="http://schemas.microsoft.com/office/drawing/2017/decorative" val="1"/>
              </a:ext>
            </a:extLst>
          </p:cNvPr>
          <p:cNvSpPr/>
          <p:nvPr/>
        </p:nvSpPr>
        <p:spPr>
          <a:xfrm>
            <a:off x="562274" y="5915025"/>
            <a:ext cx="11482089" cy="7572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3" name="Diagram 2" descr="Diagram showing funding mechanisms available to support cardi-oncology projects including cancer treatment related cardiotoxicity, cancer treatment adverse events, healthcare delivery, and study design.">
            <a:extLst>
              <a:ext uri="{FF2B5EF4-FFF2-40B4-BE49-F238E27FC236}">
                <a16:creationId xmlns:a16="http://schemas.microsoft.com/office/drawing/2014/main" id="{B2E4408D-8289-596A-FCB9-5FAEED98F7AB}"/>
              </a:ext>
            </a:extLst>
          </p:cNvPr>
          <p:cNvGraphicFramePr/>
          <p:nvPr>
            <p:extLst>
              <p:ext uri="{D42A27DB-BD31-4B8C-83A1-F6EECF244321}">
                <p14:modId xmlns:p14="http://schemas.microsoft.com/office/powerpoint/2010/main" val="1278894688"/>
              </p:ext>
            </p:extLst>
          </p:nvPr>
        </p:nvGraphicFramePr>
        <p:xfrm>
          <a:off x="351020" y="1108008"/>
          <a:ext cx="11482089" cy="5749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3285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4047-3ACB-4BB3-B237-0BC22765149F}"/>
              </a:ext>
            </a:extLst>
          </p:cNvPr>
          <p:cNvSpPr>
            <a:spLocks noGrp="1"/>
          </p:cNvSpPr>
          <p:nvPr>
            <p:ph type="title"/>
          </p:nvPr>
        </p:nvSpPr>
        <p:spPr/>
        <p:txBody>
          <a:bodyPr/>
          <a:lstStyle/>
          <a:p>
            <a:pPr algn="ctr"/>
            <a:r>
              <a:rPr lang="en-US" dirty="0"/>
              <a:t>NIH Infrastructure Supporting Cardiotoxicity Research</a:t>
            </a:r>
          </a:p>
        </p:txBody>
      </p:sp>
      <p:sp>
        <p:nvSpPr>
          <p:cNvPr id="8" name="Content Placeholder 7">
            <a:extLst>
              <a:ext uri="{FF2B5EF4-FFF2-40B4-BE49-F238E27FC236}">
                <a16:creationId xmlns:a16="http://schemas.microsoft.com/office/drawing/2014/main" id="{554D8C1F-0411-3EE3-00EB-83B3D367528E}"/>
              </a:ext>
            </a:extLst>
          </p:cNvPr>
          <p:cNvSpPr>
            <a:spLocks noGrp="1"/>
          </p:cNvSpPr>
          <p:nvPr>
            <p:ph sz="half" idx="1"/>
          </p:nvPr>
        </p:nvSpPr>
        <p:spPr>
          <a:xfrm>
            <a:off x="6693688" y="3935625"/>
            <a:ext cx="5384800" cy="517990"/>
          </a:xfrm>
        </p:spPr>
        <p:txBody>
          <a:bodyPr>
            <a:normAutofit/>
          </a:bodyPr>
          <a:lstStyle/>
          <a:p>
            <a:pPr marL="0" indent="0" algn="ctr">
              <a:buNone/>
            </a:pPr>
            <a:r>
              <a:rPr lang="en-US" sz="2000" dirty="0"/>
              <a:t>Cancer Epidemiology Cohorts</a:t>
            </a:r>
          </a:p>
          <a:p>
            <a:endParaRPr lang="en-US" sz="2000" dirty="0"/>
          </a:p>
        </p:txBody>
      </p:sp>
      <p:sp>
        <p:nvSpPr>
          <p:cNvPr id="4" name="Rectangle 3">
            <a:extLst>
              <a:ext uri="{FF2B5EF4-FFF2-40B4-BE49-F238E27FC236}">
                <a16:creationId xmlns:a16="http://schemas.microsoft.com/office/drawing/2014/main" id="{213A5D8F-0DE8-1715-0831-43F81068A41A}"/>
              </a:ext>
              <a:ext uri="{C183D7F6-B498-43B3-948B-1728B52AA6E4}">
                <adec:decorative xmlns:adec="http://schemas.microsoft.com/office/drawing/2017/decorative" val="1"/>
              </a:ext>
            </a:extLst>
          </p:cNvPr>
          <p:cNvSpPr/>
          <p:nvPr/>
        </p:nvSpPr>
        <p:spPr>
          <a:xfrm>
            <a:off x="354955" y="5956298"/>
            <a:ext cx="11482089" cy="7572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A map of the world that highlights which countries currently have members of the NCI Cohort Consortium. North America, 37 cohorts; Europe, 16 cohorts; Asia, 7 cohorts; Australia, 1 cohort.">
            <a:extLst>
              <a:ext uri="{FF2B5EF4-FFF2-40B4-BE49-F238E27FC236}">
                <a16:creationId xmlns:a16="http://schemas.microsoft.com/office/drawing/2014/main" id="{D1B9AC0D-68A9-E0CB-23F7-92B25CC98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927" y="4471880"/>
            <a:ext cx="3730202" cy="19059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lood &amp; Marrow Transplant Clinical Trials Network | BMT CTN">
            <a:extLst>
              <a:ext uri="{FF2B5EF4-FFF2-40B4-BE49-F238E27FC236}">
                <a16:creationId xmlns:a16="http://schemas.microsoft.com/office/drawing/2014/main" id="{59B6A191-0622-81DF-0713-CBBADCDE9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5542" y="1392638"/>
            <a:ext cx="3934276" cy="15737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the NCORP Badge">
            <a:extLst>
              <a:ext uri="{FF2B5EF4-FFF2-40B4-BE49-F238E27FC236}">
                <a16:creationId xmlns:a16="http://schemas.microsoft.com/office/drawing/2014/main" id="{65EAC382-C8D7-B465-0441-B6966D2102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697" y="1450994"/>
            <a:ext cx="2699006" cy="8873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NCI National Clinical Trials Network, a National Cancer Institute Program logo">
            <a:extLst>
              <a:ext uri="{FF2B5EF4-FFF2-40B4-BE49-F238E27FC236}">
                <a16:creationId xmlns:a16="http://schemas.microsoft.com/office/drawing/2014/main" id="{59F1AC96-60F2-EB8B-9F6C-93C64A10E7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2047" y="1467650"/>
            <a:ext cx="2287748" cy="718616"/>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descr="Diagram of infrastructures to support cardiotoxicity research including cancer focused Research Networks, like the NCI National Clinical Trials Network (NCTN) and NCI Community Oncology Research Program (NCORP), NCTN Research bases. These cohorts focus on children/AYAs, adults with cancer, and survivors.">
            <a:extLst>
              <a:ext uri="{FF2B5EF4-FFF2-40B4-BE49-F238E27FC236}">
                <a16:creationId xmlns:a16="http://schemas.microsoft.com/office/drawing/2014/main" id="{4D8FA7E4-6232-3412-F49A-72DC87AE59CE}"/>
              </a:ext>
            </a:extLst>
          </p:cNvPr>
          <p:cNvGrpSpPr/>
          <p:nvPr/>
        </p:nvGrpSpPr>
        <p:grpSpPr>
          <a:xfrm>
            <a:off x="-2433460" y="2204531"/>
            <a:ext cx="10972800" cy="4525962"/>
            <a:chOff x="3176808" y="2332038"/>
            <a:chExt cx="10972800" cy="4525962"/>
          </a:xfrm>
        </p:grpSpPr>
        <p:graphicFrame>
          <p:nvGraphicFramePr>
            <p:cNvPr id="12" name="Content Placeholder 5" descr="Diagram of infrastructures to support cardiotoxicity research including cancer focused Research Networks, like the NCI National Clinical Trials Network (NCTN) and NCI Community Oncology Research Program (NCORP), NCTN Research bases. These cohorts focus on children/AYAs, adults with cancer, and survivors.&#10;">
              <a:extLst>
                <a:ext uri="{FF2B5EF4-FFF2-40B4-BE49-F238E27FC236}">
                  <a16:creationId xmlns:a16="http://schemas.microsoft.com/office/drawing/2014/main" id="{20263E79-73D5-3FE6-853D-7B8437EA259E}"/>
                </a:ext>
              </a:extLst>
            </p:cNvPr>
            <p:cNvGraphicFramePr>
              <a:graphicFrameLocks/>
            </p:cNvGraphicFramePr>
            <p:nvPr>
              <p:extLst>
                <p:ext uri="{D42A27DB-BD31-4B8C-83A1-F6EECF244321}">
                  <p14:modId xmlns:p14="http://schemas.microsoft.com/office/powerpoint/2010/main" val="3025983915"/>
                </p:ext>
              </p:extLst>
            </p:nvPr>
          </p:nvGraphicFramePr>
          <p:xfrm>
            <a:off x="3176808" y="2332038"/>
            <a:ext cx="10972800" cy="45259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ight Arrow 14">
              <a:extLst>
                <a:ext uri="{FF2B5EF4-FFF2-40B4-BE49-F238E27FC236}">
                  <a16:creationId xmlns:a16="http://schemas.microsoft.com/office/drawing/2014/main" id="{441D6B89-B794-5C62-3D42-D243C6DEB953}"/>
                </a:ext>
              </a:extLst>
            </p:cNvPr>
            <p:cNvSpPr/>
            <p:nvPr/>
          </p:nvSpPr>
          <p:spPr>
            <a:xfrm rot="3522054">
              <a:off x="8767750" y="4074599"/>
              <a:ext cx="1706607" cy="26177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a:extLst>
                <a:ext uri="{FF2B5EF4-FFF2-40B4-BE49-F238E27FC236}">
                  <a16:creationId xmlns:a16="http://schemas.microsoft.com/office/drawing/2014/main" id="{7713279B-0FB3-B60B-ACC2-E8AAECA8E1C7}"/>
                </a:ext>
              </a:extLst>
            </p:cNvPr>
            <p:cNvSpPr/>
            <p:nvPr/>
          </p:nvSpPr>
          <p:spPr>
            <a:xfrm>
              <a:off x="7911062" y="5849710"/>
              <a:ext cx="1706607" cy="26177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Arrow: Left-Right 4">
              <a:extLst>
                <a:ext uri="{FF2B5EF4-FFF2-40B4-BE49-F238E27FC236}">
                  <a16:creationId xmlns:a16="http://schemas.microsoft.com/office/drawing/2014/main" id="{47425819-3065-6B4E-51BC-FC28FCDDBF12}"/>
                </a:ext>
              </a:extLst>
            </p:cNvPr>
            <p:cNvSpPr/>
            <p:nvPr/>
          </p:nvSpPr>
          <p:spPr>
            <a:xfrm rot="18165287">
              <a:off x="6913084" y="3876800"/>
              <a:ext cx="1463160" cy="574174"/>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32410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3E32438-3DA2-22F6-4AC0-A2641CDC7C52}"/>
              </a:ext>
            </a:extLst>
          </p:cNvPr>
          <p:cNvGraphicFramePr>
            <a:graphicFrameLocks noGrp="1"/>
          </p:cNvGraphicFramePr>
          <p:nvPr>
            <p:ph idx="1"/>
            <p:extLst>
              <p:ext uri="{D42A27DB-BD31-4B8C-83A1-F6EECF244321}">
                <p14:modId xmlns:p14="http://schemas.microsoft.com/office/powerpoint/2010/main" val="657960208"/>
              </p:ext>
            </p:extLst>
          </p:nvPr>
        </p:nvGraphicFramePr>
        <p:xfrm>
          <a:off x="562274" y="1417107"/>
          <a:ext cx="11223192" cy="5127182"/>
        </p:xfrm>
        <a:graphic>
          <a:graphicData uri="http://schemas.openxmlformats.org/drawingml/2006/table">
            <a:tbl>
              <a:tblPr firstRow="1" bandRow="1">
                <a:tableStyleId>{B301B821-A1FF-4177-AEE7-76D212191A09}</a:tableStyleId>
              </a:tblPr>
              <a:tblGrid>
                <a:gridCol w="2743361">
                  <a:extLst>
                    <a:ext uri="{9D8B030D-6E8A-4147-A177-3AD203B41FA5}">
                      <a16:colId xmlns:a16="http://schemas.microsoft.com/office/drawing/2014/main" val="3061532827"/>
                    </a:ext>
                  </a:extLst>
                </a:gridCol>
                <a:gridCol w="1860518">
                  <a:extLst>
                    <a:ext uri="{9D8B030D-6E8A-4147-A177-3AD203B41FA5}">
                      <a16:colId xmlns:a16="http://schemas.microsoft.com/office/drawing/2014/main" val="1675937058"/>
                    </a:ext>
                  </a:extLst>
                </a:gridCol>
                <a:gridCol w="2414115">
                  <a:extLst>
                    <a:ext uri="{9D8B030D-6E8A-4147-A177-3AD203B41FA5}">
                      <a16:colId xmlns:a16="http://schemas.microsoft.com/office/drawing/2014/main" val="3845361587"/>
                    </a:ext>
                  </a:extLst>
                </a:gridCol>
                <a:gridCol w="1952104">
                  <a:extLst>
                    <a:ext uri="{9D8B030D-6E8A-4147-A177-3AD203B41FA5}">
                      <a16:colId xmlns:a16="http://schemas.microsoft.com/office/drawing/2014/main" val="274681567"/>
                    </a:ext>
                  </a:extLst>
                </a:gridCol>
                <a:gridCol w="2253094">
                  <a:extLst>
                    <a:ext uri="{9D8B030D-6E8A-4147-A177-3AD203B41FA5}">
                      <a16:colId xmlns:a16="http://schemas.microsoft.com/office/drawing/2014/main" val="3654105464"/>
                    </a:ext>
                  </a:extLst>
                </a:gridCol>
              </a:tblGrid>
              <a:tr h="668658">
                <a:tc>
                  <a:txBody>
                    <a:bodyPr/>
                    <a:lstStyle/>
                    <a:p>
                      <a:r>
                        <a:rPr lang="en-US" dirty="0"/>
                        <a:t>Study Title</a:t>
                      </a:r>
                    </a:p>
                  </a:txBody>
                  <a:tcPr/>
                </a:tc>
                <a:tc>
                  <a:txBody>
                    <a:bodyPr/>
                    <a:lstStyle/>
                    <a:p>
                      <a:r>
                        <a:rPr lang="en-US" dirty="0"/>
                        <a:t>Design</a:t>
                      </a:r>
                    </a:p>
                  </a:txBody>
                  <a:tcPr/>
                </a:tc>
                <a:tc>
                  <a:txBody>
                    <a:bodyPr/>
                    <a:lstStyle/>
                    <a:p>
                      <a:r>
                        <a:rPr lang="en-US" dirty="0"/>
                        <a:t>Population</a:t>
                      </a:r>
                    </a:p>
                  </a:txBody>
                  <a:tcPr/>
                </a:tc>
                <a:tc>
                  <a:txBody>
                    <a:bodyPr/>
                    <a:lstStyle/>
                    <a:p>
                      <a:r>
                        <a:rPr lang="en-US" dirty="0"/>
                        <a:t>PI</a:t>
                      </a:r>
                    </a:p>
                  </a:txBody>
                  <a:tcPr/>
                </a:tc>
                <a:tc>
                  <a:txBody>
                    <a:bodyPr/>
                    <a:lstStyle/>
                    <a:p>
                      <a:r>
                        <a:rPr lang="en-US" dirty="0"/>
                        <a:t>Infrastructure support</a:t>
                      </a:r>
                    </a:p>
                  </a:txBody>
                  <a:tcPr/>
                </a:tc>
                <a:extLst>
                  <a:ext uri="{0D108BD9-81ED-4DB2-BD59-A6C34878D82A}">
                    <a16:rowId xmlns:a16="http://schemas.microsoft.com/office/drawing/2014/main" val="1937997729"/>
                  </a:ext>
                </a:extLst>
              </a:tr>
              <a:tr h="3873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Cancer Therapy Risk-Reduction with Intensive Systolic BP Management (CARISMA) - a Phase II Study </a:t>
                      </a:r>
                      <a:r>
                        <a:rPr lang="en-US" sz="1600" b="1" i="0" kern="1200" dirty="0">
                          <a:solidFill>
                            <a:schemeClr val="dk1"/>
                          </a:solidFill>
                          <a:effectLst/>
                          <a:latin typeface="+mn-lt"/>
                          <a:ea typeface="+mn-ea"/>
                          <a:cs typeface="+mn-cs"/>
                        </a:rPr>
                        <a:t>NCT04467021</a:t>
                      </a:r>
                      <a:endParaRPr lang="en-US" sz="1600" b="1" i="0" dirty="0"/>
                    </a:p>
                  </a:txBody>
                  <a:tcPr/>
                </a:tc>
                <a:tc>
                  <a:txBody>
                    <a:bodyPr/>
                    <a:lstStyle/>
                    <a:p>
                      <a:r>
                        <a:rPr lang="en-US" sz="1600" dirty="0"/>
                        <a:t>Intervention:</a:t>
                      </a:r>
                    </a:p>
                    <a:p>
                      <a:r>
                        <a:rPr lang="en-US" sz="1600" dirty="0"/>
                        <a:t>Phase II</a:t>
                      </a:r>
                    </a:p>
                    <a:p>
                      <a:r>
                        <a:rPr lang="en-US" sz="1600" dirty="0"/>
                        <a:t>Intense BP control</a:t>
                      </a:r>
                    </a:p>
                  </a:txBody>
                  <a:tcPr/>
                </a:tc>
                <a:tc>
                  <a:txBody>
                    <a:bodyPr/>
                    <a:lstStyle/>
                    <a:p>
                      <a:r>
                        <a:rPr lang="en-US" sz="1600" b="0" dirty="0"/>
                        <a:t>Adults with metastatic renal/thyroid cancers receiving </a:t>
                      </a:r>
                      <a:r>
                        <a:rPr lang="en-US" sz="1600" b="0" i="0" kern="1200" dirty="0">
                          <a:solidFill>
                            <a:schemeClr val="dk1"/>
                          </a:solidFill>
                          <a:effectLst/>
                          <a:latin typeface="+mn-lt"/>
                          <a:ea typeface="+mn-ea"/>
                          <a:cs typeface="+mn-cs"/>
                        </a:rPr>
                        <a:t>anti-angiogenic tyrosine kinase inhibitors</a:t>
                      </a:r>
                      <a:endParaRPr lang="en-US" sz="1600" b="0" i="0" dirty="0"/>
                    </a:p>
                  </a:txBody>
                  <a:tcPr/>
                </a:tc>
                <a:tc>
                  <a:txBody>
                    <a:bodyPr/>
                    <a:lstStyle/>
                    <a:p>
                      <a:r>
                        <a:rPr lang="en-US" sz="1600" dirty="0"/>
                        <a:t>Bonnie Ky</a:t>
                      </a:r>
                    </a:p>
                  </a:txBody>
                  <a:tcPr/>
                </a:tc>
                <a:tc>
                  <a:txBody>
                    <a:bodyPr/>
                    <a:lstStyle/>
                    <a:p>
                      <a:r>
                        <a:rPr lang="en-US" sz="1600" dirty="0"/>
                        <a:t>NCORP – ECOG-ACRIN</a:t>
                      </a:r>
                    </a:p>
                  </a:txBody>
                  <a:tcPr/>
                </a:tc>
                <a:extLst>
                  <a:ext uri="{0D108BD9-81ED-4DB2-BD59-A6C34878D82A}">
                    <a16:rowId xmlns:a16="http://schemas.microsoft.com/office/drawing/2014/main" val="1360451842"/>
                  </a:ext>
                </a:extLst>
              </a:tr>
              <a:tr h="3873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dirty="0"/>
                        <a:t>Preventing Anthracycline Cardiovascular Toxicity with Statins (PREVENT) </a:t>
                      </a:r>
                      <a:r>
                        <a:rPr lang="en-US" sz="1600" b="1" i="0" dirty="0"/>
                        <a:t>NCT01988571</a:t>
                      </a:r>
                    </a:p>
                  </a:txBody>
                  <a:tcPr/>
                </a:tc>
                <a:tc>
                  <a:txBody>
                    <a:bodyPr/>
                    <a:lstStyle/>
                    <a:p>
                      <a:r>
                        <a:rPr lang="en-US" sz="1600" dirty="0"/>
                        <a:t>Intervention: Atorvastatin vs Placebo</a:t>
                      </a:r>
                    </a:p>
                  </a:txBody>
                  <a:tcPr/>
                </a:tc>
                <a:tc>
                  <a:txBody>
                    <a:bodyPr/>
                    <a:lstStyle/>
                    <a:p>
                      <a:r>
                        <a:rPr lang="en-US" sz="1600" b="0" i="0" dirty="0"/>
                        <a:t>Women receiving anthracycline-based chemotherapy for triple negative breast cancer</a:t>
                      </a:r>
                    </a:p>
                  </a:txBody>
                  <a:tcPr/>
                </a:tc>
                <a:tc>
                  <a:txBody>
                    <a:bodyPr/>
                    <a:lstStyle/>
                    <a:p>
                      <a:r>
                        <a:rPr lang="en-US" sz="1600" dirty="0"/>
                        <a:t>Greg Hundley</a:t>
                      </a:r>
                    </a:p>
                  </a:txBody>
                  <a:tcPr/>
                </a:tc>
                <a:tc>
                  <a:txBody>
                    <a:bodyPr/>
                    <a:lstStyle/>
                    <a:p>
                      <a:r>
                        <a:rPr lang="en-US" sz="1600" dirty="0"/>
                        <a:t>NCORP – Wake Forest Research Base</a:t>
                      </a:r>
                    </a:p>
                    <a:p>
                      <a:r>
                        <a:rPr lang="en-US" sz="1600" dirty="0"/>
                        <a:t>R01 Grant</a:t>
                      </a:r>
                    </a:p>
                    <a:p>
                      <a:endParaRPr lang="en-US" sz="1600" dirty="0">
                        <a:highlight>
                          <a:srgbClr val="FFFF00"/>
                        </a:highlight>
                      </a:endParaRPr>
                    </a:p>
                  </a:txBody>
                  <a:tcPr/>
                </a:tc>
                <a:extLst>
                  <a:ext uri="{0D108BD9-81ED-4DB2-BD59-A6C34878D82A}">
                    <a16:rowId xmlns:a16="http://schemas.microsoft.com/office/drawing/2014/main" val="1606398149"/>
                  </a:ext>
                </a:extLst>
              </a:tr>
              <a:tr h="16238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effectLst/>
                        </a:rPr>
                        <a:t>Effects of Dexrazoxane (DCZ) HCL on Biomarkers Associated With Cardiomyopathy and HF After Cancer Treatment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rPr>
                        <a:t>NCT01790152</a:t>
                      </a:r>
                    </a:p>
                  </a:txBody>
                  <a:tcPr/>
                </a:tc>
                <a:tc>
                  <a:txBody>
                    <a:bodyPr/>
                    <a:lstStyle/>
                    <a:p>
                      <a:r>
                        <a:rPr lang="en-US" sz="1600" dirty="0"/>
                        <a:t>Observation: Biomarkers, ECHO, 6 min walk</a:t>
                      </a:r>
                    </a:p>
                  </a:txBody>
                  <a:tcPr/>
                </a:tc>
                <a:tc>
                  <a:txBody>
                    <a:bodyPr/>
                    <a:lstStyle/>
                    <a:p>
                      <a:r>
                        <a:rPr lang="en-US" sz="1600" dirty="0"/>
                        <a:t>Previously treated Leuk/Lymph/ Osteosarcoma survivors who did/did not receive DRZ</a:t>
                      </a:r>
                    </a:p>
                  </a:txBody>
                  <a:tcPr/>
                </a:tc>
                <a:tc>
                  <a:txBody>
                    <a:bodyPr/>
                    <a:lstStyle/>
                    <a:p>
                      <a:r>
                        <a:rPr lang="en-US" sz="1600" dirty="0"/>
                        <a:t>Eric Chow, Steve </a:t>
                      </a:r>
                      <a:r>
                        <a:rPr lang="en-US" sz="1600" dirty="0" err="1"/>
                        <a:t>Lipshultz</a:t>
                      </a:r>
                    </a:p>
                  </a:txBody>
                  <a:tcPr/>
                </a:tc>
                <a:tc>
                  <a:txBody>
                    <a:bodyPr/>
                    <a:lstStyle/>
                    <a:p>
                      <a:r>
                        <a:rPr lang="en-US" sz="1600" dirty="0"/>
                        <a:t>NCORP-COG</a:t>
                      </a:r>
                    </a:p>
                    <a:p>
                      <a:r>
                        <a:rPr lang="en-US" sz="1600" dirty="0"/>
                        <a:t>R01 Grant</a:t>
                      </a:r>
                    </a:p>
                  </a:txBody>
                  <a:tcPr/>
                </a:tc>
                <a:extLst>
                  <a:ext uri="{0D108BD9-81ED-4DB2-BD59-A6C34878D82A}">
                    <a16:rowId xmlns:a16="http://schemas.microsoft.com/office/drawing/2014/main" val="190523809"/>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St Jude Life</a:t>
                      </a:r>
                    </a:p>
                  </a:txBody>
                  <a:tcPr/>
                </a:tc>
                <a:tc>
                  <a:txBody>
                    <a:bodyPr/>
                    <a:lstStyle/>
                    <a:p>
                      <a:r>
                        <a:rPr lang="en-US" sz="1600" dirty="0"/>
                        <a:t>Longitudinal</a:t>
                      </a:r>
                    </a:p>
                  </a:txBody>
                  <a:tcPr/>
                </a:tc>
                <a:tc>
                  <a:txBody>
                    <a:bodyPr/>
                    <a:lstStyle/>
                    <a:p>
                      <a:r>
                        <a:rPr lang="en-US" sz="1600" dirty="0"/>
                        <a:t>CCS</a:t>
                      </a:r>
                    </a:p>
                  </a:txBody>
                  <a:tcPr/>
                </a:tc>
                <a:tc>
                  <a:txBody>
                    <a:bodyPr/>
                    <a:lstStyle/>
                    <a:p>
                      <a:r>
                        <a:rPr lang="en-US" sz="1600" dirty="0"/>
                        <a:t>Melissa Hudson</a:t>
                      </a:r>
                    </a:p>
                  </a:txBody>
                  <a:tcPr/>
                </a:tc>
                <a:tc>
                  <a:txBody>
                    <a:bodyPr/>
                    <a:lstStyle/>
                    <a:p>
                      <a:r>
                        <a:rPr lang="en-US" sz="1600" dirty="0"/>
                        <a:t>U01 Grant</a:t>
                      </a:r>
                    </a:p>
                  </a:txBody>
                  <a:tcPr/>
                </a:tc>
                <a:extLst>
                  <a:ext uri="{0D108BD9-81ED-4DB2-BD59-A6C34878D82A}">
                    <a16:rowId xmlns:a16="http://schemas.microsoft.com/office/drawing/2014/main" val="1162281974"/>
                  </a:ext>
                </a:extLst>
              </a:tr>
            </a:tbl>
          </a:graphicData>
        </a:graphic>
      </p:graphicFrame>
      <p:sp>
        <p:nvSpPr>
          <p:cNvPr id="3" name="Title 2">
            <a:extLst>
              <a:ext uri="{FF2B5EF4-FFF2-40B4-BE49-F238E27FC236}">
                <a16:creationId xmlns:a16="http://schemas.microsoft.com/office/drawing/2014/main" id="{B2187F38-2D08-8AF7-96E3-47B20E810651}"/>
              </a:ext>
            </a:extLst>
          </p:cNvPr>
          <p:cNvSpPr>
            <a:spLocks noGrp="1"/>
          </p:cNvSpPr>
          <p:nvPr>
            <p:ph type="title"/>
          </p:nvPr>
        </p:nvSpPr>
        <p:spPr/>
        <p:txBody>
          <a:bodyPr/>
          <a:lstStyle/>
          <a:p>
            <a:pPr algn="ctr"/>
            <a:r>
              <a:rPr lang="en-US" dirty="0"/>
              <a:t>Examples of Research Infrastructure Support</a:t>
            </a:r>
          </a:p>
        </p:txBody>
      </p:sp>
    </p:spTree>
    <p:extLst>
      <p:ext uri="{BB962C8B-B14F-4D97-AF65-F5344CB8AC3E}">
        <p14:creationId xmlns:p14="http://schemas.microsoft.com/office/powerpoint/2010/main" val="3470893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A90501-3042-4E8A-8DBA-6A6714A8F228}"/>
              </a:ext>
            </a:extLst>
          </p:cNvPr>
          <p:cNvSpPr>
            <a:spLocks noGrp="1"/>
          </p:cNvSpPr>
          <p:nvPr>
            <p:ph idx="1"/>
          </p:nvPr>
        </p:nvSpPr>
        <p:spPr>
          <a:xfrm>
            <a:off x="1052000" y="2267590"/>
            <a:ext cx="10265357" cy="4215428"/>
          </a:xfrm>
        </p:spPr>
        <p:txBody>
          <a:bodyPr>
            <a:normAutofit/>
          </a:bodyPr>
          <a:lstStyle/>
          <a:p>
            <a:pPr>
              <a:spcBef>
                <a:spcPts val="1200"/>
              </a:spcBef>
              <a:spcAft>
                <a:spcPts val="1200"/>
              </a:spcAft>
            </a:pPr>
            <a:r>
              <a:rPr lang="en-US" sz="2400" b="1" dirty="0">
                <a:latin typeface="+mn-lt"/>
              </a:rPr>
              <a:t>P</a:t>
            </a:r>
            <a:r>
              <a:rPr lang="en-US" sz="2400" b="1" i="0" dirty="0">
                <a:effectLst/>
                <a:latin typeface="+mn-lt"/>
              </a:rPr>
              <a:t>urpose: </a:t>
            </a:r>
            <a:r>
              <a:rPr lang="en-US" sz="2400" b="0" i="0" dirty="0">
                <a:effectLst/>
                <a:latin typeface="+mn-lt"/>
              </a:rPr>
              <a:t>to encourage collaborative and innovative approaches to mitigate cardiovascular dysfunction while optimizing cancer outcomes by understanding the mechanisms of cancer treatment-related cardiotoxicity and translating the findings to improve risk stratification, early detection, prevention, and management</a:t>
            </a:r>
            <a:endParaRPr lang="en-US" sz="1600" dirty="0">
              <a:latin typeface="+mn-lt"/>
            </a:endParaRPr>
          </a:p>
          <a:p>
            <a:pPr>
              <a:spcBef>
                <a:spcPts val="1200"/>
              </a:spcBef>
              <a:spcAft>
                <a:spcPts val="1200"/>
              </a:spcAft>
            </a:pPr>
            <a:r>
              <a:rPr lang="en-US" sz="2400" b="1" dirty="0"/>
              <a:t>How does this NOSI work? </a:t>
            </a:r>
            <a:r>
              <a:rPr lang="en-US" sz="2400" dirty="0"/>
              <a:t>This NOSI identifies cancer-treatment related cardiotoxicity as an area of scientific interest for NHLBI and NCI.  It directs applicants to multiple funding announcements (FOAs) which they can submit applications on cardiotoxicity. </a:t>
            </a:r>
          </a:p>
          <a:p>
            <a:pPr>
              <a:spcBef>
                <a:spcPts val="1200"/>
              </a:spcBef>
              <a:spcAft>
                <a:spcPts val="1200"/>
              </a:spcAft>
            </a:pPr>
            <a:endParaRPr lang="en-US" sz="1600" b="0" i="0" dirty="0">
              <a:effectLst/>
              <a:latin typeface="+mn-lt"/>
            </a:endParaRPr>
          </a:p>
        </p:txBody>
      </p:sp>
      <p:sp>
        <p:nvSpPr>
          <p:cNvPr id="2" name="Title 1">
            <a:extLst>
              <a:ext uri="{FF2B5EF4-FFF2-40B4-BE49-F238E27FC236}">
                <a16:creationId xmlns:a16="http://schemas.microsoft.com/office/drawing/2014/main" id="{E4344047-3ACB-4BB3-B237-0BC22765149F}"/>
              </a:ext>
            </a:extLst>
          </p:cNvPr>
          <p:cNvSpPr>
            <a:spLocks noGrp="1"/>
          </p:cNvSpPr>
          <p:nvPr>
            <p:ph type="title"/>
          </p:nvPr>
        </p:nvSpPr>
        <p:spPr/>
        <p:txBody>
          <a:bodyPr/>
          <a:lstStyle/>
          <a:p>
            <a:pPr algn="ctr"/>
            <a:r>
              <a:rPr lang="en-US" dirty="0"/>
              <a:t>Moving Forward with </a:t>
            </a:r>
            <a:br>
              <a:rPr lang="en-US" dirty="0"/>
            </a:br>
            <a:r>
              <a:rPr lang="en-US" dirty="0"/>
              <a:t>NOT-CA-22-001</a:t>
            </a:r>
          </a:p>
        </p:txBody>
      </p:sp>
      <p:grpSp>
        <p:nvGrpSpPr>
          <p:cNvPr id="4" name="Group 3" descr="National Cancer Institute logo">
            <a:extLst>
              <a:ext uri="{FF2B5EF4-FFF2-40B4-BE49-F238E27FC236}">
                <a16:creationId xmlns:a16="http://schemas.microsoft.com/office/drawing/2014/main" id="{163E823F-E977-22BE-FA7A-D5BD9F403CEC}"/>
              </a:ext>
            </a:extLst>
          </p:cNvPr>
          <p:cNvGrpSpPr/>
          <p:nvPr/>
        </p:nvGrpSpPr>
        <p:grpSpPr>
          <a:xfrm>
            <a:off x="175666" y="6056775"/>
            <a:ext cx="3594100" cy="520700"/>
            <a:chOff x="1286836" y="3672391"/>
            <a:chExt cx="3594100" cy="520700"/>
          </a:xfrm>
        </p:grpSpPr>
        <p:pic>
          <p:nvPicPr>
            <p:cNvPr id="5" name="Picture 4">
              <a:extLst>
                <a:ext uri="{FF2B5EF4-FFF2-40B4-BE49-F238E27FC236}">
                  <a16:creationId xmlns:a16="http://schemas.microsoft.com/office/drawing/2014/main" id="{E2876634-B517-425E-6E0C-1CE1428B62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836" y="3672391"/>
              <a:ext cx="3594100" cy="520700"/>
            </a:xfrm>
            <a:prstGeom prst="rect">
              <a:avLst/>
            </a:prstGeom>
          </p:spPr>
        </p:pic>
        <p:pic>
          <p:nvPicPr>
            <p:cNvPr id="6" name="Picture 5">
              <a:extLst>
                <a:ext uri="{FF2B5EF4-FFF2-40B4-BE49-F238E27FC236}">
                  <a16:creationId xmlns:a16="http://schemas.microsoft.com/office/drawing/2014/main" id="{8476F6F9-54D9-74A8-24F8-8F56F59CA7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6836" y="3723191"/>
              <a:ext cx="647700" cy="419100"/>
            </a:xfrm>
            <a:prstGeom prst="rect">
              <a:avLst/>
            </a:prstGeom>
          </p:spPr>
        </p:pic>
      </p:grpSp>
      <p:pic>
        <p:nvPicPr>
          <p:cNvPr id="10" name="Picture 9" descr="Title of NOSI and notice number ">
            <a:extLst>
              <a:ext uri="{FF2B5EF4-FFF2-40B4-BE49-F238E27FC236}">
                <a16:creationId xmlns:a16="http://schemas.microsoft.com/office/drawing/2014/main" id="{009A4003-7324-9CFD-6165-C820EDFF9429}"/>
              </a:ext>
            </a:extLst>
          </p:cNvPr>
          <p:cNvPicPr>
            <a:picLocks noChangeAspect="1"/>
          </p:cNvPicPr>
          <p:nvPr/>
        </p:nvPicPr>
        <p:blipFill rotWithShape="1">
          <a:blip r:embed="rId5">
            <a:extLst>
              <a:ext uri="{28A0092B-C50C-407E-A947-70E740481C1C}">
                <a14:useLocalDpi xmlns:a14="http://schemas.microsoft.com/office/drawing/2010/main" val="0"/>
              </a:ext>
            </a:extLst>
          </a:blip>
          <a:srcRect b="67419"/>
          <a:stretch/>
        </p:blipFill>
        <p:spPr>
          <a:xfrm>
            <a:off x="175666" y="1217355"/>
            <a:ext cx="12105141" cy="1015166"/>
          </a:xfrm>
          <a:prstGeom prst="rect">
            <a:avLst/>
          </a:prstGeom>
        </p:spPr>
      </p:pic>
    </p:spTree>
    <p:extLst>
      <p:ext uri="{BB962C8B-B14F-4D97-AF65-F5344CB8AC3E}">
        <p14:creationId xmlns:p14="http://schemas.microsoft.com/office/powerpoint/2010/main" val="2152760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3B9F73-2936-C9D7-D787-3CC31D85BC36}"/>
              </a:ext>
            </a:extLst>
          </p:cNvPr>
          <p:cNvSpPr>
            <a:spLocks noGrp="1"/>
          </p:cNvSpPr>
          <p:nvPr>
            <p:ph type="title" idx="4294967295"/>
          </p:nvPr>
        </p:nvSpPr>
        <p:spPr/>
        <p:txBody>
          <a:bodyPr/>
          <a:lstStyle/>
          <a:p>
            <a:pPr algn="ctr"/>
            <a:r>
              <a:rPr lang="en-US" dirty="0"/>
              <a:t>NIH</a:t>
            </a:r>
            <a:r>
              <a:rPr lang="en-US" baseline="0" dirty="0"/>
              <a:t> Cardio-Oncology Team</a:t>
            </a:r>
            <a:endParaRPr lang="en-US" dirty="0"/>
          </a:p>
        </p:txBody>
      </p:sp>
      <p:pic>
        <p:nvPicPr>
          <p:cNvPr id="18" name="Picture 8" descr="Bishow Adhikari - Program Director - National Institutes of Health |  LinkedIn">
            <a:extLst>
              <a:ext uri="{FF2B5EF4-FFF2-40B4-BE49-F238E27FC236}">
                <a16:creationId xmlns:a16="http://schemas.microsoft.com/office/drawing/2014/main" id="{D1E0C9C6-74DD-F15F-E12D-079B535B8A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59" r="13858"/>
          <a:stretch/>
        </p:blipFill>
        <p:spPr bwMode="auto">
          <a:xfrm>
            <a:off x="670602" y="1164166"/>
            <a:ext cx="1884062" cy="262466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1C6F249-D541-0852-479E-31C05AA682FA}"/>
              </a:ext>
            </a:extLst>
          </p:cNvPr>
          <p:cNvSpPr txBox="1"/>
          <p:nvPr/>
        </p:nvSpPr>
        <p:spPr>
          <a:xfrm>
            <a:off x="2698865" y="2014832"/>
            <a:ext cx="1356524" cy="1200329"/>
          </a:xfrm>
          <a:prstGeom prst="rect">
            <a:avLst/>
          </a:prstGeom>
          <a:noFill/>
        </p:spPr>
        <p:txBody>
          <a:bodyPr wrap="square" rtlCol="0">
            <a:spAutoFit/>
          </a:bodyPr>
          <a:lstStyle/>
          <a:p>
            <a:r>
              <a:rPr lang="en-US" dirty="0" err="1"/>
              <a:t>Bishow</a:t>
            </a:r>
            <a:r>
              <a:rPr lang="en-US" dirty="0"/>
              <a:t> Adhikari Ph.D.</a:t>
            </a:r>
          </a:p>
          <a:p>
            <a:r>
              <a:rPr lang="en-US" i="1" dirty="0"/>
              <a:t>NHLBI</a:t>
            </a:r>
          </a:p>
        </p:txBody>
      </p:sp>
      <p:pic>
        <p:nvPicPr>
          <p:cNvPr id="17" name="Picture 16" descr="Portrait of Patrice Desvigne-Nickens M.D., NHLBI">
            <a:extLst>
              <a:ext uri="{FF2B5EF4-FFF2-40B4-BE49-F238E27FC236}">
                <a16:creationId xmlns:a16="http://schemas.microsoft.com/office/drawing/2014/main" id="{90F92693-5868-9BD5-4E53-BEF1C418A1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1439" y="1164166"/>
            <a:ext cx="1892685" cy="2624663"/>
          </a:xfrm>
          <a:prstGeom prst="rect">
            <a:avLst/>
          </a:prstGeom>
        </p:spPr>
      </p:pic>
      <p:sp>
        <p:nvSpPr>
          <p:cNvPr id="24" name="TextBox 23">
            <a:extLst>
              <a:ext uri="{FF2B5EF4-FFF2-40B4-BE49-F238E27FC236}">
                <a16:creationId xmlns:a16="http://schemas.microsoft.com/office/drawing/2014/main" id="{01976100-89E7-123D-4A86-A86904D8C266}"/>
              </a:ext>
            </a:extLst>
          </p:cNvPr>
          <p:cNvSpPr txBox="1"/>
          <p:nvPr/>
        </p:nvSpPr>
        <p:spPr>
          <a:xfrm>
            <a:off x="6470759" y="2014832"/>
            <a:ext cx="1531927" cy="1200329"/>
          </a:xfrm>
          <a:prstGeom prst="rect">
            <a:avLst/>
          </a:prstGeom>
          <a:noFill/>
        </p:spPr>
        <p:txBody>
          <a:bodyPr wrap="square" rtlCol="0">
            <a:spAutoFit/>
          </a:bodyPr>
          <a:lstStyle/>
          <a:p>
            <a:r>
              <a:rPr lang="en-US" dirty="0"/>
              <a:t>Patrice </a:t>
            </a:r>
            <a:r>
              <a:rPr lang="en-US" dirty="0" err="1"/>
              <a:t>Desvigne</a:t>
            </a:r>
            <a:r>
              <a:rPr lang="en-US" dirty="0"/>
              <a:t>-Nickens M.D.</a:t>
            </a:r>
          </a:p>
          <a:p>
            <a:r>
              <a:rPr lang="en-US" i="1" dirty="0"/>
              <a:t>NHLBI</a:t>
            </a:r>
          </a:p>
        </p:txBody>
      </p:sp>
      <p:pic>
        <p:nvPicPr>
          <p:cNvPr id="21" name="Picture 2" descr="Portrait of Eileen Dimond, R.N., M.S.">
            <a:extLst>
              <a:ext uri="{FF2B5EF4-FFF2-40B4-BE49-F238E27FC236}">
                <a16:creationId xmlns:a16="http://schemas.microsoft.com/office/drawing/2014/main" id="{42845DB4-1DEB-BAA6-937A-9F91EE83BAB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291190" y="1164166"/>
            <a:ext cx="1922904" cy="264399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BBD09E95-063B-701B-531D-F6700AC3E6CB}"/>
              </a:ext>
            </a:extLst>
          </p:cNvPr>
          <p:cNvSpPr txBox="1"/>
          <p:nvPr/>
        </p:nvSpPr>
        <p:spPr>
          <a:xfrm>
            <a:off x="10330317" y="2014832"/>
            <a:ext cx="1385709" cy="1200329"/>
          </a:xfrm>
          <a:prstGeom prst="rect">
            <a:avLst/>
          </a:prstGeom>
          <a:noFill/>
        </p:spPr>
        <p:txBody>
          <a:bodyPr wrap="square" rtlCol="0">
            <a:spAutoFit/>
          </a:bodyPr>
          <a:lstStyle/>
          <a:p>
            <a:r>
              <a:rPr lang="en-US" dirty="0"/>
              <a:t>Eileen Dimond BSN, M.S.</a:t>
            </a:r>
          </a:p>
          <a:p>
            <a:r>
              <a:rPr lang="en-US" i="1" dirty="0"/>
              <a:t>NCI</a:t>
            </a:r>
          </a:p>
        </p:txBody>
      </p:sp>
      <p:pic>
        <p:nvPicPr>
          <p:cNvPr id="20" name="Picture 6" descr="Portrait of Lori Minasian, M.D., F.A.C.P.">
            <a:extLst>
              <a:ext uri="{FF2B5EF4-FFF2-40B4-BE49-F238E27FC236}">
                <a16:creationId xmlns:a16="http://schemas.microsoft.com/office/drawing/2014/main" id="{247DE49A-8281-FD23-42DF-A709D5C911E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45817" y="4110563"/>
            <a:ext cx="1908847" cy="262466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A7A91D6F-D749-5740-EAF0-6660A16F98A9}"/>
              </a:ext>
            </a:extLst>
          </p:cNvPr>
          <p:cNvSpPr txBox="1"/>
          <p:nvPr/>
        </p:nvSpPr>
        <p:spPr>
          <a:xfrm>
            <a:off x="2698865" y="4961230"/>
            <a:ext cx="1412840" cy="1200329"/>
          </a:xfrm>
          <a:prstGeom prst="rect">
            <a:avLst/>
          </a:prstGeom>
          <a:noFill/>
        </p:spPr>
        <p:txBody>
          <a:bodyPr wrap="square" rtlCol="0">
            <a:spAutoFit/>
          </a:bodyPr>
          <a:lstStyle/>
          <a:p>
            <a:r>
              <a:rPr lang="en-US" dirty="0"/>
              <a:t>Lori </a:t>
            </a:r>
            <a:r>
              <a:rPr lang="en-US" dirty="0" err="1"/>
              <a:t>Minasian</a:t>
            </a:r>
            <a:r>
              <a:rPr lang="en-US" dirty="0"/>
              <a:t> M.D.</a:t>
            </a:r>
          </a:p>
          <a:p>
            <a:r>
              <a:rPr lang="en-US" i="1" dirty="0"/>
              <a:t>NCI</a:t>
            </a:r>
          </a:p>
        </p:txBody>
      </p:sp>
      <p:pic>
        <p:nvPicPr>
          <p:cNvPr id="19" name="Picture 18" descr="Portrait of Nonniekaye Shelburne, CRNP, MS, NCI">
            <a:extLst>
              <a:ext uri="{FF2B5EF4-FFF2-40B4-BE49-F238E27FC236}">
                <a16:creationId xmlns:a16="http://schemas.microsoft.com/office/drawing/2014/main" id="{7D635105-26DC-7351-6E75-652BD6049A06}"/>
              </a:ext>
            </a:extLst>
          </p:cNvPr>
          <p:cNvPicPr>
            <a:picLocks noChangeAspect="1"/>
          </p:cNvPicPr>
          <p:nvPr/>
        </p:nvPicPr>
        <p:blipFill rotWithShape="1">
          <a:blip r:embed="rId7">
            <a:extLst>
              <a:ext uri="{28A0092B-C50C-407E-A947-70E740481C1C}">
                <a14:useLocalDpi xmlns:a14="http://schemas.microsoft.com/office/drawing/2010/main" val="0"/>
              </a:ext>
            </a:extLst>
          </a:blip>
          <a:srcRect l="9608" t="7607" b="10040"/>
          <a:stretch/>
        </p:blipFill>
        <p:spPr>
          <a:xfrm>
            <a:off x="4458797" y="4129893"/>
            <a:ext cx="1908846" cy="2605335"/>
          </a:xfrm>
          <a:prstGeom prst="rect">
            <a:avLst/>
          </a:prstGeom>
        </p:spPr>
      </p:pic>
      <p:sp>
        <p:nvSpPr>
          <p:cNvPr id="23" name="TextBox 22">
            <a:extLst>
              <a:ext uri="{FF2B5EF4-FFF2-40B4-BE49-F238E27FC236}">
                <a16:creationId xmlns:a16="http://schemas.microsoft.com/office/drawing/2014/main" id="{6E1E75BE-F008-FEAE-8AE0-F356F71EC1A3}"/>
              </a:ext>
            </a:extLst>
          </p:cNvPr>
          <p:cNvSpPr txBox="1"/>
          <p:nvPr/>
        </p:nvSpPr>
        <p:spPr>
          <a:xfrm>
            <a:off x="6470759" y="4961230"/>
            <a:ext cx="1531927" cy="1200329"/>
          </a:xfrm>
          <a:prstGeom prst="rect">
            <a:avLst/>
          </a:prstGeom>
          <a:noFill/>
        </p:spPr>
        <p:txBody>
          <a:bodyPr wrap="square" rtlCol="0">
            <a:spAutoFit/>
          </a:bodyPr>
          <a:lstStyle/>
          <a:p>
            <a:r>
              <a:rPr lang="en-US" dirty="0"/>
              <a:t>Nonniekaye Shelburne C.R.N.P., M.S.</a:t>
            </a:r>
          </a:p>
          <a:p>
            <a:r>
              <a:rPr lang="en-US" i="1" dirty="0"/>
              <a:t>NCI</a:t>
            </a:r>
          </a:p>
        </p:txBody>
      </p:sp>
      <p:pic>
        <p:nvPicPr>
          <p:cNvPr id="4" name="Picture 3" descr="Portrait of Scarlet She, PhD, NHLBI">
            <a:extLst>
              <a:ext uri="{FF2B5EF4-FFF2-40B4-BE49-F238E27FC236}">
                <a16:creationId xmlns:a16="http://schemas.microsoft.com/office/drawing/2014/main" id="{B7FD343E-CA17-5C1B-2670-A978661D4FA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1190" y="4110564"/>
            <a:ext cx="1922904" cy="2624664"/>
          </a:xfrm>
          <a:prstGeom prst="rect">
            <a:avLst/>
          </a:prstGeom>
        </p:spPr>
      </p:pic>
      <p:sp>
        <p:nvSpPr>
          <p:cNvPr id="26" name="TextBox 25">
            <a:extLst>
              <a:ext uri="{FF2B5EF4-FFF2-40B4-BE49-F238E27FC236}">
                <a16:creationId xmlns:a16="http://schemas.microsoft.com/office/drawing/2014/main" id="{B3950E3B-A9D7-8863-2577-77576FD10903}"/>
              </a:ext>
            </a:extLst>
          </p:cNvPr>
          <p:cNvSpPr txBox="1"/>
          <p:nvPr/>
        </p:nvSpPr>
        <p:spPr>
          <a:xfrm>
            <a:off x="10330317" y="5099729"/>
            <a:ext cx="1461909" cy="923330"/>
          </a:xfrm>
          <a:prstGeom prst="rect">
            <a:avLst/>
          </a:prstGeom>
          <a:noFill/>
        </p:spPr>
        <p:txBody>
          <a:bodyPr wrap="square" rtlCol="0">
            <a:spAutoFit/>
          </a:bodyPr>
          <a:lstStyle/>
          <a:p>
            <a:r>
              <a:rPr lang="en-US" dirty="0"/>
              <a:t>Scarlet Shi Ph.D.</a:t>
            </a:r>
          </a:p>
          <a:p>
            <a:r>
              <a:rPr lang="en-US" i="1" dirty="0"/>
              <a:t>NHLBI</a:t>
            </a:r>
          </a:p>
        </p:txBody>
      </p:sp>
      <p:sp>
        <p:nvSpPr>
          <p:cNvPr id="28" name="Rectangle 27">
            <a:extLst>
              <a:ext uri="{FF2B5EF4-FFF2-40B4-BE49-F238E27FC236}">
                <a16:creationId xmlns:a16="http://schemas.microsoft.com/office/drawing/2014/main" id="{BF255379-5BB3-ACA0-29FA-3CAF9F15F3A9}"/>
              </a:ext>
              <a:ext uri="{C183D7F6-B498-43B3-948B-1728B52AA6E4}">
                <adec:decorative xmlns:adec="http://schemas.microsoft.com/office/drawing/2017/decorative" val="1"/>
              </a:ext>
            </a:extLst>
          </p:cNvPr>
          <p:cNvSpPr/>
          <p:nvPr/>
        </p:nvSpPr>
        <p:spPr>
          <a:xfrm>
            <a:off x="419100" y="6056357"/>
            <a:ext cx="11645900" cy="7127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1883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4047-3ACB-4BB3-B237-0BC22765149F}"/>
              </a:ext>
            </a:extLst>
          </p:cNvPr>
          <p:cNvSpPr>
            <a:spLocks noGrp="1"/>
          </p:cNvSpPr>
          <p:nvPr>
            <p:ph type="title"/>
          </p:nvPr>
        </p:nvSpPr>
        <p:spPr>
          <a:xfrm>
            <a:off x="565585" y="104742"/>
            <a:ext cx="11059583" cy="846137"/>
          </a:xfrm>
        </p:spPr>
        <p:txBody>
          <a:bodyPr/>
          <a:lstStyle/>
          <a:p>
            <a:pPr algn="ctr"/>
            <a:r>
              <a:rPr lang="en-US" dirty="0"/>
              <a:t>NOSI Submission Tips</a:t>
            </a:r>
          </a:p>
        </p:txBody>
      </p:sp>
      <p:grpSp>
        <p:nvGrpSpPr>
          <p:cNvPr id="4" name="Group 3" descr="National Cancer Institute logo">
            <a:extLst>
              <a:ext uri="{FF2B5EF4-FFF2-40B4-BE49-F238E27FC236}">
                <a16:creationId xmlns:a16="http://schemas.microsoft.com/office/drawing/2014/main" id="{163E823F-E977-22BE-FA7A-D5BD9F403CEC}"/>
              </a:ext>
            </a:extLst>
          </p:cNvPr>
          <p:cNvGrpSpPr/>
          <p:nvPr/>
        </p:nvGrpSpPr>
        <p:grpSpPr>
          <a:xfrm>
            <a:off x="175666" y="6056775"/>
            <a:ext cx="3594100" cy="520700"/>
            <a:chOff x="1286836" y="3672391"/>
            <a:chExt cx="3594100" cy="520700"/>
          </a:xfrm>
        </p:grpSpPr>
        <p:pic>
          <p:nvPicPr>
            <p:cNvPr id="5" name="Picture 4">
              <a:extLst>
                <a:ext uri="{FF2B5EF4-FFF2-40B4-BE49-F238E27FC236}">
                  <a16:creationId xmlns:a16="http://schemas.microsoft.com/office/drawing/2014/main" id="{E2876634-B517-425E-6E0C-1CE1428B62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836" y="3672391"/>
              <a:ext cx="3594100" cy="520700"/>
            </a:xfrm>
            <a:prstGeom prst="rect">
              <a:avLst/>
            </a:prstGeom>
          </p:spPr>
        </p:pic>
        <p:pic>
          <p:nvPicPr>
            <p:cNvPr id="6" name="Picture 5">
              <a:extLst>
                <a:ext uri="{FF2B5EF4-FFF2-40B4-BE49-F238E27FC236}">
                  <a16:creationId xmlns:a16="http://schemas.microsoft.com/office/drawing/2014/main" id="{8476F6F9-54D9-74A8-24F8-8F56F59CA7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6836" y="3723191"/>
              <a:ext cx="647700" cy="419100"/>
            </a:xfrm>
            <a:prstGeom prst="rect">
              <a:avLst/>
            </a:prstGeom>
          </p:spPr>
        </p:pic>
      </p:grpSp>
      <p:pic>
        <p:nvPicPr>
          <p:cNvPr id="10" name="Picture 9" descr="Title and notice number. Notice of Special Interest (NOSI): Improving Outcomes in Cancer Treatment-Related Cardiotoxicity. Notice number: NOT-CA-22-001">
            <a:extLst>
              <a:ext uri="{FF2B5EF4-FFF2-40B4-BE49-F238E27FC236}">
                <a16:creationId xmlns:a16="http://schemas.microsoft.com/office/drawing/2014/main" id="{009A4003-7324-9CFD-6165-C820EDFF9429}"/>
              </a:ext>
            </a:extLst>
          </p:cNvPr>
          <p:cNvPicPr>
            <a:picLocks noChangeAspect="1"/>
          </p:cNvPicPr>
          <p:nvPr/>
        </p:nvPicPr>
        <p:blipFill rotWithShape="1">
          <a:blip r:embed="rId5">
            <a:extLst>
              <a:ext uri="{28A0092B-C50C-407E-A947-70E740481C1C}">
                <a14:useLocalDpi xmlns:a14="http://schemas.microsoft.com/office/drawing/2010/main" val="0"/>
              </a:ext>
            </a:extLst>
          </a:blip>
          <a:srcRect b="67419"/>
          <a:stretch/>
        </p:blipFill>
        <p:spPr>
          <a:xfrm>
            <a:off x="438481" y="1178204"/>
            <a:ext cx="11315037" cy="948906"/>
          </a:xfrm>
          <a:prstGeom prst="rect">
            <a:avLst/>
          </a:prstGeom>
        </p:spPr>
      </p:pic>
      <p:pic>
        <p:nvPicPr>
          <p:cNvPr id="8" name="Picture 7" descr="Table with information about the NOSI with activity codes, FOA titles, due dates, expiration dates and participating ICs.">
            <a:extLst>
              <a:ext uri="{FF2B5EF4-FFF2-40B4-BE49-F238E27FC236}">
                <a16:creationId xmlns:a16="http://schemas.microsoft.com/office/drawing/2014/main" id="{02BC245A-1311-2F1C-4829-646F29333B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92425"/>
            <a:ext cx="12089105" cy="3213957"/>
          </a:xfrm>
          <a:prstGeom prst="rect">
            <a:avLst/>
          </a:prstGeom>
        </p:spPr>
      </p:pic>
      <p:sp>
        <p:nvSpPr>
          <p:cNvPr id="11" name="Rectangle 10" descr="Red rectangle highlighting row in the table with PAR-20-292 NCI Clinical and Translational Exploratory/Developmental Studies, R21 ">
            <a:extLst>
              <a:ext uri="{FF2B5EF4-FFF2-40B4-BE49-F238E27FC236}">
                <a16:creationId xmlns:a16="http://schemas.microsoft.com/office/drawing/2014/main" id="{E566D585-8531-CD8C-8931-49B4925BEF54}"/>
              </a:ext>
            </a:extLst>
          </p:cNvPr>
          <p:cNvSpPr/>
          <p:nvPr/>
        </p:nvSpPr>
        <p:spPr>
          <a:xfrm>
            <a:off x="114902" y="3317926"/>
            <a:ext cx="11960951" cy="384313"/>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57150">
                <a:noFill/>
              </a:ln>
            </a:endParaRPr>
          </a:p>
        </p:txBody>
      </p:sp>
      <p:sp>
        <p:nvSpPr>
          <p:cNvPr id="14" name="Rectangle 13" descr="Green box highlighting a row with PAR-21-135 Cancer Prevention and Control Clinical Trials Grant Program, R01">
            <a:extLst>
              <a:ext uri="{FF2B5EF4-FFF2-40B4-BE49-F238E27FC236}">
                <a16:creationId xmlns:a16="http://schemas.microsoft.com/office/drawing/2014/main" id="{8A1D0307-FE15-E315-B3E7-BAABF6C17FC1}"/>
              </a:ext>
            </a:extLst>
          </p:cNvPr>
          <p:cNvSpPr/>
          <p:nvPr/>
        </p:nvSpPr>
        <p:spPr>
          <a:xfrm>
            <a:off x="128153" y="3717384"/>
            <a:ext cx="11960951" cy="384313"/>
          </a:xfrm>
          <a:prstGeom prst="rect">
            <a:avLst/>
          </a:prstGeom>
          <a:noFill/>
          <a:ln w="28575">
            <a:solidFill>
              <a:srgbClr val="46B64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57150">
                <a:noFill/>
              </a:ln>
            </a:endParaRPr>
          </a:p>
        </p:txBody>
      </p:sp>
      <p:sp>
        <p:nvSpPr>
          <p:cNvPr id="15" name="Rectangle 14" descr="Green rectangle highlighting a row in the table for PA-20-183 NIH Research Project Grant, Parent R01">
            <a:extLst>
              <a:ext uri="{FF2B5EF4-FFF2-40B4-BE49-F238E27FC236}">
                <a16:creationId xmlns:a16="http://schemas.microsoft.com/office/drawing/2014/main" id="{9B7216EC-A020-605F-3297-E4F875A69ACD}"/>
              </a:ext>
            </a:extLst>
          </p:cNvPr>
          <p:cNvSpPr/>
          <p:nvPr/>
        </p:nvSpPr>
        <p:spPr>
          <a:xfrm>
            <a:off x="128154" y="2460314"/>
            <a:ext cx="11960951" cy="219456"/>
          </a:xfrm>
          <a:prstGeom prst="rect">
            <a:avLst/>
          </a:prstGeom>
          <a:noFill/>
          <a:ln w="28575">
            <a:solidFill>
              <a:srgbClr val="46B64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57150">
                <a:noFill/>
              </a:ln>
            </a:endParaRPr>
          </a:p>
        </p:txBody>
      </p:sp>
      <p:sp>
        <p:nvSpPr>
          <p:cNvPr id="18" name="TextBox 17">
            <a:extLst>
              <a:ext uri="{FF2B5EF4-FFF2-40B4-BE49-F238E27FC236}">
                <a16:creationId xmlns:a16="http://schemas.microsoft.com/office/drawing/2014/main" id="{0F65D0D4-D74B-90E1-0EBB-33845DC0F20F}"/>
              </a:ext>
            </a:extLst>
          </p:cNvPr>
          <p:cNvSpPr txBox="1"/>
          <p:nvPr/>
        </p:nvSpPr>
        <p:spPr>
          <a:xfrm>
            <a:off x="1871904" y="5461244"/>
            <a:ext cx="8541969" cy="646331"/>
          </a:xfrm>
          <a:prstGeom prst="rect">
            <a:avLst/>
          </a:prstGeom>
          <a:noFill/>
        </p:spPr>
        <p:txBody>
          <a:bodyPr wrap="square" rtlCol="0">
            <a:spAutoFit/>
          </a:bodyPr>
          <a:lstStyle/>
          <a:p>
            <a:r>
              <a:rPr lang="en-US" dirty="0">
                <a:solidFill>
                  <a:srgbClr val="C00000"/>
                </a:solidFill>
                <a:latin typeface="Calibri" panose="020F0502020204030204" pitchFamily="34" charset="0"/>
              </a:rPr>
              <a:t>STEP 1: </a:t>
            </a:r>
            <a:r>
              <a:rPr lang="en-US" b="0" i="0" u="none" strike="noStrike" dirty="0">
                <a:solidFill>
                  <a:srgbClr val="000000"/>
                </a:solidFill>
                <a:effectLst/>
                <a:latin typeface="Calibri" panose="020F0502020204030204" pitchFamily="34" charset="0"/>
              </a:rPr>
              <a:t>Submit under the appropriate FOA via the SF424 form (standard application). </a:t>
            </a:r>
          </a:p>
          <a:p>
            <a:r>
              <a:rPr lang="en-US" b="0" i="0" u="none" strike="noStrike" dirty="0">
                <a:solidFill>
                  <a:srgbClr val="C00000"/>
                </a:solidFill>
                <a:effectLst/>
                <a:latin typeface="Calibri" panose="020F0502020204030204" pitchFamily="34" charset="0"/>
              </a:rPr>
              <a:t>STEP 2: </a:t>
            </a:r>
            <a:r>
              <a:rPr lang="en-US" b="0" i="0" strike="noStrike" dirty="0">
                <a:effectLst/>
                <a:latin typeface="Calibri" panose="020F0502020204030204" pitchFamily="34" charset="0"/>
              </a:rPr>
              <a:t>E</a:t>
            </a:r>
            <a:r>
              <a:rPr lang="en-US" b="0" i="0" dirty="0">
                <a:solidFill>
                  <a:srgbClr val="000000"/>
                </a:solidFill>
                <a:effectLst/>
                <a:latin typeface="Calibri" panose="020F0502020204030204" pitchFamily="34" charset="0"/>
              </a:rPr>
              <a:t>nter NOT-CA-22-001 in </a:t>
            </a:r>
            <a:r>
              <a:rPr lang="en-US" b="1" i="0" u="sng" dirty="0">
                <a:solidFill>
                  <a:srgbClr val="000000"/>
                </a:solidFill>
                <a:effectLst/>
                <a:latin typeface="Calibri" panose="020F0502020204030204" pitchFamily="34" charset="0"/>
              </a:rPr>
              <a:t>Box 4B</a:t>
            </a:r>
            <a:r>
              <a:rPr lang="en-US" b="0" i="0" dirty="0">
                <a:solidFill>
                  <a:srgbClr val="000000"/>
                </a:solidFill>
                <a:effectLst/>
                <a:latin typeface="Calibri" panose="020F0502020204030204" pitchFamily="34" charset="0"/>
              </a:rPr>
              <a:t>, Agency Routing </a:t>
            </a:r>
            <a:r>
              <a:rPr lang="en-US" dirty="0">
                <a:solidFill>
                  <a:srgbClr val="000000"/>
                </a:solidFill>
                <a:latin typeface="Calibri" panose="020F0502020204030204" pitchFamily="34" charset="0"/>
              </a:rPr>
              <a:t>Identifier</a:t>
            </a:r>
            <a:r>
              <a:rPr lang="en-US" b="0" i="0" strike="noStrike" dirty="0">
                <a:solidFill>
                  <a:srgbClr val="000000"/>
                </a:solidFill>
                <a:effectLst/>
                <a:latin typeface="Calibri" panose="020F0502020204030204" pitchFamily="34" charset="0"/>
              </a:rPr>
              <a:t>. </a:t>
            </a:r>
            <a:endParaRPr lang="en-US" dirty="0"/>
          </a:p>
        </p:txBody>
      </p:sp>
      <p:pic>
        <p:nvPicPr>
          <p:cNvPr id="3" name="Picture 2" descr="Notice of Special Interest (NOSI) title and notice number NOT-CA-22-001">
            <a:extLst>
              <a:ext uri="{FF2B5EF4-FFF2-40B4-BE49-F238E27FC236}">
                <a16:creationId xmlns:a16="http://schemas.microsoft.com/office/drawing/2014/main" id="{3F8FC6F6-31C5-C363-DD93-753F03C0017B}"/>
              </a:ext>
            </a:extLst>
          </p:cNvPr>
          <p:cNvPicPr>
            <a:picLocks noChangeAspect="1"/>
          </p:cNvPicPr>
          <p:nvPr/>
        </p:nvPicPr>
        <p:blipFill rotWithShape="1">
          <a:blip r:embed="rId5">
            <a:extLst>
              <a:ext uri="{28A0092B-C50C-407E-A947-70E740481C1C}">
                <a14:useLocalDpi xmlns:a14="http://schemas.microsoft.com/office/drawing/2010/main" val="0"/>
              </a:ext>
            </a:extLst>
          </a:blip>
          <a:srcRect b="67419"/>
          <a:stretch/>
        </p:blipFill>
        <p:spPr>
          <a:xfrm>
            <a:off x="467509" y="1192719"/>
            <a:ext cx="11315037" cy="948906"/>
          </a:xfrm>
          <a:prstGeom prst="rect">
            <a:avLst/>
          </a:prstGeom>
        </p:spPr>
      </p:pic>
    </p:spTree>
    <p:extLst>
      <p:ext uri="{BB962C8B-B14F-4D97-AF65-F5344CB8AC3E}">
        <p14:creationId xmlns:p14="http://schemas.microsoft.com/office/powerpoint/2010/main" val="287771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5C81-B850-4388-8844-24012FD6009A}"/>
              </a:ext>
            </a:extLst>
          </p:cNvPr>
          <p:cNvSpPr>
            <a:spLocks noGrp="1"/>
          </p:cNvSpPr>
          <p:nvPr>
            <p:ph type="title"/>
          </p:nvPr>
        </p:nvSpPr>
        <p:spPr/>
        <p:txBody>
          <a:bodyPr/>
          <a:lstStyle/>
          <a:p>
            <a:r>
              <a:rPr 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Role of Program Directors/Officials (PD/PO)</a:t>
            </a:r>
            <a:endParaRPr lang="en-US" dirty="0">
              <a:solidFill>
                <a:schemeClr val="bg1"/>
              </a:solidFill>
            </a:endParaRPr>
          </a:p>
        </p:txBody>
      </p:sp>
      <p:sp>
        <p:nvSpPr>
          <p:cNvPr id="3" name="Content Placeholder 2">
            <a:extLst>
              <a:ext uri="{FF2B5EF4-FFF2-40B4-BE49-F238E27FC236}">
                <a16:creationId xmlns:a16="http://schemas.microsoft.com/office/drawing/2014/main" id="{ECD9C61B-DA21-47E4-83E2-2F96E0A16593}"/>
              </a:ext>
            </a:extLst>
          </p:cNvPr>
          <p:cNvSpPr>
            <a:spLocks noGrp="1"/>
          </p:cNvSpPr>
          <p:nvPr>
            <p:ph sz="quarter" idx="11"/>
          </p:nvPr>
        </p:nvSpPr>
        <p:spPr>
          <a:xfrm>
            <a:off x="658368" y="1579033"/>
            <a:ext cx="10315194" cy="4459817"/>
          </a:xfrm>
        </p:spPr>
        <p:txBody>
          <a:bodyPr>
            <a:normAutofit fontScale="77500" lnSpcReduction="20000"/>
          </a:bodyPr>
          <a:lstStyle/>
          <a:p>
            <a:pPr>
              <a:spcAft>
                <a:spcPts val="1800"/>
              </a:spcAft>
              <a:buFont typeface="Wingdings" panose="05000000000000000000" pitchFamily="2" charset="2"/>
              <a:buChar char="§"/>
            </a:pPr>
            <a:r>
              <a:rPr lang="en-US" altLang="en-US" dirty="0">
                <a:cs typeface="Arial" charset="0"/>
              </a:rPr>
              <a:t>Identify next funding opportunities </a:t>
            </a:r>
          </a:p>
          <a:p>
            <a:pPr>
              <a:spcAft>
                <a:spcPts val="1800"/>
              </a:spcAft>
              <a:buFont typeface="Wingdings" panose="05000000000000000000" pitchFamily="2" charset="2"/>
              <a:buChar char="§"/>
            </a:pPr>
            <a:r>
              <a:rPr lang="en-US" altLang="en-US" dirty="0">
                <a:cs typeface="Arial" charset="0"/>
              </a:rPr>
              <a:t>Explain different grant mechanisms </a:t>
            </a:r>
          </a:p>
          <a:p>
            <a:pPr>
              <a:spcAft>
                <a:spcPts val="1800"/>
              </a:spcAft>
              <a:buFont typeface="Wingdings" panose="05000000000000000000" pitchFamily="2" charset="2"/>
              <a:buChar char="§"/>
            </a:pPr>
            <a:r>
              <a:rPr lang="en-US" altLang="en-US" dirty="0">
                <a:cs typeface="Arial" charset="0"/>
              </a:rPr>
              <a:t>Interpret NIH submission policies and procedures </a:t>
            </a:r>
          </a:p>
          <a:p>
            <a:pPr>
              <a:spcAft>
                <a:spcPts val="1800"/>
              </a:spcAft>
              <a:buFont typeface="Wingdings" panose="05000000000000000000" pitchFamily="2" charset="2"/>
              <a:buChar char="§"/>
            </a:pPr>
            <a:r>
              <a:rPr lang="en-US" altLang="en-US" dirty="0">
                <a:cs typeface="Arial" charset="0"/>
              </a:rPr>
              <a:t>Discuss how to frame your research so it fits with NIH strategic priorities </a:t>
            </a:r>
          </a:p>
          <a:p>
            <a:pPr>
              <a:spcAft>
                <a:spcPts val="1800"/>
              </a:spcAft>
              <a:buFont typeface="Wingdings" panose="05000000000000000000" pitchFamily="2" charset="2"/>
              <a:buChar char="§"/>
            </a:pPr>
            <a:r>
              <a:rPr lang="en-US" altLang="en-US" dirty="0">
                <a:cs typeface="Arial" charset="0"/>
              </a:rPr>
              <a:t>Identify appropriate study sections and reviewer expertise</a:t>
            </a:r>
          </a:p>
          <a:p>
            <a:pPr>
              <a:spcAft>
                <a:spcPts val="1800"/>
              </a:spcAft>
              <a:buFont typeface="Wingdings" panose="05000000000000000000" pitchFamily="2" charset="2"/>
              <a:buChar char="§"/>
            </a:pPr>
            <a:r>
              <a:rPr lang="en-US" altLang="en-US" dirty="0">
                <a:cs typeface="Arial" charset="0"/>
              </a:rPr>
              <a:t>Discuss summary statements and approaches to resubmission</a:t>
            </a:r>
          </a:p>
          <a:p>
            <a:pPr>
              <a:spcAft>
                <a:spcPts val="1800"/>
              </a:spcAft>
              <a:buFont typeface="Wingdings" panose="05000000000000000000" pitchFamily="2" charset="2"/>
              <a:buChar char="§"/>
            </a:pPr>
            <a:r>
              <a:rPr lang="en-US" altLang="en-US" dirty="0">
                <a:cs typeface="Arial" charset="0"/>
              </a:rPr>
              <a:t>Serve as a scientific sounding board</a:t>
            </a:r>
          </a:p>
        </p:txBody>
      </p:sp>
      <p:pic>
        <p:nvPicPr>
          <p:cNvPr id="4" name="Picture 2" descr="preview">
            <a:extLst>
              <a:ext uri="{FF2B5EF4-FFF2-40B4-BE49-F238E27FC236}">
                <a16:creationId xmlns:a16="http://schemas.microsoft.com/office/drawing/2014/main" id="{4CC1C5F6-21BB-481C-8AE5-75D97D8FF9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60" t="8419" r="6937" b="9094"/>
          <a:stretch/>
        </p:blipFill>
        <p:spPr bwMode="auto">
          <a:xfrm>
            <a:off x="9875520" y="4552950"/>
            <a:ext cx="2110154"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169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26CFD5-7372-4EEC-BCA7-00DD3AB99849}"/>
              </a:ext>
            </a:extLst>
          </p:cNvPr>
          <p:cNvSpPr>
            <a:spLocks noGrp="1"/>
          </p:cNvSpPr>
          <p:nvPr>
            <p:ph idx="1"/>
          </p:nvPr>
        </p:nvSpPr>
        <p:spPr>
          <a:xfrm>
            <a:off x="779836" y="1337061"/>
            <a:ext cx="10624457" cy="4938679"/>
          </a:xfrm>
        </p:spPr>
        <p:txBody>
          <a:bodyPr>
            <a:normAutofit/>
          </a:bodyPr>
          <a:lstStyle/>
          <a:p>
            <a:pPr>
              <a:spcBef>
                <a:spcPts val="1800"/>
              </a:spcBef>
            </a:pPr>
            <a:r>
              <a:rPr lang="en-US" sz="2200" dirty="0"/>
              <a:t>Improvements in cancer treatments and survival are impacted by the incidence of cardiotoxicity</a:t>
            </a:r>
          </a:p>
          <a:p>
            <a:pPr>
              <a:spcBef>
                <a:spcPts val="1800"/>
              </a:spcBef>
            </a:pPr>
            <a:r>
              <a:rPr lang="en-US" sz="2200" dirty="0"/>
              <a:t>Survey of the past decade shows that NIH research support on treatment-related cardiotoxicity has been robust and increasing</a:t>
            </a:r>
          </a:p>
          <a:p>
            <a:pPr>
              <a:spcBef>
                <a:spcPts val="1800"/>
              </a:spcBef>
            </a:pPr>
            <a:r>
              <a:rPr lang="en-US" sz="2200" dirty="0"/>
              <a:t>NIH is supporting a broad range of basic/translational, clinical/interventional, and observational studies across the cardio-oncology patient population</a:t>
            </a:r>
          </a:p>
          <a:p>
            <a:pPr>
              <a:spcBef>
                <a:spcPts val="1800"/>
              </a:spcBef>
              <a:spcAft>
                <a:spcPts val="600"/>
              </a:spcAft>
            </a:pPr>
            <a:r>
              <a:rPr lang="en-US" sz="2200" dirty="0"/>
              <a:t>There are remaining gaps and opportunities for research to improve the lives of cancer survivors but remain at significant risk for a multitude of treatment effects</a:t>
            </a:r>
          </a:p>
          <a:p>
            <a:pPr>
              <a:spcBef>
                <a:spcPts val="1800"/>
              </a:spcBef>
              <a:spcAft>
                <a:spcPts val="1800"/>
              </a:spcAft>
            </a:pPr>
            <a:r>
              <a:rPr lang="en-US" sz="2200" dirty="0"/>
              <a:t>NIH Program Officers are here to help with the grant process from idea generation and fit to grant award and beyond!</a:t>
            </a:r>
          </a:p>
          <a:p>
            <a:pPr>
              <a:spcBef>
                <a:spcPts val="1800"/>
              </a:spcBef>
              <a:spcAft>
                <a:spcPts val="1800"/>
              </a:spcAft>
            </a:pPr>
            <a:endParaRPr lang="en-US" sz="2200" dirty="0"/>
          </a:p>
          <a:p>
            <a:pPr marL="0" indent="0">
              <a:spcBef>
                <a:spcPts val="1800"/>
              </a:spcBef>
              <a:buNone/>
            </a:pPr>
            <a:endParaRPr lang="en-US" sz="1600" dirty="0"/>
          </a:p>
        </p:txBody>
      </p:sp>
      <p:sp>
        <p:nvSpPr>
          <p:cNvPr id="3" name="Title 2">
            <a:extLst>
              <a:ext uri="{FF2B5EF4-FFF2-40B4-BE49-F238E27FC236}">
                <a16:creationId xmlns:a16="http://schemas.microsoft.com/office/drawing/2014/main" id="{4A197AEE-0205-4E96-B437-D3D142672109}"/>
              </a:ext>
            </a:extLst>
          </p:cNvPr>
          <p:cNvSpPr>
            <a:spLocks noGrp="1"/>
          </p:cNvSpPr>
          <p:nvPr>
            <p:ph type="title"/>
          </p:nvPr>
        </p:nvSpPr>
        <p:spPr/>
        <p:txBody>
          <a:bodyPr/>
          <a:lstStyle/>
          <a:p>
            <a:pPr algn="ctr"/>
            <a:r>
              <a:rPr lang="en-US" dirty="0"/>
              <a:t>Summary </a:t>
            </a:r>
          </a:p>
        </p:txBody>
      </p:sp>
      <p:grpSp>
        <p:nvGrpSpPr>
          <p:cNvPr id="4" name="Group 3" descr="National Cancer Institute logo">
            <a:extLst>
              <a:ext uri="{FF2B5EF4-FFF2-40B4-BE49-F238E27FC236}">
                <a16:creationId xmlns:a16="http://schemas.microsoft.com/office/drawing/2014/main" id="{24B0A420-C619-B0E2-2B99-B75907E2D0B5}"/>
              </a:ext>
            </a:extLst>
          </p:cNvPr>
          <p:cNvGrpSpPr/>
          <p:nvPr/>
        </p:nvGrpSpPr>
        <p:grpSpPr>
          <a:xfrm>
            <a:off x="175666" y="6056775"/>
            <a:ext cx="3594100" cy="520700"/>
            <a:chOff x="1286836" y="3672391"/>
            <a:chExt cx="3594100" cy="520700"/>
          </a:xfrm>
        </p:grpSpPr>
        <p:pic>
          <p:nvPicPr>
            <p:cNvPr id="5" name="Picture 4">
              <a:extLst>
                <a:ext uri="{FF2B5EF4-FFF2-40B4-BE49-F238E27FC236}">
                  <a16:creationId xmlns:a16="http://schemas.microsoft.com/office/drawing/2014/main" id="{196793B7-D682-DCA5-8C4F-761A2532DF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836" y="3672391"/>
              <a:ext cx="3594100" cy="520700"/>
            </a:xfrm>
            <a:prstGeom prst="rect">
              <a:avLst/>
            </a:prstGeom>
          </p:spPr>
        </p:pic>
        <p:pic>
          <p:nvPicPr>
            <p:cNvPr id="6" name="Picture 5">
              <a:extLst>
                <a:ext uri="{FF2B5EF4-FFF2-40B4-BE49-F238E27FC236}">
                  <a16:creationId xmlns:a16="http://schemas.microsoft.com/office/drawing/2014/main" id="{C2DA52C0-7F6B-9946-32B0-9B2DE20737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6836" y="3723191"/>
              <a:ext cx="647700" cy="419100"/>
            </a:xfrm>
            <a:prstGeom prst="rect">
              <a:avLst/>
            </a:prstGeom>
          </p:spPr>
        </p:pic>
      </p:grpSp>
    </p:spTree>
    <p:extLst>
      <p:ext uri="{BB962C8B-B14F-4D97-AF65-F5344CB8AC3E}">
        <p14:creationId xmlns:p14="http://schemas.microsoft.com/office/powerpoint/2010/main" val="2493158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96052C-BCA6-1CA3-4AC7-7D97393D5DFE}"/>
              </a:ext>
            </a:extLst>
          </p:cNvPr>
          <p:cNvSpPr>
            <a:spLocks noGrp="1"/>
          </p:cNvSpPr>
          <p:nvPr>
            <p:ph type="title"/>
          </p:nvPr>
        </p:nvSpPr>
        <p:spPr/>
        <p:txBody>
          <a:bodyPr/>
          <a:lstStyle/>
          <a:p>
            <a:pPr algn="ctr"/>
            <a:r>
              <a:rPr lang="en-US" dirty="0"/>
              <a:t>The NIH Cardiotoxicity Team is Here to Help!</a:t>
            </a:r>
          </a:p>
        </p:txBody>
      </p:sp>
      <p:sp>
        <p:nvSpPr>
          <p:cNvPr id="10" name="Text Placeholder 9">
            <a:extLst>
              <a:ext uri="{FF2B5EF4-FFF2-40B4-BE49-F238E27FC236}">
                <a16:creationId xmlns:a16="http://schemas.microsoft.com/office/drawing/2014/main" id="{A65D8645-2E97-4FFA-B532-908B8427BA1C}"/>
              </a:ext>
            </a:extLst>
          </p:cNvPr>
          <p:cNvSpPr>
            <a:spLocks noGrp="1"/>
          </p:cNvSpPr>
          <p:nvPr>
            <p:ph type="body" idx="1"/>
          </p:nvPr>
        </p:nvSpPr>
        <p:spPr>
          <a:xfrm>
            <a:off x="609600" y="1907070"/>
            <a:ext cx="5386917" cy="639762"/>
          </a:xfrm>
        </p:spPr>
        <p:txBody>
          <a:bodyPr/>
          <a:lstStyle/>
          <a:p>
            <a:pPr algn="ctr"/>
            <a:r>
              <a:rPr lang="en-US" dirty="0"/>
              <a:t>NCI</a:t>
            </a:r>
          </a:p>
        </p:txBody>
      </p:sp>
      <p:sp>
        <p:nvSpPr>
          <p:cNvPr id="3" name="Text Placeholder 2">
            <a:extLst>
              <a:ext uri="{FF2B5EF4-FFF2-40B4-BE49-F238E27FC236}">
                <a16:creationId xmlns:a16="http://schemas.microsoft.com/office/drawing/2014/main" id="{FBFEE438-D39A-2BF5-6BFB-77921C37CB83}"/>
              </a:ext>
            </a:extLst>
          </p:cNvPr>
          <p:cNvSpPr>
            <a:spLocks noGrp="1"/>
          </p:cNvSpPr>
          <p:nvPr>
            <p:ph sz="half" idx="2"/>
          </p:nvPr>
        </p:nvSpPr>
        <p:spPr>
          <a:xfrm>
            <a:off x="609599" y="2723711"/>
            <a:ext cx="5386917" cy="3951288"/>
          </a:xfrm>
        </p:spPr>
        <p:txBody>
          <a:bodyPr>
            <a:normAutofit/>
          </a:bodyPr>
          <a:lstStyle/>
          <a:p>
            <a:pPr marL="338328">
              <a:spcBef>
                <a:spcPts val="648"/>
              </a:spcBef>
              <a:spcAft>
                <a:spcPts val="1800"/>
              </a:spcAft>
            </a:pPr>
            <a:r>
              <a:rPr lang="en-US" dirty="0"/>
              <a:t>Nonniekaye Shelburne, DCCPS </a:t>
            </a:r>
            <a:r>
              <a:rPr lang="en-US" sz="2400" dirty="0">
                <a:hlinkClick r:id="rId3"/>
              </a:rPr>
              <a:t>Nonniekaye.Shelburne@nih.gov</a:t>
            </a:r>
            <a:r>
              <a:rPr lang="en-US" sz="2400" dirty="0"/>
              <a:t>  </a:t>
            </a:r>
          </a:p>
          <a:p>
            <a:pPr marL="338328">
              <a:spcBef>
                <a:spcPts val="648"/>
              </a:spcBef>
              <a:spcAft>
                <a:spcPts val="1800"/>
              </a:spcAft>
            </a:pPr>
            <a:r>
              <a:rPr lang="en-US" dirty="0"/>
              <a:t>Eileen Dimond, DCP </a:t>
            </a:r>
            <a:r>
              <a:rPr lang="en-US" dirty="0">
                <a:hlinkClick r:id="rId4"/>
              </a:rPr>
              <a:t>Eileen.Dimond@nih.gov</a:t>
            </a:r>
            <a:r>
              <a:rPr lang="en-US" dirty="0"/>
              <a:t> </a:t>
            </a:r>
          </a:p>
          <a:p>
            <a:pPr marL="338328">
              <a:spcBef>
                <a:spcPts val="648"/>
              </a:spcBef>
              <a:spcAft>
                <a:spcPts val="1800"/>
              </a:spcAft>
            </a:pPr>
            <a:r>
              <a:rPr lang="en-US" dirty="0"/>
              <a:t>Lori </a:t>
            </a:r>
            <a:r>
              <a:rPr lang="en-US" dirty="0" err="1"/>
              <a:t>Minasian</a:t>
            </a:r>
            <a:r>
              <a:rPr lang="en-US" dirty="0"/>
              <a:t>, DCP </a:t>
            </a:r>
            <a:r>
              <a:rPr lang="en-US" dirty="0">
                <a:hlinkClick r:id="rId5"/>
              </a:rPr>
              <a:t>Lori.Minasian@nih.gov</a:t>
            </a:r>
            <a:r>
              <a:rPr lang="en-US" dirty="0"/>
              <a:t> </a:t>
            </a:r>
          </a:p>
        </p:txBody>
      </p:sp>
      <p:sp>
        <p:nvSpPr>
          <p:cNvPr id="11" name="Text Placeholder 10">
            <a:extLst>
              <a:ext uri="{FF2B5EF4-FFF2-40B4-BE49-F238E27FC236}">
                <a16:creationId xmlns:a16="http://schemas.microsoft.com/office/drawing/2014/main" id="{01F9F577-7445-9D5A-B30B-E4814AC3851D}"/>
              </a:ext>
            </a:extLst>
          </p:cNvPr>
          <p:cNvSpPr>
            <a:spLocks noGrp="1"/>
          </p:cNvSpPr>
          <p:nvPr>
            <p:ph type="body" sz="quarter" idx="3"/>
          </p:nvPr>
        </p:nvSpPr>
        <p:spPr>
          <a:xfrm>
            <a:off x="6193368" y="1907070"/>
            <a:ext cx="5389033" cy="639762"/>
          </a:xfrm>
        </p:spPr>
        <p:txBody>
          <a:bodyPr/>
          <a:lstStyle/>
          <a:p>
            <a:pPr algn="ctr"/>
            <a:r>
              <a:rPr lang="en-US" dirty="0"/>
              <a:t>NHLBI</a:t>
            </a:r>
          </a:p>
        </p:txBody>
      </p:sp>
      <p:sp>
        <p:nvSpPr>
          <p:cNvPr id="7" name="Content Placeholder 6">
            <a:extLst>
              <a:ext uri="{FF2B5EF4-FFF2-40B4-BE49-F238E27FC236}">
                <a16:creationId xmlns:a16="http://schemas.microsoft.com/office/drawing/2014/main" id="{3E734147-128C-90C6-B9CE-00FC9BA4A414}"/>
              </a:ext>
            </a:extLst>
          </p:cNvPr>
          <p:cNvSpPr>
            <a:spLocks noGrp="1"/>
          </p:cNvSpPr>
          <p:nvPr>
            <p:ph sz="quarter" idx="4"/>
          </p:nvPr>
        </p:nvSpPr>
        <p:spPr>
          <a:xfrm>
            <a:off x="6193367" y="2723711"/>
            <a:ext cx="5389033" cy="3951288"/>
          </a:xfrm>
        </p:spPr>
        <p:txBody>
          <a:bodyPr>
            <a:normAutofit/>
          </a:bodyPr>
          <a:lstStyle/>
          <a:p>
            <a:pPr>
              <a:spcAft>
                <a:spcPts val="1800"/>
              </a:spcAft>
            </a:pPr>
            <a:r>
              <a:rPr lang="en-US" dirty="0"/>
              <a:t>Patrice </a:t>
            </a:r>
            <a:r>
              <a:rPr lang="en-US" dirty="0" err="1"/>
              <a:t>Desvigne-Nickets</a:t>
            </a:r>
            <a:r>
              <a:rPr lang="en-US" dirty="0"/>
              <a:t>, DVCS </a:t>
            </a:r>
            <a:r>
              <a:rPr lang="en-US" dirty="0">
                <a:hlinkClick r:id="rId6"/>
              </a:rPr>
              <a:t>patrice.desvigne-nickens@nih.gov</a:t>
            </a:r>
            <a:r>
              <a:rPr lang="en-US" dirty="0"/>
              <a:t> </a:t>
            </a:r>
          </a:p>
          <a:p>
            <a:pPr>
              <a:spcAft>
                <a:spcPts val="1800"/>
              </a:spcAft>
            </a:pPr>
            <a:r>
              <a:rPr lang="en-US" dirty="0" err="1"/>
              <a:t>Bishow</a:t>
            </a:r>
            <a:r>
              <a:rPr lang="en-US" dirty="0"/>
              <a:t> Adhikari, DVCS </a:t>
            </a:r>
            <a:r>
              <a:rPr lang="en-US" dirty="0">
                <a:hlinkClick r:id="rId7"/>
              </a:rPr>
              <a:t>bishow.adhikari@nih.gov</a:t>
            </a:r>
            <a:r>
              <a:rPr lang="en-US" dirty="0"/>
              <a:t> </a:t>
            </a:r>
          </a:p>
          <a:p>
            <a:pPr>
              <a:spcAft>
                <a:spcPts val="1800"/>
              </a:spcAft>
            </a:pPr>
            <a:r>
              <a:rPr lang="en-US" dirty="0"/>
              <a:t>Scarlet Shi, DVCS </a:t>
            </a:r>
            <a:r>
              <a:rPr lang="en-US" dirty="0">
                <a:hlinkClick r:id="rId8"/>
              </a:rPr>
              <a:t>scarlet.shi@nih.gov</a:t>
            </a:r>
            <a:r>
              <a:rPr lang="en-US" dirty="0"/>
              <a:t> </a:t>
            </a:r>
          </a:p>
        </p:txBody>
      </p:sp>
      <p:grpSp>
        <p:nvGrpSpPr>
          <p:cNvPr id="2" name="Group 1" descr="National Cancer Institute logo">
            <a:extLst>
              <a:ext uri="{FF2B5EF4-FFF2-40B4-BE49-F238E27FC236}">
                <a16:creationId xmlns:a16="http://schemas.microsoft.com/office/drawing/2014/main" id="{F21E25C8-A294-94B3-136B-216138F4FC2B}"/>
              </a:ext>
            </a:extLst>
          </p:cNvPr>
          <p:cNvGrpSpPr/>
          <p:nvPr/>
        </p:nvGrpSpPr>
        <p:grpSpPr>
          <a:xfrm>
            <a:off x="175666" y="6056775"/>
            <a:ext cx="3594100" cy="520700"/>
            <a:chOff x="1286836" y="3672391"/>
            <a:chExt cx="3594100" cy="520700"/>
          </a:xfrm>
        </p:grpSpPr>
        <p:pic>
          <p:nvPicPr>
            <p:cNvPr id="5" name="Picture 4">
              <a:extLst>
                <a:ext uri="{FF2B5EF4-FFF2-40B4-BE49-F238E27FC236}">
                  <a16:creationId xmlns:a16="http://schemas.microsoft.com/office/drawing/2014/main" id="{429044C7-C2F8-2425-4334-7B349E4CBF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86836" y="3672391"/>
              <a:ext cx="3594100" cy="520700"/>
            </a:xfrm>
            <a:prstGeom prst="rect">
              <a:avLst/>
            </a:prstGeom>
          </p:spPr>
        </p:pic>
        <p:pic>
          <p:nvPicPr>
            <p:cNvPr id="6" name="Picture 5">
              <a:extLst>
                <a:ext uri="{FF2B5EF4-FFF2-40B4-BE49-F238E27FC236}">
                  <a16:creationId xmlns:a16="http://schemas.microsoft.com/office/drawing/2014/main" id="{110D0823-F319-1573-03AB-448B3BCE289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86836" y="3723191"/>
              <a:ext cx="647700" cy="419100"/>
            </a:xfrm>
            <a:prstGeom prst="rect">
              <a:avLst/>
            </a:prstGeom>
          </p:spPr>
        </p:pic>
      </p:grpSp>
      <p:sp>
        <p:nvSpPr>
          <p:cNvPr id="9" name="TextBox 8">
            <a:extLst>
              <a:ext uri="{FF2B5EF4-FFF2-40B4-BE49-F238E27FC236}">
                <a16:creationId xmlns:a16="http://schemas.microsoft.com/office/drawing/2014/main" id="{A8E6A253-A5EF-51F8-430C-92DD24D095A8}"/>
              </a:ext>
            </a:extLst>
          </p:cNvPr>
          <p:cNvSpPr txBox="1"/>
          <p:nvPr/>
        </p:nvSpPr>
        <p:spPr>
          <a:xfrm>
            <a:off x="1507245" y="1383850"/>
            <a:ext cx="8978541" cy="523220"/>
          </a:xfrm>
          <a:prstGeom prst="rect">
            <a:avLst/>
          </a:prstGeom>
          <a:noFill/>
        </p:spPr>
        <p:txBody>
          <a:bodyPr wrap="square">
            <a:spAutoFit/>
          </a:bodyPr>
          <a:lstStyle/>
          <a:p>
            <a:pPr marL="0" indent="0" algn="ctr">
              <a:spcBef>
                <a:spcPts val="1800"/>
              </a:spcBef>
              <a:buNone/>
            </a:pPr>
            <a:r>
              <a:rPr lang="en-US" sz="2800" dirty="0">
                <a:solidFill>
                  <a:srgbClr val="C00000"/>
                </a:solidFill>
              </a:rPr>
              <a:t>Contact our Team with your questions!</a:t>
            </a:r>
          </a:p>
        </p:txBody>
      </p:sp>
    </p:spTree>
    <p:extLst>
      <p:ext uri="{BB962C8B-B14F-4D97-AF65-F5344CB8AC3E}">
        <p14:creationId xmlns:p14="http://schemas.microsoft.com/office/powerpoint/2010/main" val="4186792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B5F02-91BC-4027-B777-8A5157D59B31}"/>
              </a:ext>
            </a:extLst>
          </p:cNvPr>
          <p:cNvSpPr>
            <a:spLocks noGrp="1"/>
          </p:cNvSpPr>
          <p:nvPr>
            <p:ph type="title"/>
          </p:nvPr>
        </p:nvSpPr>
        <p:spPr/>
        <p:txBody>
          <a:bodyPr/>
          <a:lstStyle/>
          <a:p>
            <a:r>
              <a:rPr lang="en-US" dirty="0">
                <a:solidFill>
                  <a:schemeClr val="bg1"/>
                </a:solidFill>
              </a:rPr>
              <a:t>Using WebEx and Webinar Logistics</a:t>
            </a:r>
          </a:p>
        </p:txBody>
      </p:sp>
      <p:pic>
        <p:nvPicPr>
          <p:cNvPr id="8" name="Picture 7" descr="A chat icon">
            <a:extLst>
              <a:ext uri="{FF2B5EF4-FFF2-40B4-BE49-F238E27FC236}">
                <a16:creationId xmlns:a16="http://schemas.microsoft.com/office/drawing/2014/main" id="{42FD8DDC-CA17-7EF2-871B-B50B277F3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1928" y="1590360"/>
            <a:ext cx="1384143" cy="1329863"/>
          </a:xfrm>
          <a:prstGeom prst="rect">
            <a:avLst/>
          </a:prstGeom>
        </p:spPr>
      </p:pic>
      <p:pic>
        <p:nvPicPr>
          <p:cNvPr id="3" name="Picture 2" descr="Screenshot of a Webex chat box">
            <a:extLst>
              <a:ext uri="{FF2B5EF4-FFF2-40B4-BE49-F238E27FC236}">
                <a16:creationId xmlns:a16="http://schemas.microsoft.com/office/drawing/2014/main" id="{BFF6E469-93DC-4860-A7F1-77EA1DFE1754}"/>
              </a:ext>
            </a:extLst>
          </p:cNvPr>
          <p:cNvPicPr>
            <a:picLocks noChangeAspect="1"/>
          </p:cNvPicPr>
          <p:nvPr/>
        </p:nvPicPr>
        <p:blipFill rotWithShape="1">
          <a:blip r:embed="rId4"/>
          <a:srcRect t="49223"/>
          <a:stretch/>
        </p:blipFill>
        <p:spPr>
          <a:xfrm>
            <a:off x="800760" y="3138460"/>
            <a:ext cx="3778350" cy="2871796"/>
          </a:xfrm>
          <a:prstGeom prst="rect">
            <a:avLst/>
          </a:prstGeom>
          <a:ln>
            <a:solidFill>
              <a:schemeClr val="tx1"/>
            </a:solidFill>
          </a:ln>
        </p:spPr>
      </p:pic>
      <p:sp>
        <p:nvSpPr>
          <p:cNvPr id="9" name="TextBox 8">
            <a:extLst>
              <a:ext uri="{FF2B5EF4-FFF2-40B4-BE49-F238E27FC236}">
                <a16:creationId xmlns:a16="http://schemas.microsoft.com/office/drawing/2014/main" id="{47C2C9FE-3328-6CEE-6F32-FF55835D6F6E}"/>
              </a:ext>
            </a:extLst>
          </p:cNvPr>
          <p:cNvSpPr txBox="1"/>
          <p:nvPr/>
        </p:nvSpPr>
        <p:spPr>
          <a:xfrm>
            <a:off x="1163764" y="5129140"/>
            <a:ext cx="748164" cy="276999"/>
          </a:xfrm>
          <a:prstGeom prst="rect">
            <a:avLst/>
          </a:prstGeom>
          <a:solidFill>
            <a:schemeClr val="bg1"/>
          </a:solidFill>
        </p:spPr>
        <p:txBody>
          <a:bodyPr wrap="square" rtlCol="0">
            <a:spAutoFit/>
          </a:bodyPr>
          <a:lstStyle/>
          <a:p>
            <a:r>
              <a:rPr lang="en-US" sz="1200" dirty="0"/>
              <a:t>Panelist</a:t>
            </a:r>
          </a:p>
        </p:txBody>
      </p:sp>
      <p:sp>
        <p:nvSpPr>
          <p:cNvPr id="10" name="TextBox 9">
            <a:extLst>
              <a:ext uri="{FF2B5EF4-FFF2-40B4-BE49-F238E27FC236}">
                <a16:creationId xmlns:a16="http://schemas.microsoft.com/office/drawing/2014/main" id="{6C2A77E2-8B51-4641-BE80-4BB348E8B983}"/>
              </a:ext>
            </a:extLst>
          </p:cNvPr>
          <p:cNvSpPr txBox="1"/>
          <p:nvPr/>
        </p:nvSpPr>
        <p:spPr>
          <a:xfrm>
            <a:off x="908541" y="5485876"/>
            <a:ext cx="2006774" cy="276999"/>
          </a:xfrm>
          <a:prstGeom prst="rect">
            <a:avLst/>
          </a:prstGeom>
          <a:solidFill>
            <a:schemeClr val="bg1"/>
          </a:solidFill>
        </p:spPr>
        <p:txBody>
          <a:bodyPr wrap="square" rtlCol="0">
            <a:spAutoFit/>
          </a:bodyPr>
          <a:lstStyle/>
          <a:p>
            <a:r>
              <a:rPr lang="en-US" sz="1200" dirty="0"/>
              <a:t>Enter questions here</a:t>
            </a:r>
          </a:p>
        </p:txBody>
      </p:sp>
      <p:sp>
        <p:nvSpPr>
          <p:cNvPr id="6" name="Content Placeholder 3">
            <a:extLst>
              <a:ext uri="{FF2B5EF4-FFF2-40B4-BE49-F238E27FC236}">
                <a16:creationId xmlns:a16="http://schemas.microsoft.com/office/drawing/2014/main" id="{C24F8441-54F0-420C-BD38-7C4A5EACA9BA}"/>
              </a:ext>
            </a:extLst>
          </p:cNvPr>
          <p:cNvSpPr txBox="1">
            <a:spLocks/>
          </p:cNvSpPr>
          <p:nvPr/>
        </p:nvSpPr>
        <p:spPr bwMode="auto">
          <a:xfrm>
            <a:off x="5215143" y="1348622"/>
            <a:ext cx="6575075" cy="5093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marL="0" indent="0" algn="ctr" defTabSz="457200" rtl="0" eaLnBrk="1" fontAlgn="base" hangingPunct="1">
              <a:spcBef>
                <a:spcPct val="0"/>
              </a:spcBef>
              <a:spcAft>
                <a:spcPts val="1000"/>
              </a:spcAft>
              <a:buClr>
                <a:schemeClr val="accent1"/>
              </a:buClr>
              <a:buFontTx/>
              <a:buNone/>
              <a:defRPr sz="2000" kern="1200">
                <a:solidFill>
                  <a:srgbClr val="000000"/>
                </a:solidFill>
                <a:latin typeface="+mn-lt"/>
                <a:ea typeface="ＭＳ Ｐゴシック" charset="0"/>
                <a:cs typeface="SapientCentroSlab-Light"/>
              </a:defRPr>
            </a:lvl1pPr>
            <a:lvl2pPr marL="457200" indent="-228600" algn="l" defTabSz="457200" rtl="0" eaLnBrk="1" fontAlgn="base" hangingPunct="1">
              <a:spcBef>
                <a:spcPct val="0"/>
              </a:spcBef>
              <a:spcAft>
                <a:spcPts val="1000"/>
              </a:spcAft>
              <a:buClr>
                <a:schemeClr val="accent1"/>
              </a:buClr>
              <a:buFont typeface="Wingdings" charset="0"/>
              <a:buChar char="§"/>
              <a:defRPr sz="1900" kern="1200">
                <a:solidFill>
                  <a:srgbClr val="000000"/>
                </a:solidFill>
                <a:latin typeface="+mn-lt"/>
                <a:ea typeface="ＭＳ Ｐゴシック" charset="0"/>
                <a:cs typeface="SapientCentroSlab-Light"/>
              </a:defRPr>
            </a:lvl2pPr>
            <a:lvl3pPr marL="685800" indent="-228600" algn="l" defTabSz="457200" rtl="0" eaLnBrk="1" fontAlgn="base" hangingPunct="1">
              <a:spcBef>
                <a:spcPct val="0"/>
              </a:spcBef>
              <a:spcAft>
                <a:spcPts val="1000"/>
              </a:spcAft>
              <a:buClr>
                <a:schemeClr val="accent1"/>
              </a:buClr>
              <a:buFont typeface="Wingdings" charset="0"/>
              <a:buChar char="§"/>
              <a:defRPr sz="1800" kern="1200">
                <a:solidFill>
                  <a:srgbClr val="000000"/>
                </a:solidFill>
                <a:latin typeface="+mn-lt"/>
                <a:ea typeface="ＭＳ Ｐゴシック" charset="0"/>
                <a:cs typeface="SapientCentroSlab-Light"/>
              </a:defRPr>
            </a:lvl3pPr>
            <a:lvl4pPr marL="914400" indent="-228600" algn="l" defTabSz="457200" rtl="0" eaLnBrk="1" fontAlgn="base" hangingPunct="1">
              <a:spcBef>
                <a:spcPct val="0"/>
              </a:spcBef>
              <a:spcAft>
                <a:spcPts val="1000"/>
              </a:spcAft>
              <a:buClr>
                <a:schemeClr val="accent1"/>
              </a:buClr>
              <a:buFont typeface="Wingdings" charset="0"/>
              <a:buChar char="§"/>
              <a:defRPr sz="1700" kern="1200">
                <a:solidFill>
                  <a:srgbClr val="000000"/>
                </a:solidFill>
                <a:latin typeface="+mn-lt"/>
                <a:ea typeface="ＭＳ Ｐゴシック" charset="0"/>
                <a:cs typeface="SapientCentroSlab-Light"/>
              </a:defRPr>
            </a:lvl4pPr>
            <a:lvl5pPr marL="1143000" indent="-228600" algn="l" defTabSz="457200" rtl="0" eaLnBrk="1" fontAlgn="base" hangingPunct="1">
              <a:spcBef>
                <a:spcPct val="0"/>
              </a:spcBef>
              <a:spcAft>
                <a:spcPts val="1000"/>
              </a:spcAft>
              <a:buClr>
                <a:schemeClr val="accent1"/>
              </a:buClr>
              <a:buFont typeface="Wingdings" charset="0"/>
              <a:buChar char="§"/>
              <a:defRPr sz="1600" kern="1200">
                <a:solidFill>
                  <a:srgbClr val="000000"/>
                </a:solidFill>
                <a:latin typeface="+mn-lt"/>
                <a:ea typeface="ＭＳ Ｐゴシック" charset="0"/>
                <a:cs typeface="SapientCentroSlab-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24" indent="-285724" algn="l" defTabSz="457143">
              <a:spcAft>
                <a:spcPts val="2200"/>
              </a:spcAft>
              <a:buClr>
                <a:srgbClr val="BB0E3D"/>
              </a:buClr>
              <a:buFont typeface="Wingdings" panose="05000000000000000000" pitchFamily="2" charset="2"/>
              <a:buChar char="§"/>
              <a:defRPr/>
            </a:pPr>
            <a:r>
              <a:rPr lang="en-US" dirty="0"/>
              <a:t>Submit questions at any time using the Chat Panel. Panelists will ask the question on your behalf during the Q&amp;A session</a:t>
            </a:r>
          </a:p>
          <a:p>
            <a:pPr marL="285724" indent="-285724" algn="l" defTabSz="457143">
              <a:spcAft>
                <a:spcPts val="2200"/>
              </a:spcAft>
              <a:buClr>
                <a:srgbClr val="BB0E3D"/>
              </a:buClr>
              <a:buFont typeface="Wingdings" panose="05000000000000000000" pitchFamily="2" charset="2"/>
              <a:buChar char="§"/>
              <a:defRPr/>
            </a:pPr>
            <a:r>
              <a:rPr lang="en-US" dirty="0"/>
              <a:t>All participant lines have been muted</a:t>
            </a:r>
          </a:p>
          <a:p>
            <a:pPr marL="285724" indent="-285724" algn="l" defTabSz="457143">
              <a:spcAft>
                <a:spcPts val="2200"/>
              </a:spcAft>
              <a:buClr>
                <a:srgbClr val="BB0E3D"/>
              </a:buClr>
              <a:buFont typeface="Wingdings" panose="05000000000000000000" pitchFamily="2" charset="2"/>
              <a:buChar char="§"/>
              <a:defRPr/>
            </a:pPr>
            <a:r>
              <a:rPr lang="en-US" dirty="0"/>
              <a:t>This webinar is being recorded</a:t>
            </a:r>
          </a:p>
          <a:p>
            <a:pPr marL="285724" indent="-285724" algn="l" defTabSz="457143">
              <a:buClr>
                <a:srgbClr val="BB0E3D"/>
              </a:buClr>
              <a:buFont typeface="Wingdings" panose="05000000000000000000" pitchFamily="2" charset="2"/>
              <a:buChar char="§"/>
              <a:defRPr/>
            </a:pPr>
            <a:r>
              <a:rPr lang="en-US" dirty="0"/>
              <a:t>The recordings will be available on NCI’s cardiotoxicity webpages in 2 weeks</a:t>
            </a:r>
          </a:p>
          <a:p>
            <a:pPr marL="742924" lvl="1" indent="-285724" defTabSz="457143">
              <a:buClr>
                <a:srgbClr val="BB0E3D"/>
              </a:buClr>
              <a:buFont typeface="Wingdings" panose="05000000000000000000" pitchFamily="2" charset="2"/>
              <a:buChar char="§"/>
              <a:defRPr/>
            </a:pPr>
            <a:r>
              <a:rPr lang="en-US" sz="1700" dirty="0"/>
              <a:t>DCCPS </a:t>
            </a:r>
            <a:r>
              <a:rPr lang="en-US" sz="1700" dirty="0">
                <a:hlinkClick r:id="rId5"/>
              </a:rPr>
              <a:t>https://epi.grants.cancer.gov/cardiotoxicity/</a:t>
            </a:r>
            <a:r>
              <a:rPr lang="en-US" sz="1700" dirty="0"/>
              <a:t> </a:t>
            </a:r>
          </a:p>
          <a:p>
            <a:pPr marL="742924" lvl="1" indent="-285724" defTabSz="457143">
              <a:buClr>
                <a:srgbClr val="BB0E3D"/>
              </a:buClr>
              <a:buFont typeface="Wingdings" panose="05000000000000000000" pitchFamily="2" charset="2"/>
              <a:buChar char="§"/>
              <a:defRPr/>
            </a:pPr>
            <a:r>
              <a:rPr lang="en-US" sz="1700" dirty="0"/>
              <a:t>DCP </a:t>
            </a:r>
            <a:r>
              <a:rPr lang="en-US" sz="1700" dirty="0">
                <a:hlinkClick r:id="rId6"/>
              </a:rPr>
              <a:t>https://prevention.cancer.gov/major-programs/supportive-care-and-symptom-management/topic-areas/cardiotoxicity</a:t>
            </a:r>
            <a:r>
              <a:rPr lang="en-US" sz="1700" dirty="0"/>
              <a:t> </a:t>
            </a:r>
          </a:p>
        </p:txBody>
      </p:sp>
    </p:spTree>
    <p:extLst>
      <p:ext uri="{BB962C8B-B14F-4D97-AF65-F5344CB8AC3E}">
        <p14:creationId xmlns:p14="http://schemas.microsoft.com/office/powerpoint/2010/main" val="3313960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CBE267-8810-693E-1A54-5EC36585D87A}"/>
              </a:ext>
            </a:extLst>
          </p:cNvPr>
          <p:cNvSpPr>
            <a:spLocks noGrp="1"/>
          </p:cNvSpPr>
          <p:nvPr>
            <p:ph type="title"/>
          </p:nvPr>
        </p:nvSpPr>
        <p:spPr/>
        <p:txBody>
          <a:bodyPr/>
          <a:lstStyle/>
          <a:p>
            <a:pPr algn="ctr"/>
            <a:r>
              <a:rPr lang="en-US" dirty="0"/>
              <a:t>Agenda</a:t>
            </a:r>
          </a:p>
        </p:txBody>
      </p:sp>
      <p:sp>
        <p:nvSpPr>
          <p:cNvPr id="2" name="Content Placeholder 1">
            <a:extLst>
              <a:ext uri="{FF2B5EF4-FFF2-40B4-BE49-F238E27FC236}">
                <a16:creationId xmlns:a16="http://schemas.microsoft.com/office/drawing/2014/main" id="{AE9ADA8A-438B-FF11-139C-3D379C072409}"/>
              </a:ext>
            </a:extLst>
          </p:cNvPr>
          <p:cNvSpPr>
            <a:spLocks noGrp="1"/>
          </p:cNvSpPr>
          <p:nvPr>
            <p:ph idx="1"/>
          </p:nvPr>
        </p:nvSpPr>
        <p:spPr>
          <a:xfrm>
            <a:off x="609600" y="1445521"/>
            <a:ext cx="10972800" cy="4833359"/>
          </a:xfrm>
        </p:spPr>
        <p:txBody>
          <a:bodyPr>
            <a:normAutofit/>
          </a:bodyPr>
          <a:lstStyle/>
          <a:p>
            <a:pPr marL="514350" indent="-514350">
              <a:spcAft>
                <a:spcPts val="1800"/>
              </a:spcAft>
              <a:buFont typeface="+mj-lt"/>
              <a:buAutoNum type="arabicPeriod"/>
            </a:pPr>
            <a:r>
              <a:rPr lang="en-US" dirty="0"/>
              <a:t>The NIH Cardio-Oncology Initiative </a:t>
            </a:r>
          </a:p>
          <a:p>
            <a:pPr marL="514350" indent="-514350">
              <a:spcAft>
                <a:spcPts val="1800"/>
              </a:spcAft>
              <a:buFont typeface="+mj-lt"/>
              <a:buAutoNum type="arabicPeriod"/>
            </a:pPr>
            <a:r>
              <a:rPr lang="en-US" dirty="0"/>
              <a:t>Funding Opportunity Announcements</a:t>
            </a:r>
          </a:p>
          <a:p>
            <a:pPr marL="514350" indent="-514350">
              <a:spcAft>
                <a:spcPts val="1800"/>
              </a:spcAft>
              <a:buFont typeface="+mj-lt"/>
              <a:buAutoNum type="arabicPeriod"/>
            </a:pPr>
            <a:r>
              <a:rPr lang="en-US" dirty="0"/>
              <a:t>The NIH Peer Review Process</a:t>
            </a:r>
          </a:p>
          <a:p>
            <a:pPr marL="514350" indent="-514350">
              <a:spcAft>
                <a:spcPts val="1800"/>
              </a:spcAft>
              <a:buFont typeface="+mj-lt"/>
              <a:buAutoNum type="arabicPeriod"/>
            </a:pPr>
            <a:r>
              <a:rPr lang="en-US" dirty="0"/>
              <a:t>Q&amp;A</a:t>
            </a:r>
          </a:p>
        </p:txBody>
      </p:sp>
      <p:pic>
        <p:nvPicPr>
          <p:cNvPr id="7" name="Picture 2">
            <a:extLst>
              <a:ext uri="{FF2B5EF4-FFF2-40B4-BE49-F238E27FC236}">
                <a16:creationId xmlns:a16="http://schemas.microsoft.com/office/drawing/2014/main" id="{97133CAE-47C8-B512-8DC8-7228C9518949}"/>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386"/>
          <a:stretch/>
        </p:blipFill>
        <p:spPr bwMode="auto">
          <a:xfrm>
            <a:off x="6412992" y="3584275"/>
            <a:ext cx="5169408" cy="247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descr="National Cancer Institute logo">
            <a:extLst>
              <a:ext uri="{FF2B5EF4-FFF2-40B4-BE49-F238E27FC236}">
                <a16:creationId xmlns:a16="http://schemas.microsoft.com/office/drawing/2014/main" id="{CAA638E7-167E-FEFF-A8F2-946157624D16}"/>
              </a:ext>
            </a:extLst>
          </p:cNvPr>
          <p:cNvGrpSpPr/>
          <p:nvPr/>
        </p:nvGrpSpPr>
        <p:grpSpPr>
          <a:xfrm>
            <a:off x="175666" y="6056775"/>
            <a:ext cx="3594100" cy="520700"/>
            <a:chOff x="1286836" y="3672391"/>
            <a:chExt cx="3594100" cy="520700"/>
          </a:xfrm>
        </p:grpSpPr>
        <p:pic>
          <p:nvPicPr>
            <p:cNvPr id="5" name="Picture 4">
              <a:extLst>
                <a:ext uri="{FF2B5EF4-FFF2-40B4-BE49-F238E27FC236}">
                  <a16:creationId xmlns:a16="http://schemas.microsoft.com/office/drawing/2014/main" id="{82CFF995-0B96-E93E-15B8-B92ED918C6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6836" y="3672391"/>
              <a:ext cx="3594100" cy="520700"/>
            </a:xfrm>
            <a:prstGeom prst="rect">
              <a:avLst/>
            </a:prstGeom>
          </p:spPr>
        </p:pic>
        <p:pic>
          <p:nvPicPr>
            <p:cNvPr id="6" name="Picture 5">
              <a:extLst>
                <a:ext uri="{FF2B5EF4-FFF2-40B4-BE49-F238E27FC236}">
                  <a16:creationId xmlns:a16="http://schemas.microsoft.com/office/drawing/2014/main" id="{8AD68041-54E6-0554-BEDA-D33A853160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6836" y="3723191"/>
              <a:ext cx="647700" cy="419100"/>
            </a:xfrm>
            <a:prstGeom prst="rect">
              <a:avLst/>
            </a:prstGeom>
          </p:spPr>
        </p:pic>
      </p:grpSp>
    </p:spTree>
    <p:extLst>
      <p:ext uri="{BB962C8B-B14F-4D97-AF65-F5344CB8AC3E}">
        <p14:creationId xmlns:p14="http://schemas.microsoft.com/office/powerpoint/2010/main" val="1446581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94BA5-C7E1-47D2-83AD-B80E9F539661}"/>
              </a:ext>
            </a:extLst>
          </p:cNvPr>
          <p:cNvSpPr>
            <a:spLocks noGrp="1"/>
          </p:cNvSpPr>
          <p:nvPr>
            <p:ph type="title"/>
          </p:nvPr>
        </p:nvSpPr>
        <p:spPr>
          <a:xfrm>
            <a:off x="240030" y="144464"/>
            <a:ext cx="11795760" cy="846137"/>
          </a:xfrm>
        </p:spPr>
        <p:txBody>
          <a:bodyPr/>
          <a:lstStyle/>
          <a:p>
            <a:pPr algn="ctr"/>
            <a:r>
              <a:rPr lang="en-US" sz="2800" dirty="0"/>
              <a:t>CV Toxicity from Cancer Treatments is a Significant Health Problem!</a:t>
            </a:r>
          </a:p>
        </p:txBody>
      </p:sp>
      <p:pic>
        <p:nvPicPr>
          <p:cNvPr id="3" name="Picture 3" descr="Image with laughing people and text that reads 18.1 million cancer survivors">
            <a:extLst>
              <a:ext uri="{FF2B5EF4-FFF2-40B4-BE49-F238E27FC236}">
                <a16:creationId xmlns:a16="http://schemas.microsoft.com/office/drawing/2014/main" id="{4FF85DD8-A770-74C1-5A37-9E7328835FF6}"/>
              </a:ext>
            </a:extLst>
          </p:cNvPr>
          <p:cNvPicPr>
            <a:picLocks noChangeAspect="1"/>
          </p:cNvPicPr>
          <p:nvPr/>
        </p:nvPicPr>
        <p:blipFill>
          <a:blip r:embed="rId4"/>
          <a:stretch>
            <a:fillRect/>
          </a:stretch>
        </p:blipFill>
        <p:spPr>
          <a:xfrm>
            <a:off x="774585" y="1862258"/>
            <a:ext cx="5329803" cy="3049596"/>
          </a:xfrm>
          <a:prstGeom prst="rect">
            <a:avLst/>
          </a:prstGeom>
        </p:spPr>
      </p:pic>
      <p:sp>
        <p:nvSpPr>
          <p:cNvPr id="7" name="TextBox 2">
            <a:extLst>
              <a:ext uri="{FF2B5EF4-FFF2-40B4-BE49-F238E27FC236}">
                <a16:creationId xmlns:a16="http://schemas.microsoft.com/office/drawing/2014/main" id="{5E4F6257-40E9-4BCB-BABF-2051C03D6D8F}"/>
              </a:ext>
            </a:extLst>
          </p:cNvPr>
          <p:cNvSpPr txBox="1"/>
          <p:nvPr/>
        </p:nvSpPr>
        <p:spPr>
          <a:xfrm>
            <a:off x="962777" y="4916214"/>
            <a:ext cx="5044190" cy="646331"/>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The number of cancer survivors is projected to increase to 26 million by 2040.</a:t>
            </a:r>
            <a:r>
              <a:rPr lang="en-US" baseline="30000" dirty="0"/>
              <a:t>1</a:t>
            </a:r>
            <a:endParaRPr lang="en-US" dirty="0"/>
          </a:p>
        </p:txBody>
      </p:sp>
      <p:pic>
        <p:nvPicPr>
          <p:cNvPr id="5" name="Picture 2" descr="Graph showing a projected increase of 11 million cancer survivors to 26 million between 2016 and 2040. ">
            <a:extLst>
              <a:ext uri="{FF2B5EF4-FFF2-40B4-BE49-F238E27FC236}">
                <a16:creationId xmlns:a16="http://schemas.microsoft.com/office/drawing/2014/main" id="{6C43F34A-FF90-4013-3E51-048878374F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4103" y="1388036"/>
            <a:ext cx="5966618" cy="34094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DF01126-891C-9491-CCD2-C752130CC63F}"/>
              </a:ext>
            </a:extLst>
          </p:cNvPr>
          <p:cNvSpPr txBox="1"/>
          <p:nvPr/>
        </p:nvSpPr>
        <p:spPr>
          <a:xfrm>
            <a:off x="7212482" y="4844925"/>
            <a:ext cx="4669536" cy="1065676"/>
          </a:xfrm>
          <a:prstGeom prst="rect">
            <a:avLst/>
          </a:prstGeom>
          <a:noFill/>
        </p:spPr>
        <p:txBody>
          <a:bodyPr wrap="square" rtlCol="0">
            <a:spAutoFit/>
          </a:bodyPr>
          <a:lstStyle/>
          <a:p>
            <a:pPr algn="ctr">
              <a:lnSpc>
                <a:spcPct val="107000"/>
              </a:lnSpc>
              <a:spcAft>
                <a:spcPts val="815"/>
              </a:spcAft>
            </a:pPr>
            <a:r>
              <a:rPr lang="en-US"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Longer survival has elevated concern for cardiovascular toxicity, especially as survivors age</a:t>
            </a:r>
            <a:r>
              <a:rPr lang="en-U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a:t>
            </a:r>
          </a:p>
        </p:txBody>
      </p:sp>
      <p:grpSp>
        <p:nvGrpSpPr>
          <p:cNvPr id="9" name="Group 8" descr="National Cancer Institute logo">
            <a:extLst>
              <a:ext uri="{FF2B5EF4-FFF2-40B4-BE49-F238E27FC236}">
                <a16:creationId xmlns:a16="http://schemas.microsoft.com/office/drawing/2014/main" id="{1AC9C25F-5A56-4E68-928A-4A1265CD0BD1}"/>
              </a:ext>
            </a:extLst>
          </p:cNvPr>
          <p:cNvGrpSpPr/>
          <p:nvPr/>
        </p:nvGrpSpPr>
        <p:grpSpPr>
          <a:xfrm>
            <a:off x="175666" y="6056775"/>
            <a:ext cx="3594100" cy="520700"/>
            <a:chOff x="1286836" y="3672391"/>
            <a:chExt cx="3594100" cy="520700"/>
          </a:xfrm>
        </p:grpSpPr>
        <p:pic>
          <p:nvPicPr>
            <p:cNvPr id="10" name="Picture 9">
              <a:extLst>
                <a:ext uri="{FF2B5EF4-FFF2-40B4-BE49-F238E27FC236}">
                  <a16:creationId xmlns:a16="http://schemas.microsoft.com/office/drawing/2014/main" id="{5FBA95C0-616D-409B-048A-5E101DCAA8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6836" y="3672391"/>
              <a:ext cx="3594100" cy="520700"/>
            </a:xfrm>
            <a:prstGeom prst="rect">
              <a:avLst/>
            </a:prstGeom>
          </p:spPr>
        </p:pic>
        <p:pic>
          <p:nvPicPr>
            <p:cNvPr id="11" name="Picture 10">
              <a:extLst>
                <a:ext uri="{FF2B5EF4-FFF2-40B4-BE49-F238E27FC236}">
                  <a16:creationId xmlns:a16="http://schemas.microsoft.com/office/drawing/2014/main" id="{FA796789-55BF-A4B7-D0C5-1CA9B17CD8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6836" y="3723191"/>
              <a:ext cx="647700" cy="419100"/>
            </a:xfrm>
            <a:prstGeom prst="rect">
              <a:avLst/>
            </a:prstGeom>
          </p:spPr>
        </p:pic>
      </p:grpSp>
      <p:sp>
        <p:nvSpPr>
          <p:cNvPr id="8" name="TextBox 29">
            <a:extLst>
              <a:ext uri="{FF2B5EF4-FFF2-40B4-BE49-F238E27FC236}">
                <a16:creationId xmlns:a16="http://schemas.microsoft.com/office/drawing/2014/main" id="{7D67B109-BFFB-4124-BEE1-FD343D5A910B}"/>
              </a:ext>
            </a:extLst>
          </p:cNvPr>
          <p:cNvSpPr txBox="1"/>
          <p:nvPr/>
        </p:nvSpPr>
        <p:spPr>
          <a:xfrm>
            <a:off x="1846957" y="6336369"/>
            <a:ext cx="9214292" cy="5539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i="1" dirty="0">
                <a:latin typeface="+mj-lt"/>
              </a:rPr>
              <a:t>Graph is from </a:t>
            </a:r>
            <a:r>
              <a:rPr lang="en-US" sz="1200" i="1" dirty="0">
                <a:solidFill>
                  <a:srgbClr val="0000FF"/>
                </a:solidFill>
                <a:latin typeface="+mj-lt"/>
                <a:hlinkClick r:id="rId8"/>
              </a:rPr>
              <a:t>https</a:t>
            </a:r>
            <a:r>
              <a:rPr lang="en-US" sz="1200" i="1" dirty="0">
                <a:latin typeface="+mj-lt"/>
                <a:hlinkClick r:id="rId8"/>
              </a:rPr>
              <a:t>://cancercontrol.cancer.gov/ocs/statistics</a:t>
            </a:r>
            <a:endParaRPr lang="en-US" sz="1200" i="1" dirty="0">
              <a:latin typeface="+mj-lt"/>
            </a:endParaRPr>
          </a:p>
          <a:p>
            <a:pPr algn="ctr"/>
            <a:endParaRPr lang="en-US" sz="500" i="1" dirty="0">
              <a:latin typeface="+mj-lt"/>
            </a:endParaRPr>
          </a:p>
          <a:p>
            <a:pPr algn="ctr"/>
            <a:r>
              <a:rPr lang="en-US" sz="1200" b="0" i="0" baseline="30000" dirty="0">
                <a:effectLst/>
                <a:latin typeface="+mj-lt"/>
              </a:rPr>
              <a:t>1</a:t>
            </a:r>
            <a:r>
              <a:rPr lang="en-US" sz="1200" b="0" i="0" dirty="0">
                <a:effectLst/>
                <a:latin typeface="+mj-lt"/>
              </a:rPr>
              <a:t>American Cancer Society. </a:t>
            </a:r>
            <a:r>
              <a:rPr lang="en-US" sz="1200" b="0" i="1" dirty="0">
                <a:effectLst/>
                <a:latin typeface="+mj-lt"/>
              </a:rPr>
              <a:t>Cancer Treatment &amp; Survivorship Facts &amp; Figures 2022-2024.</a:t>
            </a:r>
            <a:r>
              <a:rPr lang="en-US" sz="1200" b="0" i="0" dirty="0">
                <a:effectLst/>
                <a:latin typeface="+mj-lt"/>
              </a:rPr>
              <a:t> Atlanta: American Cancer Society; 2022.</a:t>
            </a:r>
            <a:endParaRPr lang="en-US" sz="1200" i="1" dirty="0">
              <a:latin typeface="+mj-lt"/>
            </a:endParaRPr>
          </a:p>
        </p:txBody>
      </p:sp>
    </p:spTree>
    <p:custDataLst>
      <p:tags r:id="rId1"/>
    </p:custDataLst>
    <p:extLst>
      <p:ext uri="{BB962C8B-B14F-4D97-AF65-F5344CB8AC3E}">
        <p14:creationId xmlns:p14="http://schemas.microsoft.com/office/powerpoint/2010/main" val="288428008"/>
      </p:ext>
    </p:extLst>
  </p:cSld>
  <p:clrMapOvr>
    <a:masterClrMapping/>
  </p:clrMapOvr>
  <mc:AlternateContent xmlns:mc="http://schemas.openxmlformats.org/markup-compatibility/2006" xmlns:p14="http://schemas.microsoft.com/office/powerpoint/2010/main">
    <mc:Choice Requires="p14">
      <p:transition spd="slow" p14:dur="2000" advTm="193099"/>
    </mc:Choice>
    <mc:Fallback xmlns="">
      <p:transition spd="slow" advTm="19309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56BBB5-D109-FB10-487F-833894540F33}"/>
              </a:ext>
            </a:extLst>
          </p:cNvPr>
          <p:cNvSpPr>
            <a:spLocks noGrp="1"/>
          </p:cNvSpPr>
          <p:nvPr>
            <p:ph type="title"/>
          </p:nvPr>
        </p:nvSpPr>
        <p:spPr>
          <a:xfrm>
            <a:off x="566208" y="243660"/>
            <a:ext cx="11059583" cy="846137"/>
          </a:xfrm>
        </p:spPr>
        <p:txBody>
          <a:bodyPr/>
          <a:lstStyle/>
          <a:p>
            <a:r>
              <a:rPr lang="en-US" sz="3200" dirty="0"/>
              <a:t>In Pediatrics as Well……</a:t>
            </a:r>
            <a:endParaRPr lang="en-US" dirty="0"/>
          </a:p>
        </p:txBody>
      </p:sp>
      <p:grpSp>
        <p:nvGrpSpPr>
          <p:cNvPr id="2" name="Group 1" descr="A pie chart of cancer survivors by age in 2022: 0-19 years, 0.7%; 20-29 years, 1.1%; 30-39 years, 2.5%; 40-49 years, 5.2%; 50-59 years, 12.7%; 60-69 years, 25.3%; 70-79 years, 29.1%; 80+ years, 23.5%.">
            <a:extLst>
              <a:ext uri="{FF2B5EF4-FFF2-40B4-BE49-F238E27FC236}">
                <a16:creationId xmlns:a16="http://schemas.microsoft.com/office/drawing/2014/main" id="{15CF3E4F-EA0B-F8A8-BE5E-6CBA33C7C5C6}"/>
              </a:ext>
            </a:extLst>
          </p:cNvPr>
          <p:cNvGrpSpPr/>
          <p:nvPr/>
        </p:nvGrpSpPr>
        <p:grpSpPr>
          <a:xfrm>
            <a:off x="294481" y="1117351"/>
            <a:ext cx="5504639" cy="5755520"/>
            <a:chOff x="6500487" y="1089797"/>
            <a:chExt cx="5504639" cy="5755520"/>
          </a:xfrm>
        </p:grpSpPr>
        <p:pic>
          <p:nvPicPr>
            <p:cNvPr id="10" name="Picture 9">
              <a:extLst>
                <a:ext uri="{FF2B5EF4-FFF2-40B4-BE49-F238E27FC236}">
                  <a16:creationId xmlns:a16="http://schemas.microsoft.com/office/drawing/2014/main" id="{AE418EED-2749-B79F-C4B5-02E5CA47D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0487" y="1507486"/>
              <a:ext cx="5504639" cy="5337831"/>
            </a:xfrm>
            <a:prstGeom prst="rect">
              <a:avLst/>
            </a:prstGeom>
            <a:noFill/>
          </p:spPr>
        </p:pic>
        <p:sp>
          <p:nvSpPr>
            <p:cNvPr id="14" name="TextBox 13">
              <a:extLst>
                <a:ext uri="{FF2B5EF4-FFF2-40B4-BE49-F238E27FC236}">
                  <a16:creationId xmlns:a16="http://schemas.microsoft.com/office/drawing/2014/main" id="{7B4E0CDE-EA46-4D0F-485A-C6A51EE21B65}"/>
                </a:ext>
              </a:extLst>
            </p:cNvPr>
            <p:cNvSpPr txBox="1"/>
            <p:nvPr/>
          </p:nvSpPr>
          <p:spPr>
            <a:xfrm>
              <a:off x="7061290" y="1089797"/>
              <a:ext cx="4462272" cy="369332"/>
            </a:xfrm>
            <a:prstGeom prst="rect">
              <a:avLst/>
            </a:prstGeom>
            <a:noFill/>
          </p:spPr>
          <p:txBody>
            <a:bodyPr wrap="square" rtlCol="0">
              <a:spAutoFit/>
            </a:bodyPr>
            <a:lstStyle/>
            <a:p>
              <a:pPr algn="ctr"/>
              <a:r>
                <a:rPr lang="en-US" b="1" u="sng" dirty="0">
                  <a:latin typeface="+mj-lt"/>
                </a:rPr>
                <a:t>Cancer Survivors by Age (2022)</a:t>
              </a:r>
            </a:p>
          </p:txBody>
        </p:sp>
        <p:grpSp>
          <p:nvGrpSpPr>
            <p:cNvPr id="26" name="Group 25">
              <a:extLst>
                <a:ext uri="{FF2B5EF4-FFF2-40B4-BE49-F238E27FC236}">
                  <a16:creationId xmlns:a16="http://schemas.microsoft.com/office/drawing/2014/main" id="{24FE715E-1E5B-C531-83AD-DF239DD2AC07}"/>
                </a:ext>
              </a:extLst>
            </p:cNvPr>
            <p:cNvGrpSpPr/>
            <p:nvPr/>
          </p:nvGrpSpPr>
          <p:grpSpPr>
            <a:xfrm>
              <a:off x="9228148" y="2063124"/>
              <a:ext cx="614121" cy="2192992"/>
              <a:chOff x="9228148" y="2063124"/>
              <a:chExt cx="614121" cy="2192992"/>
            </a:xfrm>
          </p:grpSpPr>
          <p:grpSp>
            <p:nvGrpSpPr>
              <p:cNvPr id="18" name="Group 17">
                <a:extLst>
                  <a:ext uri="{FF2B5EF4-FFF2-40B4-BE49-F238E27FC236}">
                    <a16:creationId xmlns:a16="http://schemas.microsoft.com/office/drawing/2014/main" id="{662C8EAA-3C08-239A-CFE3-10E819AFA3F2}"/>
                  </a:ext>
                </a:extLst>
              </p:cNvPr>
              <p:cNvGrpSpPr/>
              <p:nvPr/>
            </p:nvGrpSpPr>
            <p:grpSpPr>
              <a:xfrm>
                <a:off x="9234637" y="2192070"/>
                <a:ext cx="548213" cy="1984331"/>
                <a:chOff x="9234637" y="2192070"/>
                <a:chExt cx="548213" cy="1984331"/>
              </a:xfrm>
              <a:pattFill prst="pct90">
                <a:fgClr>
                  <a:schemeClr val="bg1">
                    <a:lumMod val="85000"/>
                  </a:schemeClr>
                </a:fgClr>
                <a:bgClr>
                  <a:schemeClr val="bg1"/>
                </a:bgClr>
              </a:pattFill>
            </p:grpSpPr>
            <p:grpSp>
              <p:nvGrpSpPr>
                <p:cNvPr id="16" name="Group 15">
                  <a:extLst>
                    <a:ext uri="{FF2B5EF4-FFF2-40B4-BE49-F238E27FC236}">
                      <a16:creationId xmlns:a16="http://schemas.microsoft.com/office/drawing/2014/main" id="{D6BF4831-6290-00D0-17CB-D344BD26FB36}"/>
                    </a:ext>
                  </a:extLst>
                </p:cNvPr>
                <p:cNvGrpSpPr/>
                <p:nvPr/>
              </p:nvGrpSpPr>
              <p:grpSpPr>
                <a:xfrm>
                  <a:off x="9234637" y="2192070"/>
                  <a:ext cx="548213" cy="1984331"/>
                  <a:chOff x="9234637" y="2192070"/>
                  <a:chExt cx="548213" cy="1984331"/>
                </a:xfrm>
                <a:grpFill/>
              </p:grpSpPr>
              <p:sp>
                <p:nvSpPr>
                  <p:cNvPr id="11" name="Isosceles Triangle 10">
                    <a:extLst>
                      <a:ext uri="{FF2B5EF4-FFF2-40B4-BE49-F238E27FC236}">
                        <a16:creationId xmlns:a16="http://schemas.microsoft.com/office/drawing/2014/main" id="{C95C92B8-00D7-7CF3-38FA-455690B81BE4}"/>
                      </a:ext>
                    </a:extLst>
                  </p:cNvPr>
                  <p:cNvSpPr/>
                  <p:nvPr/>
                </p:nvSpPr>
                <p:spPr>
                  <a:xfrm flipV="1">
                    <a:off x="9234637" y="2292909"/>
                    <a:ext cx="539040" cy="1883492"/>
                  </a:xfrm>
                  <a:prstGeom prst="triangle">
                    <a:avLst>
                      <a:gd name="adj" fmla="val 2539"/>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Moon 11">
                    <a:extLst>
                      <a:ext uri="{FF2B5EF4-FFF2-40B4-BE49-F238E27FC236}">
                        <a16:creationId xmlns:a16="http://schemas.microsoft.com/office/drawing/2014/main" id="{7077131C-E307-17F3-6DF4-E75969E76888}"/>
                      </a:ext>
                    </a:extLst>
                  </p:cNvPr>
                  <p:cNvSpPr/>
                  <p:nvPr/>
                </p:nvSpPr>
                <p:spPr>
                  <a:xfrm rot="5814640">
                    <a:off x="9451520" y="1980415"/>
                    <a:ext cx="119675" cy="542985"/>
                  </a:xfrm>
                  <a:prstGeom prst="mo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7788650-3D12-C990-CE35-9D9FA204BC4F}"/>
                      </a:ext>
                    </a:extLst>
                  </p:cNvPr>
                  <p:cNvSpPr/>
                  <p:nvPr/>
                </p:nvSpPr>
                <p:spPr>
                  <a:xfrm>
                    <a:off x="9261433" y="2222905"/>
                    <a:ext cx="449834" cy="30573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7" name="Rounded Rectangle 16">
                  <a:extLst>
                    <a:ext uri="{FF2B5EF4-FFF2-40B4-BE49-F238E27FC236}">
                      <a16:creationId xmlns:a16="http://schemas.microsoft.com/office/drawing/2014/main" id="{8FEF0F42-E6FE-E2C6-6A55-5184D783A0E7}"/>
                    </a:ext>
                  </a:extLst>
                </p:cNvPr>
                <p:cNvSpPr/>
                <p:nvPr/>
              </p:nvSpPr>
              <p:spPr>
                <a:xfrm>
                  <a:off x="9234637" y="2234527"/>
                  <a:ext cx="175811" cy="1094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20" name="Straight Connector 19">
                <a:extLst>
                  <a:ext uri="{FF2B5EF4-FFF2-40B4-BE49-F238E27FC236}">
                    <a16:creationId xmlns:a16="http://schemas.microsoft.com/office/drawing/2014/main" id="{143CE9DF-802C-1134-3AFE-B215A8090C83}"/>
                  </a:ext>
                </a:extLst>
              </p:cNvPr>
              <p:cNvCxnSpPr>
                <a:cxnSpLocks/>
              </p:cNvCxnSpPr>
              <p:nvPr/>
            </p:nvCxnSpPr>
            <p:spPr>
              <a:xfrm flipV="1">
                <a:off x="9234637" y="2111481"/>
                <a:ext cx="607632" cy="214463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CD9317A-6B23-64DE-1FB8-943182587D2D}"/>
                  </a:ext>
                </a:extLst>
              </p:cNvPr>
              <p:cNvCxnSpPr>
                <a:cxnSpLocks/>
              </p:cNvCxnSpPr>
              <p:nvPr/>
            </p:nvCxnSpPr>
            <p:spPr>
              <a:xfrm flipV="1">
                <a:off x="9228148" y="2063124"/>
                <a:ext cx="1244" cy="21705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8" name="TextBox 7">
            <a:extLst>
              <a:ext uri="{FF2B5EF4-FFF2-40B4-BE49-F238E27FC236}">
                <a16:creationId xmlns:a16="http://schemas.microsoft.com/office/drawing/2014/main" id="{3E738267-CB1F-966A-AAB2-2B15D6CC5D6B}"/>
              </a:ext>
            </a:extLst>
          </p:cNvPr>
          <p:cNvSpPr txBox="1"/>
          <p:nvPr/>
        </p:nvSpPr>
        <p:spPr>
          <a:xfrm>
            <a:off x="7008251" y="1101022"/>
            <a:ext cx="4462272" cy="369332"/>
          </a:xfrm>
          <a:prstGeom prst="rect">
            <a:avLst/>
          </a:prstGeom>
          <a:noFill/>
        </p:spPr>
        <p:txBody>
          <a:bodyPr wrap="square" rtlCol="0">
            <a:spAutoFit/>
          </a:bodyPr>
          <a:lstStyle/>
          <a:p>
            <a:pPr algn="ctr"/>
            <a:r>
              <a:rPr lang="en-US" b="1" u="sng" dirty="0">
                <a:latin typeface="+mj-lt"/>
              </a:rPr>
              <a:t>Pediatric Cancer Survivorship</a:t>
            </a:r>
          </a:p>
        </p:txBody>
      </p:sp>
      <p:pic>
        <p:nvPicPr>
          <p:cNvPr id="5" name="Content Placeholder 4" descr="Line graph showing relative survival for pediatric cancer from 2000 to 2019. The five year survival is around 85%.&#10;">
            <a:extLst>
              <a:ext uri="{FF2B5EF4-FFF2-40B4-BE49-F238E27FC236}">
                <a16:creationId xmlns:a16="http://schemas.microsoft.com/office/drawing/2014/main" id="{DFC3BCC5-F51C-DDE7-D134-66B8BB4F7C1A}"/>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r="29743"/>
          <a:stretch/>
        </p:blipFill>
        <p:spPr>
          <a:xfrm>
            <a:off x="5691514" y="1416320"/>
            <a:ext cx="5754623" cy="5337831"/>
          </a:xfrm>
        </p:spPr>
      </p:pic>
      <p:pic>
        <p:nvPicPr>
          <p:cNvPr id="13" name="Content Placeholder 4" descr="Legend for chart showing pediatric cancer survivorship. Legend shows Female as a blue triangle and Male as a green triangle">
            <a:extLst>
              <a:ext uri="{FF2B5EF4-FFF2-40B4-BE49-F238E27FC236}">
                <a16:creationId xmlns:a16="http://schemas.microsoft.com/office/drawing/2014/main" id="{099D5637-61C3-A01F-A758-70AD25BB6B87}"/>
              </a:ext>
            </a:extLst>
          </p:cNvPr>
          <p:cNvPicPr>
            <a:picLocks noChangeAspect="1"/>
          </p:cNvPicPr>
          <p:nvPr/>
        </p:nvPicPr>
        <p:blipFill rotWithShape="1">
          <a:blip r:embed="rId4">
            <a:extLst>
              <a:ext uri="{28A0092B-C50C-407E-A947-70E740481C1C}">
                <a14:useLocalDpi xmlns:a14="http://schemas.microsoft.com/office/drawing/2010/main" val="0"/>
              </a:ext>
            </a:extLst>
          </a:blip>
          <a:srcRect l="70082" r="14141" b="79813"/>
          <a:stretch/>
        </p:blipFill>
        <p:spPr>
          <a:xfrm>
            <a:off x="10799960" y="2365029"/>
            <a:ext cx="1292353" cy="1077541"/>
          </a:xfrm>
          <a:prstGeom prst="rect">
            <a:avLst/>
          </a:prstGeom>
        </p:spPr>
      </p:pic>
      <p:sp>
        <p:nvSpPr>
          <p:cNvPr id="6" name="TextBox 5">
            <a:extLst>
              <a:ext uri="{FF2B5EF4-FFF2-40B4-BE49-F238E27FC236}">
                <a16:creationId xmlns:a16="http://schemas.microsoft.com/office/drawing/2014/main" id="{25BDC6F4-759B-4FB5-11F5-E16423CB547E}"/>
              </a:ext>
            </a:extLst>
          </p:cNvPr>
          <p:cNvSpPr txBox="1"/>
          <p:nvPr/>
        </p:nvSpPr>
        <p:spPr>
          <a:xfrm>
            <a:off x="6943099" y="3799519"/>
            <a:ext cx="4775666" cy="923330"/>
          </a:xfrm>
          <a:prstGeom prst="rect">
            <a:avLst/>
          </a:prstGeom>
          <a:noFill/>
        </p:spPr>
        <p:txBody>
          <a:bodyPr wrap="none" rtlCol="0">
            <a:spAutoFit/>
          </a:bodyPr>
          <a:lstStyle/>
          <a:p>
            <a:pPr algn="ctr"/>
            <a:r>
              <a:rPr lang="en-US" b="1" dirty="0">
                <a:solidFill>
                  <a:srgbClr val="C00000"/>
                </a:solidFill>
              </a:rPr>
              <a:t>5-year Relative Survival 85%</a:t>
            </a:r>
          </a:p>
          <a:p>
            <a:pPr algn="ctr"/>
            <a:endParaRPr lang="en-US" b="1" dirty="0">
              <a:solidFill>
                <a:srgbClr val="C00000"/>
              </a:solidFill>
              <a:latin typeface="+mj-lt"/>
              <a:cs typeface="Calibri" panose="020F0502020204030204" pitchFamily="34" charset="0"/>
            </a:endParaRPr>
          </a:p>
          <a:p>
            <a:pPr algn="ctr"/>
            <a:r>
              <a:rPr lang="en-US" b="1" dirty="0">
                <a:solidFill>
                  <a:srgbClr val="C00000"/>
                </a:solidFill>
                <a:latin typeface="+mj-lt"/>
                <a:cs typeface="Calibri" panose="020F0502020204030204" pitchFamily="34" charset="0"/>
              </a:rPr>
              <a:t>= &gt; 500,000 survivors of childhood cancer</a:t>
            </a:r>
          </a:p>
        </p:txBody>
      </p:sp>
      <p:sp>
        <p:nvSpPr>
          <p:cNvPr id="7" name="TextBox 6">
            <a:extLst>
              <a:ext uri="{FF2B5EF4-FFF2-40B4-BE49-F238E27FC236}">
                <a16:creationId xmlns:a16="http://schemas.microsoft.com/office/drawing/2014/main" id="{3D6B6673-55B6-5520-494A-69938403DAF1}"/>
              </a:ext>
            </a:extLst>
          </p:cNvPr>
          <p:cNvSpPr txBox="1"/>
          <p:nvPr/>
        </p:nvSpPr>
        <p:spPr>
          <a:xfrm>
            <a:off x="6807152" y="6485959"/>
            <a:ext cx="4413388" cy="307777"/>
          </a:xfrm>
          <a:prstGeom prst="rect">
            <a:avLst/>
          </a:prstGeom>
          <a:noFill/>
        </p:spPr>
        <p:txBody>
          <a:bodyPr wrap="none" rtlCol="0">
            <a:spAutoFit/>
          </a:bodyPr>
          <a:lstStyle/>
          <a:p>
            <a:r>
              <a:rPr lang="en-US" sz="1400" i="1" dirty="0">
                <a:latin typeface="+mn-lt"/>
              </a:rPr>
              <a:t>SEER data for ages 0-19 all sites by sex (</a:t>
            </a:r>
            <a:r>
              <a:rPr lang="en-US" sz="1400" i="1" dirty="0"/>
              <a:t>2000</a:t>
            </a:r>
            <a:r>
              <a:rPr lang="en-US" sz="1400" i="1" dirty="0">
                <a:latin typeface="+mn-lt"/>
              </a:rPr>
              <a:t>-2018)</a:t>
            </a:r>
          </a:p>
        </p:txBody>
      </p:sp>
    </p:spTree>
    <p:extLst>
      <p:ext uri="{BB962C8B-B14F-4D97-AF65-F5344CB8AC3E}">
        <p14:creationId xmlns:p14="http://schemas.microsoft.com/office/powerpoint/2010/main" val="3102913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94BA5-C7E1-47D2-83AD-B80E9F539661}"/>
              </a:ext>
            </a:extLst>
          </p:cNvPr>
          <p:cNvSpPr>
            <a:spLocks noGrp="1"/>
          </p:cNvSpPr>
          <p:nvPr>
            <p:ph type="title"/>
          </p:nvPr>
        </p:nvSpPr>
        <p:spPr/>
        <p:txBody>
          <a:bodyPr/>
          <a:lstStyle/>
          <a:p>
            <a:pPr algn="ctr"/>
            <a:r>
              <a:rPr lang="en-US" sz="2800" dirty="0"/>
              <a:t>Understanding of CV Toxicity from Cancer Treatments is Incomplete</a:t>
            </a:r>
          </a:p>
        </p:txBody>
      </p:sp>
      <p:sp>
        <p:nvSpPr>
          <p:cNvPr id="10" name="TextBox 9">
            <a:extLst>
              <a:ext uri="{FF2B5EF4-FFF2-40B4-BE49-F238E27FC236}">
                <a16:creationId xmlns:a16="http://schemas.microsoft.com/office/drawing/2014/main" id="{8560C3E2-02EE-A6E7-447D-659D2119B58B}"/>
              </a:ext>
              <a:ext uri="{C183D7F6-B498-43B3-948B-1728B52AA6E4}">
                <adec:decorative xmlns:adec="http://schemas.microsoft.com/office/drawing/2017/decorative" val="1"/>
              </a:ext>
            </a:extLst>
          </p:cNvPr>
          <p:cNvSpPr txBox="1"/>
          <p:nvPr/>
        </p:nvSpPr>
        <p:spPr>
          <a:xfrm>
            <a:off x="562274" y="5949387"/>
            <a:ext cx="11290202" cy="740780"/>
          </a:xfrm>
          <a:prstGeom prst="rect">
            <a:avLst/>
          </a:prstGeom>
          <a:solidFill>
            <a:schemeClr val="bg1"/>
          </a:solidFill>
        </p:spPr>
        <p:txBody>
          <a:bodyPr wrap="square" rtlCol="0">
            <a:spAutoFit/>
          </a:bodyPr>
          <a:lstStyle/>
          <a:p>
            <a:endParaRPr lang="en-US" dirty="0"/>
          </a:p>
        </p:txBody>
      </p:sp>
      <p:graphicFrame>
        <p:nvGraphicFramePr>
          <p:cNvPr id="5" name="Diagram 4" descr="A list of factors related to understanding cardiovascular toxicity from cancer treatment">
            <a:extLst>
              <a:ext uri="{FF2B5EF4-FFF2-40B4-BE49-F238E27FC236}">
                <a16:creationId xmlns:a16="http://schemas.microsoft.com/office/drawing/2014/main" id="{2EECBD22-F596-D2A5-354E-01965EA6C10F}"/>
              </a:ext>
            </a:extLst>
          </p:cNvPr>
          <p:cNvGraphicFramePr/>
          <p:nvPr>
            <p:extLst>
              <p:ext uri="{D42A27DB-BD31-4B8C-83A1-F6EECF244321}">
                <p14:modId xmlns:p14="http://schemas.microsoft.com/office/powerpoint/2010/main" val="4123619572"/>
              </p:ext>
            </p:extLst>
          </p:nvPr>
        </p:nvGraphicFramePr>
        <p:xfrm>
          <a:off x="1074003" y="1294869"/>
          <a:ext cx="10266744"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668864495"/>
      </p:ext>
    </p:extLst>
  </p:cSld>
  <p:clrMapOvr>
    <a:masterClrMapping/>
  </p:clrMapOvr>
  <mc:AlternateContent xmlns:mc="http://schemas.openxmlformats.org/markup-compatibility/2006" xmlns:p14="http://schemas.microsoft.com/office/powerpoint/2010/main">
    <mc:Choice Requires="p14">
      <p:transition spd="slow" p14:dur="2000" advTm="193099"/>
    </mc:Choice>
    <mc:Fallback xmlns="">
      <p:transition spd="slow" advTm="19309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65B982-11C3-10B1-0B41-3DF81C1868EC}"/>
              </a:ext>
            </a:extLst>
          </p:cNvPr>
          <p:cNvSpPr>
            <a:spLocks noGrp="1"/>
          </p:cNvSpPr>
          <p:nvPr>
            <p:ph type="title" idx="4294967295"/>
          </p:nvPr>
        </p:nvSpPr>
        <p:spPr>
          <a:xfrm>
            <a:off x="566208" y="13887"/>
            <a:ext cx="11059583" cy="846137"/>
          </a:xfrm>
        </p:spPr>
        <p:txBody>
          <a:bodyPr/>
          <a:lstStyle/>
          <a:p>
            <a:pPr rtl="0" eaLnBrk="1" latinLnBrk="0" hangingPunct="1"/>
            <a:r>
              <a:rPr lang="en-US" sz="2800" kern="1200" dirty="0">
                <a:effectLst/>
                <a:latin typeface="Arial" panose="020B0604020202020204" pitchFamily="34" charset="0"/>
                <a:ea typeface="+mn-ea"/>
                <a:cs typeface="+mn-cs"/>
              </a:rPr>
              <a:t>Managing CV Toxicity from Cancer Treatments is a Balancing Act</a:t>
            </a:r>
            <a:endParaRPr lang="en-US" dirty="0">
              <a:effectLst/>
            </a:endParaRPr>
          </a:p>
        </p:txBody>
      </p:sp>
      <p:grpSp>
        <p:nvGrpSpPr>
          <p:cNvPr id="187" name="Group 186" descr="A diagram showing the complex factors that are balanced in managing cardiovascular toxicity from cancer treatments. These include: Cardiovascular risk factors, cancer therapy, cancer biology and disease, risk of cardiovascular complications and benefit of cancer therapy.">
            <a:extLst>
              <a:ext uri="{FF2B5EF4-FFF2-40B4-BE49-F238E27FC236}">
                <a16:creationId xmlns:a16="http://schemas.microsoft.com/office/drawing/2014/main" id="{8B4D8CB3-9977-4694-87B4-26F39F6578DB}"/>
              </a:ext>
            </a:extLst>
          </p:cNvPr>
          <p:cNvGrpSpPr/>
          <p:nvPr/>
        </p:nvGrpSpPr>
        <p:grpSpPr>
          <a:xfrm>
            <a:off x="3598261" y="722528"/>
            <a:ext cx="7872231" cy="3667466"/>
            <a:chOff x="3100546" y="325783"/>
            <a:chExt cx="7872231" cy="3667466"/>
          </a:xfrm>
        </p:grpSpPr>
        <p:sp>
          <p:nvSpPr>
            <p:cNvPr id="6" name="Flowchart: Merge 5">
              <a:extLst>
                <a:ext uri="{FF2B5EF4-FFF2-40B4-BE49-F238E27FC236}">
                  <a16:creationId xmlns:a16="http://schemas.microsoft.com/office/drawing/2014/main" id="{9CAB3108-8B60-45DB-9DD7-12A379C92949}"/>
                </a:ext>
              </a:extLst>
            </p:cNvPr>
            <p:cNvSpPr/>
            <p:nvPr/>
          </p:nvSpPr>
          <p:spPr>
            <a:xfrm>
              <a:off x="3290461" y="335649"/>
              <a:ext cx="7315200" cy="3657600"/>
            </a:xfrm>
            <a:prstGeom prst="flowChartMerg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184">
              <a:extLst>
                <a:ext uri="{FF2B5EF4-FFF2-40B4-BE49-F238E27FC236}">
                  <a16:creationId xmlns:a16="http://schemas.microsoft.com/office/drawing/2014/main" id="{73702F9B-7ED9-49C9-8442-9442CE31C6FF}"/>
                </a:ext>
              </a:extLst>
            </p:cNvPr>
            <p:cNvGrpSpPr/>
            <p:nvPr/>
          </p:nvGrpSpPr>
          <p:grpSpPr>
            <a:xfrm>
              <a:off x="4370738" y="325783"/>
              <a:ext cx="5092144" cy="2404704"/>
              <a:chOff x="4370738" y="325783"/>
              <a:chExt cx="5092144" cy="2404704"/>
            </a:xfrm>
          </p:grpSpPr>
          <p:sp>
            <p:nvSpPr>
              <p:cNvPr id="3" name="Oval 2">
                <a:extLst>
                  <a:ext uri="{FF2B5EF4-FFF2-40B4-BE49-F238E27FC236}">
                    <a16:creationId xmlns:a16="http://schemas.microsoft.com/office/drawing/2014/main" id="{25AD5EAB-4306-4ABA-929E-EEB503A3C2E3}"/>
                  </a:ext>
                </a:extLst>
              </p:cNvPr>
              <p:cNvSpPr/>
              <p:nvPr/>
            </p:nvSpPr>
            <p:spPr>
              <a:xfrm>
                <a:off x="4370738" y="325783"/>
                <a:ext cx="2200275" cy="147161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Cardiovascular Risk Factors and Disease</a:t>
                </a:r>
              </a:p>
            </p:txBody>
          </p:sp>
          <p:sp>
            <p:nvSpPr>
              <p:cNvPr id="9" name="Oval 8">
                <a:extLst>
                  <a:ext uri="{FF2B5EF4-FFF2-40B4-BE49-F238E27FC236}">
                    <a16:creationId xmlns:a16="http://schemas.microsoft.com/office/drawing/2014/main" id="{AF1E3658-F24C-4C54-8A10-F093B50927BB}"/>
                  </a:ext>
                </a:extLst>
              </p:cNvPr>
              <p:cNvSpPr/>
              <p:nvPr/>
            </p:nvSpPr>
            <p:spPr>
              <a:xfrm>
                <a:off x="7262607" y="332034"/>
                <a:ext cx="2200275" cy="1471613"/>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Cancer Biology and Disease</a:t>
                </a:r>
              </a:p>
            </p:txBody>
          </p:sp>
          <p:sp>
            <p:nvSpPr>
              <p:cNvPr id="10" name="Oval 9">
                <a:extLst>
                  <a:ext uri="{FF2B5EF4-FFF2-40B4-BE49-F238E27FC236}">
                    <a16:creationId xmlns:a16="http://schemas.microsoft.com/office/drawing/2014/main" id="{8101C36D-C01E-471C-A337-CA8946583BAB}"/>
                  </a:ext>
                </a:extLst>
              </p:cNvPr>
              <p:cNvSpPr/>
              <p:nvPr/>
            </p:nvSpPr>
            <p:spPr>
              <a:xfrm>
                <a:off x="5900714" y="1258874"/>
                <a:ext cx="2200275" cy="147161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Cancer Therapy</a:t>
                </a:r>
              </a:p>
            </p:txBody>
          </p:sp>
        </p:grpSp>
        <p:grpSp>
          <p:nvGrpSpPr>
            <p:cNvPr id="186" name="Group 185">
              <a:extLst>
                <a:ext uri="{FF2B5EF4-FFF2-40B4-BE49-F238E27FC236}">
                  <a16:creationId xmlns:a16="http://schemas.microsoft.com/office/drawing/2014/main" id="{EE60F4F6-BBD1-4504-A37F-C4B592D37697}"/>
                </a:ext>
              </a:extLst>
            </p:cNvPr>
            <p:cNvGrpSpPr/>
            <p:nvPr/>
          </p:nvGrpSpPr>
          <p:grpSpPr>
            <a:xfrm>
              <a:off x="3100546" y="2510279"/>
              <a:ext cx="7872231" cy="1474022"/>
              <a:chOff x="3100546" y="2510279"/>
              <a:chExt cx="7872231" cy="1474022"/>
            </a:xfrm>
          </p:grpSpPr>
          <p:sp>
            <p:nvSpPr>
              <p:cNvPr id="11" name="Oval 10">
                <a:extLst>
                  <a:ext uri="{FF2B5EF4-FFF2-40B4-BE49-F238E27FC236}">
                    <a16:creationId xmlns:a16="http://schemas.microsoft.com/office/drawing/2014/main" id="{42612F01-4A64-4BAE-8233-F619DFFC8436}"/>
                  </a:ext>
                </a:extLst>
              </p:cNvPr>
              <p:cNvSpPr/>
              <p:nvPr/>
            </p:nvSpPr>
            <p:spPr>
              <a:xfrm>
                <a:off x="3100546" y="2512688"/>
                <a:ext cx="2200275" cy="147161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Risk of Cardiovascular Complications</a:t>
                </a:r>
              </a:p>
            </p:txBody>
          </p:sp>
          <p:sp>
            <p:nvSpPr>
              <p:cNvPr id="12" name="Oval 11">
                <a:extLst>
                  <a:ext uri="{FF2B5EF4-FFF2-40B4-BE49-F238E27FC236}">
                    <a16:creationId xmlns:a16="http://schemas.microsoft.com/office/drawing/2014/main" id="{767E20D7-2C3C-402E-A24F-B50724F3BC0E}"/>
                  </a:ext>
                </a:extLst>
              </p:cNvPr>
              <p:cNvSpPr/>
              <p:nvPr/>
            </p:nvSpPr>
            <p:spPr>
              <a:xfrm>
                <a:off x="8772502" y="2510279"/>
                <a:ext cx="2200275" cy="1471613"/>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Benefit of Cancer Therapy</a:t>
                </a:r>
              </a:p>
            </p:txBody>
          </p:sp>
        </p:grpSp>
      </p:grpSp>
      <p:grpSp>
        <p:nvGrpSpPr>
          <p:cNvPr id="24" name="Group 23">
            <a:extLst>
              <a:ext uri="{FF2B5EF4-FFF2-40B4-BE49-F238E27FC236}">
                <a16:creationId xmlns:a16="http://schemas.microsoft.com/office/drawing/2014/main" id="{BAEF43D9-0ED9-4529-BEC0-CF80F1EDFD1A}"/>
              </a:ext>
              <a:ext uri="{C183D7F6-B498-43B3-948B-1728B52AA6E4}">
                <adec:decorative xmlns:adec="http://schemas.microsoft.com/office/drawing/2017/decorative" val="1"/>
              </a:ext>
            </a:extLst>
          </p:cNvPr>
          <p:cNvGrpSpPr/>
          <p:nvPr/>
        </p:nvGrpSpPr>
        <p:grpSpPr>
          <a:xfrm>
            <a:off x="6570652" y="1181751"/>
            <a:ext cx="1849455" cy="868276"/>
            <a:chOff x="6141455" y="918283"/>
            <a:chExt cx="1849455" cy="763414"/>
          </a:xfrm>
        </p:grpSpPr>
        <p:pic>
          <p:nvPicPr>
            <p:cNvPr id="22" name="Graphic 21" descr="Sort with solid fill">
              <a:extLst>
                <a:ext uri="{FF2B5EF4-FFF2-40B4-BE49-F238E27FC236}">
                  <a16:creationId xmlns:a16="http://schemas.microsoft.com/office/drawing/2014/main" id="{076EC1FC-C73D-44AC-A5DB-A52918E570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672019">
              <a:off x="6141455" y="1271063"/>
              <a:ext cx="381852" cy="410634"/>
            </a:xfrm>
            <a:prstGeom prst="rect">
              <a:avLst/>
            </a:prstGeom>
          </p:spPr>
        </p:pic>
        <p:pic>
          <p:nvPicPr>
            <p:cNvPr id="80" name="Graphic 79" descr="Sort with solid fill">
              <a:extLst>
                <a:ext uri="{FF2B5EF4-FFF2-40B4-BE49-F238E27FC236}">
                  <a16:creationId xmlns:a16="http://schemas.microsoft.com/office/drawing/2014/main" id="{A5AC7C77-A8AE-4967-8B09-89EA8F80B8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969154">
              <a:off x="7609058" y="1285920"/>
              <a:ext cx="381852" cy="341165"/>
            </a:xfrm>
            <a:prstGeom prst="rect">
              <a:avLst/>
            </a:prstGeom>
          </p:spPr>
        </p:pic>
        <p:pic>
          <p:nvPicPr>
            <p:cNvPr id="81" name="Graphic 80" descr="Sort with solid fill">
              <a:extLst>
                <a:ext uri="{FF2B5EF4-FFF2-40B4-BE49-F238E27FC236}">
                  <a16:creationId xmlns:a16="http://schemas.microsoft.com/office/drawing/2014/main" id="{F3CA0DBE-9A3A-439A-99E2-FB035FBCA0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6803093" y="866157"/>
              <a:ext cx="381852" cy="486104"/>
            </a:xfrm>
            <a:prstGeom prst="rect">
              <a:avLst/>
            </a:prstGeom>
          </p:spPr>
        </p:pic>
      </p:grpSp>
      <p:grpSp>
        <p:nvGrpSpPr>
          <p:cNvPr id="184" name="Group 183" descr="A text box describing factors in balancing risk vs benefit">
            <a:extLst>
              <a:ext uri="{FF2B5EF4-FFF2-40B4-BE49-F238E27FC236}">
                <a16:creationId xmlns:a16="http://schemas.microsoft.com/office/drawing/2014/main" id="{3E2A5B74-775E-4B19-B697-F2C9C17ECEEA}"/>
              </a:ext>
            </a:extLst>
          </p:cNvPr>
          <p:cNvGrpSpPr/>
          <p:nvPr/>
        </p:nvGrpSpPr>
        <p:grpSpPr>
          <a:xfrm>
            <a:off x="4288034" y="4397248"/>
            <a:ext cx="6459166" cy="2255976"/>
            <a:chOff x="3790319" y="3987441"/>
            <a:chExt cx="6459166" cy="2255976"/>
          </a:xfrm>
        </p:grpSpPr>
        <p:sp>
          <p:nvSpPr>
            <p:cNvPr id="5" name="Flowchart: Extract 4">
              <a:extLst>
                <a:ext uri="{FF2B5EF4-FFF2-40B4-BE49-F238E27FC236}">
                  <a16:creationId xmlns:a16="http://schemas.microsoft.com/office/drawing/2014/main" id="{B2E34429-9136-41A6-A535-88F28B185AC8}"/>
                </a:ext>
              </a:extLst>
            </p:cNvPr>
            <p:cNvSpPr/>
            <p:nvPr/>
          </p:nvSpPr>
          <p:spPr>
            <a:xfrm>
              <a:off x="6426515" y="4771804"/>
              <a:ext cx="1186774" cy="1471613"/>
            </a:xfrm>
            <a:prstGeom prst="flowChartExtra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a:extLst>
                <a:ext uri="{FF2B5EF4-FFF2-40B4-BE49-F238E27FC236}">
                  <a16:creationId xmlns:a16="http://schemas.microsoft.com/office/drawing/2014/main" id="{C071CCF4-7CAF-4A86-A970-42FB78FF3CB6}"/>
                </a:ext>
              </a:extLst>
            </p:cNvPr>
            <p:cNvGrpSpPr/>
            <p:nvPr/>
          </p:nvGrpSpPr>
          <p:grpSpPr>
            <a:xfrm>
              <a:off x="3790319" y="3987441"/>
              <a:ext cx="6459166" cy="1294385"/>
              <a:chOff x="3790319" y="3987441"/>
              <a:chExt cx="6459166" cy="1294385"/>
            </a:xfrm>
          </p:grpSpPr>
          <p:sp>
            <p:nvSpPr>
              <p:cNvPr id="7" name="Rectangle 6">
                <a:extLst>
                  <a:ext uri="{FF2B5EF4-FFF2-40B4-BE49-F238E27FC236}">
                    <a16:creationId xmlns:a16="http://schemas.microsoft.com/office/drawing/2014/main" id="{EB222743-5139-4274-AAC2-6395C5E062ED}"/>
                  </a:ext>
                </a:extLst>
              </p:cNvPr>
              <p:cNvSpPr/>
              <p:nvPr/>
            </p:nvSpPr>
            <p:spPr>
              <a:xfrm>
                <a:off x="3790319" y="3987441"/>
                <a:ext cx="6459166" cy="129438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7D3C932-27C5-4385-B99E-AE1F9D19AD60}"/>
                  </a:ext>
                </a:extLst>
              </p:cNvPr>
              <p:cNvSpPr txBox="1"/>
              <p:nvPr/>
            </p:nvSpPr>
            <p:spPr>
              <a:xfrm>
                <a:off x="4932426" y="4019080"/>
                <a:ext cx="4387676" cy="1231106"/>
              </a:xfrm>
              <a:prstGeom prst="rect">
                <a:avLst/>
              </a:prstGeom>
              <a:noFill/>
            </p:spPr>
            <p:txBody>
              <a:bodyPr wrap="none" rtlCol="0">
                <a:spAutoFit/>
              </a:bodyPr>
              <a:lstStyle/>
              <a:p>
                <a:pPr algn="ctr"/>
                <a:r>
                  <a:rPr lang="en-US" sz="2000" b="1" dirty="0">
                    <a:solidFill>
                      <a:schemeClr val="bg1"/>
                    </a:solidFill>
                    <a:effectLst>
                      <a:outerShdw blurRad="38100" dist="38100" dir="2700000" algn="tl">
                        <a:srgbClr val="000000">
                          <a:alpha val="43137"/>
                        </a:srgbClr>
                      </a:outerShdw>
                    </a:effectLst>
                  </a:rPr>
                  <a:t>Balancing Risk vs. Benefit</a:t>
                </a:r>
              </a:p>
              <a:p>
                <a:pPr marL="285750" indent="-285750" algn="ctr">
                  <a:buFont typeface="Arial" panose="020B0604020202020204" pitchFamily="34" charset="0"/>
                  <a:buChar char="•"/>
                </a:pPr>
                <a:r>
                  <a:rPr lang="en-US" dirty="0">
                    <a:solidFill>
                      <a:schemeClr val="bg1"/>
                    </a:solidFill>
                  </a:rPr>
                  <a:t>Assess cardiovascular risk factors</a:t>
                </a:r>
              </a:p>
              <a:p>
                <a:pPr marL="285750" indent="-285750" algn="ctr">
                  <a:buFont typeface="Arial" panose="020B0604020202020204" pitchFamily="34" charset="0"/>
                  <a:buChar char="•"/>
                </a:pPr>
                <a:r>
                  <a:rPr lang="en-US" dirty="0">
                    <a:solidFill>
                      <a:schemeClr val="bg1"/>
                    </a:solidFill>
                  </a:rPr>
                  <a:t>Evaluate cancer therapy impact</a:t>
                </a:r>
              </a:p>
              <a:p>
                <a:pPr marL="285750" indent="-285750" algn="ctr">
                  <a:buFont typeface="Arial" panose="020B0604020202020204" pitchFamily="34" charset="0"/>
                  <a:buChar char="•"/>
                </a:pPr>
                <a:r>
                  <a:rPr lang="en-US" dirty="0">
                    <a:solidFill>
                      <a:schemeClr val="bg1"/>
                    </a:solidFill>
                  </a:rPr>
                  <a:t>Implement cardioprotective interventions</a:t>
                </a:r>
              </a:p>
            </p:txBody>
          </p:sp>
        </p:grpSp>
      </p:grpSp>
      <p:grpSp>
        <p:nvGrpSpPr>
          <p:cNvPr id="2" name="Group 1" descr="A diagram showing the progression from acute to chronic to late-onset which may be from days/months to years to decades.">
            <a:extLst>
              <a:ext uri="{FF2B5EF4-FFF2-40B4-BE49-F238E27FC236}">
                <a16:creationId xmlns:a16="http://schemas.microsoft.com/office/drawing/2014/main" id="{F3BC2613-782D-46F3-B34E-6BE136CBB0A1}"/>
              </a:ext>
            </a:extLst>
          </p:cNvPr>
          <p:cNvGrpSpPr/>
          <p:nvPr/>
        </p:nvGrpSpPr>
        <p:grpSpPr>
          <a:xfrm>
            <a:off x="779232" y="3508606"/>
            <a:ext cx="3190977" cy="2850510"/>
            <a:chOff x="122825" y="3247389"/>
            <a:chExt cx="3190977" cy="2850510"/>
          </a:xfrm>
        </p:grpSpPr>
        <p:grpSp>
          <p:nvGrpSpPr>
            <p:cNvPr id="178" name="Group 177">
              <a:extLst>
                <a:ext uri="{FF2B5EF4-FFF2-40B4-BE49-F238E27FC236}">
                  <a16:creationId xmlns:a16="http://schemas.microsoft.com/office/drawing/2014/main" id="{DF78F609-6FCA-41F8-A06F-04322534F153}"/>
                </a:ext>
              </a:extLst>
            </p:cNvPr>
            <p:cNvGrpSpPr/>
            <p:nvPr/>
          </p:nvGrpSpPr>
          <p:grpSpPr>
            <a:xfrm>
              <a:off x="122825" y="3594619"/>
              <a:ext cx="1656134" cy="2131514"/>
              <a:chOff x="334280" y="3446029"/>
              <a:chExt cx="1656134" cy="2131514"/>
            </a:xfrm>
          </p:grpSpPr>
          <p:sp>
            <p:nvSpPr>
              <p:cNvPr id="128" name="TextBox 127">
                <a:extLst>
                  <a:ext uri="{FF2B5EF4-FFF2-40B4-BE49-F238E27FC236}">
                    <a16:creationId xmlns:a16="http://schemas.microsoft.com/office/drawing/2014/main" id="{E8CF02E5-11F4-474F-A87F-BB8B0E014C5F}"/>
                  </a:ext>
                </a:extLst>
              </p:cNvPr>
              <p:cNvSpPr txBox="1"/>
              <p:nvPr/>
            </p:nvSpPr>
            <p:spPr>
              <a:xfrm>
                <a:off x="834867" y="3446029"/>
                <a:ext cx="987809" cy="369332"/>
              </a:xfrm>
              <a:prstGeom prst="rect">
                <a:avLst/>
              </a:prstGeom>
              <a:solidFill>
                <a:schemeClr val="accent2">
                  <a:lumMod val="20000"/>
                  <a:lumOff val="80000"/>
                </a:schemeClr>
              </a:solidFill>
            </p:spPr>
            <p:txBody>
              <a:bodyPr wrap="square" rtlCol="0">
                <a:spAutoFit/>
              </a:bodyPr>
              <a:lstStyle/>
              <a:p>
                <a:r>
                  <a:rPr lang="en-US" b="1" dirty="0"/>
                  <a:t>ACUTE</a:t>
                </a:r>
              </a:p>
            </p:txBody>
          </p:sp>
          <p:sp>
            <p:nvSpPr>
              <p:cNvPr id="129" name="TextBox 128">
                <a:extLst>
                  <a:ext uri="{FF2B5EF4-FFF2-40B4-BE49-F238E27FC236}">
                    <a16:creationId xmlns:a16="http://schemas.microsoft.com/office/drawing/2014/main" id="{3E4221B7-E86E-45D7-8AD1-18BAF72762C0}"/>
                  </a:ext>
                </a:extLst>
              </p:cNvPr>
              <p:cNvSpPr txBox="1"/>
              <p:nvPr/>
            </p:nvSpPr>
            <p:spPr>
              <a:xfrm>
                <a:off x="568211" y="4183478"/>
                <a:ext cx="1358592" cy="369332"/>
              </a:xfrm>
              <a:prstGeom prst="rect">
                <a:avLst/>
              </a:prstGeom>
              <a:solidFill>
                <a:schemeClr val="accent2">
                  <a:lumMod val="20000"/>
                  <a:lumOff val="80000"/>
                </a:schemeClr>
              </a:solidFill>
            </p:spPr>
            <p:txBody>
              <a:bodyPr wrap="square" rtlCol="0">
                <a:spAutoFit/>
              </a:bodyPr>
              <a:lstStyle/>
              <a:p>
                <a:r>
                  <a:rPr lang="en-US" b="1" dirty="0"/>
                  <a:t>CHRONIC</a:t>
                </a:r>
              </a:p>
            </p:txBody>
          </p:sp>
          <p:sp>
            <p:nvSpPr>
              <p:cNvPr id="130" name="TextBox 129">
                <a:extLst>
                  <a:ext uri="{FF2B5EF4-FFF2-40B4-BE49-F238E27FC236}">
                    <a16:creationId xmlns:a16="http://schemas.microsoft.com/office/drawing/2014/main" id="{9A3F3064-C378-47AA-A935-FAC94C98B0AE}"/>
                  </a:ext>
                </a:extLst>
              </p:cNvPr>
              <p:cNvSpPr txBox="1"/>
              <p:nvPr/>
            </p:nvSpPr>
            <p:spPr>
              <a:xfrm>
                <a:off x="334280" y="5208211"/>
                <a:ext cx="1656134" cy="369332"/>
              </a:xfrm>
              <a:prstGeom prst="rect">
                <a:avLst/>
              </a:prstGeom>
              <a:solidFill>
                <a:schemeClr val="accent2">
                  <a:lumMod val="20000"/>
                  <a:lumOff val="80000"/>
                </a:schemeClr>
              </a:solidFill>
            </p:spPr>
            <p:txBody>
              <a:bodyPr wrap="square" rtlCol="0">
                <a:spAutoFit/>
              </a:bodyPr>
              <a:lstStyle/>
              <a:p>
                <a:r>
                  <a:rPr lang="en-US" b="1" dirty="0"/>
                  <a:t>LATE-ONSET</a:t>
                </a:r>
              </a:p>
            </p:txBody>
          </p:sp>
        </p:grpSp>
        <p:grpSp>
          <p:nvGrpSpPr>
            <p:cNvPr id="180" name="Group 179">
              <a:extLst>
                <a:ext uri="{FF2B5EF4-FFF2-40B4-BE49-F238E27FC236}">
                  <a16:creationId xmlns:a16="http://schemas.microsoft.com/office/drawing/2014/main" id="{DD0C0598-E98C-4ED9-8C76-75D88930A7B4}"/>
                </a:ext>
              </a:extLst>
            </p:cNvPr>
            <p:cNvGrpSpPr/>
            <p:nvPr/>
          </p:nvGrpSpPr>
          <p:grpSpPr>
            <a:xfrm>
              <a:off x="2238898" y="3504624"/>
              <a:ext cx="277374" cy="2593275"/>
              <a:chOff x="2450353" y="3356034"/>
              <a:chExt cx="277374" cy="2593275"/>
            </a:xfrm>
          </p:grpSpPr>
          <p:sp>
            <p:nvSpPr>
              <p:cNvPr id="131" name="Flowchart: Process 130">
                <a:extLst>
                  <a:ext uri="{FF2B5EF4-FFF2-40B4-BE49-F238E27FC236}">
                    <a16:creationId xmlns:a16="http://schemas.microsoft.com/office/drawing/2014/main" id="{C8114C67-075A-4219-A8CA-9E2B4F9079B2}"/>
                  </a:ext>
                </a:extLst>
              </p:cNvPr>
              <p:cNvSpPr/>
              <p:nvPr/>
            </p:nvSpPr>
            <p:spPr>
              <a:xfrm>
                <a:off x="2451777" y="4905130"/>
                <a:ext cx="275950" cy="1044179"/>
              </a:xfrm>
              <a:prstGeom prst="flowChartProcess">
                <a:avLst/>
              </a:prstGeom>
              <a:gradFill flip="none" rotWithShape="1">
                <a:gsLst>
                  <a:gs pos="0">
                    <a:srgbClr val="E76141"/>
                  </a:gs>
                  <a:gs pos="100000">
                    <a:srgbClr val="FF0000"/>
                  </a:gs>
                </a:gsLst>
                <a:lin ang="5400000" scaled="0"/>
                <a:tileRect/>
              </a:gradFill>
              <a:ln w="63500" cmpd="sng">
                <a:noFill/>
              </a:ln>
              <a:scene3d>
                <a:camera prst="orthographicFront"/>
                <a:lightRig rig="freezing" dir="t"/>
              </a:scene3d>
              <a:sp3d prstMaterial="flat">
                <a:bevelT w="152400" h="50800" prst="softRound"/>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Process 99">
                <a:extLst>
                  <a:ext uri="{FF2B5EF4-FFF2-40B4-BE49-F238E27FC236}">
                    <a16:creationId xmlns:a16="http://schemas.microsoft.com/office/drawing/2014/main" id="{F962FEC1-6284-4A7A-A3DC-3CDA1280AB6B}"/>
                  </a:ext>
                </a:extLst>
              </p:cNvPr>
              <p:cNvSpPr/>
              <p:nvPr/>
            </p:nvSpPr>
            <p:spPr>
              <a:xfrm>
                <a:off x="2450353" y="3356034"/>
                <a:ext cx="275950" cy="429638"/>
              </a:xfrm>
              <a:prstGeom prst="flowChartProcess">
                <a:avLst/>
              </a:prstGeom>
              <a:solidFill>
                <a:srgbClr val="C00000"/>
              </a:solidFill>
              <a:ln w="63500" cmpd="sng">
                <a:noFill/>
              </a:ln>
              <a:effectLst>
                <a:innerShdw blurRad="63500" dist="50800">
                  <a:prstClr val="black">
                    <a:alpha val="50000"/>
                  </a:prstClr>
                </a:innerShdw>
              </a:effectLst>
              <a:scene3d>
                <a:camera prst="orthographicFront"/>
                <a:lightRig rig="freezing" dir="t"/>
              </a:scene3d>
              <a:sp3d prstMaterial="flat">
                <a:bevelT w="152400" h="50800" prst="softRound"/>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Process 110">
                <a:extLst>
                  <a:ext uri="{FF2B5EF4-FFF2-40B4-BE49-F238E27FC236}">
                    <a16:creationId xmlns:a16="http://schemas.microsoft.com/office/drawing/2014/main" id="{5679837F-5A76-4701-B597-AF6710B85E07}"/>
                  </a:ext>
                </a:extLst>
              </p:cNvPr>
              <p:cNvSpPr/>
              <p:nvPr/>
            </p:nvSpPr>
            <p:spPr>
              <a:xfrm>
                <a:off x="2451127" y="3788376"/>
                <a:ext cx="275950" cy="1112233"/>
              </a:xfrm>
              <a:prstGeom prst="flowChartProcess">
                <a:avLst/>
              </a:prstGeom>
              <a:solidFill>
                <a:srgbClr val="E76141"/>
              </a:solidFill>
              <a:ln w="63500" cmpd="sng">
                <a:noFill/>
              </a:ln>
              <a:scene3d>
                <a:camera prst="orthographicFront"/>
                <a:lightRig rig="freezing" dir="t"/>
              </a:scene3d>
              <a:sp3d prstMaterial="flat">
                <a:bevelT w="152400" h="50800" prst="softRound"/>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9" name="Group 178">
              <a:extLst>
                <a:ext uri="{FF2B5EF4-FFF2-40B4-BE49-F238E27FC236}">
                  <a16:creationId xmlns:a16="http://schemas.microsoft.com/office/drawing/2014/main" id="{BE7D7E62-2FE4-4466-9442-3F5518F15D92}"/>
                </a:ext>
              </a:extLst>
            </p:cNvPr>
            <p:cNvGrpSpPr/>
            <p:nvPr/>
          </p:nvGrpSpPr>
          <p:grpSpPr>
            <a:xfrm>
              <a:off x="1614196" y="3247389"/>
              <a:ext cx="523220" cy="2665364"/>
              <a:chOff x="1825651" y="3098799"/>
              <a:chExt cx="523220" cy="2665364"/>
            </a:xfrm>
          </p:grpSpPr>
          <p:sp>
            <p:nvSpPr>
              <p:cNvPr id="14" name="TextBox 13">
                <a:extLst>
                  <a:ext uri="{FF2B5EF4-FFF2-40B4-BE49-F238E27FC236}">
                    <a16:creationId xmlns:a16="http://schemas.microsoft.com/office/drawing/2014/main" id="{55F09110-5441-443A-A750-C1362875048F}"/>
                  </a:ext>
                </a:extLst>
              </p:cNvPr>
              <p:cNvSpPr txBox="1"/>
              <p:nvPr/>
            </p:nvSpPr>
            <p:spPr>
              <a:xfrm rot="16200000">
                <a:off x="1674426" y="3250024"/>
                <a:ext cx="825669" cy="523220"/>
              </a:xfrm>
              <a:prstGeom prst="rect">
                <a:avLst/>
              </a:prstGeom>
              <a:noFill/>
            </p:spPr>
            <p:txBody>
              <a:bodyPr wrap="square" rtlCol="0">
                <a:spAutoFit/>
              </a:bodyPr>
              <a:lstStyle/>
              <a:p>
                <a:r>
                  <a:rPr lang="en-US" sz="1400" b="1" dirty="0">
                    <a:solidFill>
                      <a:schemeClr val="tx1">
                        <a:lumMod val="50000"/>
                        <a:lumOff val="50000"/>
                      </a:schemeClr>
                    </a:solidFill>
                    <a:latin typeface="Arial Nova Cond" panose="020B0604020202020204" pitchFamily="34" charset="0"/>
                  </a:rPr>
                  <a:t>Days/ Months</a:t>
                </a:r>
              </a:p>
            </p:txBody>
          </p:sp>
          <p:sp>
            <p:nvSpPr>
              <p:cNvPr id="117" name="TextBox 116">
                <a:extLst>
                  <a:ext uri="{FF2B5EF4-FFF2-40B4-BE49-F238E27FC236}">
                    <a16:creationId xmlns:a16="http://schemas.microsoft.com/office/drawing/2014/main" id="{967EB354-42FD-4ACD-B9E6-C453EF7293F5}"/>
                  </a:ext>
                </a:extLst>
              </p:cNvPr>
              <p:cNvSpPr txBox="1"/>
              <p:nvPr/>
            </p:nvSpPr>
            <p:spPr>
              <a:xfrm rot="16200000">
                <a:off x="1902146" y="4190557"/>
                <a:ext cx="585673" cy="307777"/>
              </a:xfrm>
              <a:prstGeom prst="rect">
                <a:avLst/>
              </a:prstGeom>
              <a:noFill/>
            </p:spPr>
            <p:txBody>
              <a:bodyPr wrap="none" rtlCol="0">
                <a:spAutoFit/>
              </a:bodyPr>
              <a:lstStyle/>
              <a:p>
                <a:r>
                  <a:rPr lang="en-US" sz="1400" b="1" dirty="0">
                    <a:solidFill>
                      <a:schemeClr val="tx1">
                        <a:lumMod val="50000"/>
                        <a:lumOff val="50000"/>
                      </a:schemeClr>
                    </a:solidFill>
                    <a:latin typeface="Arial Nova Cond" panose="020B0604020202020204" pitchFamily="34" charset="0"/>
                  </a:rPr>
                  <a:t>Years</a:t>
                </a:r>
              </a:p>
            </p:txBody>
          </p:sp>
          <p:sp>
            <p:nvSpPr>
              <p:cNvPr id="121" name="TextBox 120">
                <a:extLst>
                  <a:ext uri="{FF2B5EF4-FFF2-40B4-BE49-F238E27FC236}">
                    <a16:creationId xmlns:a16="http://schemas.microsoft.com/office/drawing/2014/main" id="{A6CB43D7-25EA-4B61-8BE2-CDFA68974FF1}"/>
                  </a:ext>
                </a:extLst>
              </p:cNvPr>
              <p:cNvSpPr txBox="1"/>
              <p:nvPr/>
            </p:nvSpPr>
            <p:spPr>
              <a:xfrm rot="16200000">
                <a:off x="1785543" y="5200835"/>
                <a:ext cx="818879" cy="307777"/>
              </a:xfrm>
              <a:prstGeom prst="rect">
                <a:avLst/>
              </a:prstGeom>
              <a:noFill/>
            </p:spPr>
            <p:txBody>
              <a:bodyPr wrap="none" rtlCol="0">
                <a:spAutoFit/>
              </a:bodyPr>
              <a:lstStyle/>
              <a:p>
                <a:r>
                  <a:rPr lang="en-US" sz="1400" b="1" dirty="0">
                    <a:solidFill>
                      <a:schemeClr val="tx1">
                        <a:lumMod val="50000"/>
                        <a:lumOff val="50000"/>
                      </a:schemeClr>
                    </a:solidFill>
                    <a:latin typeface="Arial Nova Cond" panose="020B0604020202020204" pitchFamily="34" charset="0"/>
                  </a:rPr>
                  <a:t>Decades</a:t>
                </a:r>
              </a:p>
            </p:txBody>
          </p:sp>
        </p:grpSp>
        <p:grpSp>
          <p:nvGrpSpPr>
            <p:cNvPr id="176" name="Group 175">
              <a:extLst>
                <a:ext uri="{FF2B5EF4-FFF2-40B4-BE49-F238E27FC236}">
                  <a16:creationId xmlns:a16="http://schemas.microsoft.com/office/drawing/2014/main" id="{2AF8D353-F257-40DB-925E-5A911DF3A163}"/>
                </a:ext>
              </a:extLst>
            </p:cNvPr>
            <p:cNvGrpSpPr/>
            <p:nvPr/>
          </p:nvGrpSpPr>
          <p:grpSpPr>
            <a:xfrm>
              <a:off x="2334335" y="3557963"/>
              <a:ext cx="165914" cy="2503392"/>
              <a:chOff x="2545790" y="3409373"/>
              <a:chExt cx="165914" cy="2503392"/>
            </a:xfrm>
          </p:grpSpPr>
          <p:grpSp>
            <p:nvGrpSpPr>
              <p:cNvPr id="20" name="Group 19">
                <a:extLst>
                  <a:ext uri="{FF2B5EF4-FFF2-40B4-BE49-F238E27FC236}">
                    <a16:creationId xmlns:a16="http://schemas.microsoft.com/office/drawing/2014/main" id="{D9430FA0-0938-4F55-85AB-27C93EF35D5E}"/>
                  </a:ext>
                </a:extLst>
              </p:cNvPr>
              <p:cNvGrpSpPr/>
              <p:nvPr/>
            </p:nvGrpSpPr>
            <p:grpSpPr>
              <a:xfrm>
                <a:off x="2562479" y="3409373"/>
                <a:ext cx="149225" cy="455230"/>
                <a:chOff x="2562479" y="3409373"/>
                <a:chExt cx="149225" cy="455230"/>
              </a:xfrm>
            </p:grpSpPr>
            <p:cxnSp>
              <p:nvCxnSpPr>
                <p:cNvPr id="15" name="Straight Connector 14">
                  <a:extLst>
                    <a:ext uri="{FF2B5EF4-FFF2-40B4-BE49-F238E27FC236}">
                      <a16:creationId xmlns:a16="http://schemas.microsoft.com/office/drawing/2014/main" id="{3BBE546B-3515-470C-9F59-EDA9BA974103}"/>
                    </a:ext>
                  </a:extLst>
                </p:cNvPr>
                <p:cNvCxnSpPr>
                  <a:cxnSpLocks/>
                </p:cNvCxnSpPr>
                <p:nvPr/>
              </p:nvCxnSpPr>
              <p:spPr>
                <a:xfrm>
                  <a:off x="2620264" y="3409373"/>
                  <a:ext cx="91440"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A319664-6CA5-4B67-8E81-2079C28D7671}"/>
                    </a:ext>
                  </a:extLst>
                </p:cNvPr>
                <p:cNvCxnSpPr>
                  <a:cxnSpLocks/>
                </p:cNvCxnSpPr>
                <p:nvPr/>
              </p:nvCxnSpPr>
              <p:spPr>
                <a:xfrm>
                  <a:off x="2562479" y="3500419"/>
                  <a:ext cx="149225"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452D6F8-AB51-49C9-B180-9A284C8C0E24}"/>
                    </a:ext>
                  </a:extLst>
                </p:cNvPr>
                <p:cNvCxnSpPr>
                  <a:cxnSpLocks/>
                </p:cNvCxnSpPr>
                <p:nvPr/>
              </p:nvCxnSpPr>
              <p:spPr>
                <a:xfrm>
                  <a:off x="2562479" y="3682511"/>
                  <a:ext cx="149225"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663BFA9-6449-4466-B898-01E8072E28C6}"/>
                    </a:ext>
                  </a:extLst>
                </p:cNvPr>
                <p:cNvCxnSpPr>
                  <a:cxnSpLocks/>
                </p:cNvCxnSpPr>
                <p:nvPr/>
              </p:nvCxnSpPr>
              <p:spPr>
                <a:xfrm>
                  <a:off x="2620264" y="3591465"/>
                  <a:ext cx="91440"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18DAB54-BFD7-410F-95B8-ADCB09430E48}"/>
                    </a:ext>
                  </a:extLst>
                </p:cNvPr>
                <p:cNvCxnSpPr>
                  <a:cxnSpLocks/>
                </p:cNvCxnSpPr>
                <p:nvPr/>
              </p:nvCxnSpPr>
              <p:spPr>
                <a:xfrm>
                  <a:off x="2562479" y="3864603"/>
                  <a:ext cx="149225"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8E977E5-C5A4-471C-938F-5438B5EC9EDF}"/>
                    </a:ext>
                  </a:extLst>
                </p:cNvPr>
                <p:cNvCxnSpPr>
                  <a:cxnSpLocks/>
                </p:cNvCxnSpPr>
                <p:nvPr/>
              </p:nvCxnSpPr>
              <p:spPr>
                <a:xfrm>
                  <a:off x="2620264" y="3773557"/>
                  <a:ext cx="91440"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523D11C8-44FE-4C36-87DB-8AD415487042}"/>
                  </a:ext>
                </a:extLst>
              </p:cNvPr>
              <p:cNvGrpSpPr/>
              <p:nvPr/>
            </p:nvGrpSpPr>
            <p:grpSpPr>
              <a:xfrm>
                <a:off x="2552823" y="4131343"/>
                <a:ext cx="149225" cy="455230"/>
                <a:chOff x="2562479" y="3409373"/>
                <a:chExt cx="149225" cy="455230"/>
              </a:xfrm>
            </p:grpSpPr>
            <p:cxnSp>
              <p:nvCxnSpPr>
                <p:cNvPr id="124" name="Straight Connector 123">
                  <a:extLst>
                    <a:ext uri="{FF2B5EF4-FFF2-40B4-BE49-F238E27FC236}">
                      <a16:creationId xmlns:a16="http://schemas.microsoft.com/office/drawing/2014/main" id="{2302F458-A2A5-4230-B25D-1166C5574F5F}"/>
                    </a:ext>
                  </a:extLst>
                </p:cNvPr>
                <p:cNvCxnSpPr>
                  <a:cxnSpLocks/>
                </p:cNvCxnSpPr>
                <p:nvPr/>
              </p:nvCxnSpPr>
              <p:spPr>
                <a:xfrm>
                  <a:off x="2620264" y="3409373"/>
                  <a:ext cx="91440"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85B581C-3A30-4211-B9FF-A569B721A690}"/>
                    </a:ext>
                  </a:extLst>
                </p:cNvPr>
                <p:cNvCxnSpPr>
                  <a:cxnSpLocks/>
                </p:cNvCxnSpPr>
                <p:nvPr/>
              </p:nvCxnSpPr>
              <p:spPr>
                <a:xfrm>
                  <a:off x="2562479" y="3500419"/>
                  <a:ext cx="149225"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6D62CE08-358D-48BE-93A0-C36A29EF8B6C}"/>
                    </a:ext>
                  </a:extLst>
                </p:cNvPr>
                <p:cNvCxnSpPr>
                  <a:cxnSpLocks/>
                </p:cNvCxnSpPr>
                <p:nvPr/>
              </p:nvCxnSpPr>
              <p:spPr>
                <a:xfrm>
                  <a:off x="2562479" y="3682511"/>
                  <a:ext cx="149225"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3563A78-665E-4B6B-9ABA-A5CFDA307837}"/>
                    </a:ext>
                  </a:extLst>
                </p:cNvPr>
                <p:cNvCxnSpPr>
                  <a:cxnSpLocks/>
                </p:cNvCxnSpPr>
                <p:nvPr/>
              </p:nvCxnSpPr>
              <p:spPr>
                <a:xfrm>
                  <a:off x="2620264" y="3591465"/>
                  <a:ext cx="91440"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7300120-1917-4F63-B65A-DB102A4EAA64}"/>
                    </a:ext>
                  </a:extLst>
                </p:cNvPr>
                <p:cNvCxnSpPr>
                  <a:cxnSpLocks/>
                </p:cNvCxnSpPr>
                <p:nvPr/>
              </p:nvCxnSpPr>
              <p:spPr>
                <a:xfrm>
                  <a:off x="2562479" y="3864603"/>
                  <a:ext cx="149225"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BBDB9B5-E585-4DD2-BB0F-F2820CA3F2F1}"/>
                    </a:ext>
                  </a:extLst>
                </p:cNvPr>
                <p:cNvCxnSpPr>
                  <a:cxnSpLocks/>
                </p:cNvCxnSpPr>
                <p:nvPr/>
              </p:nvCxnSpPr>
              <p:spPr>
                <a:xfrm>
                  <a:off x="2620264" y="3773557"/>
                  <a:ext cx="91440"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35" name="Group 134">
                <a:extLst>
                  <a:ext uri="{FF2B5EF4-FFF2-40B4-BE49-F238E27FC236}">
                    <a16:creationId xmlns:a16="http://schemas.microsoft.com/office/drawing/2014/main" id="{4220CA0B-3EAA-461E-8EDB-350287E07CDA}"/>
                  </a:ext>
                </a:extLst>
              </p:cNvPr>
              <p:cNvGrpSpPr/>
              <p:nvPr/>
            </p:nvGrpSpPr>
            <p:grpSpPr>
              <a:xfrm>
                <a:off x="2552823" y="4905130"/>
                <a:ext cx="149225" cy="455230"/>
                <a:chOff x="2562479" y="3409373"/>
                <a:chExt cx="149225" cy="455230"/>
              </a:xfrm>
            </p:grpSpPr>
            <p:cxnSp>
              <p:nvCxnSpPr>
                <p:cNvPr id="136" name="Straight Connector 135">
                  <a:extLst>
                    <a:ext uri="{FF2B5EF4-FFF2-40B4-BE49-F238E27FC236}">
                      <a16:creationId xmlns:a16="http://schemas.microsoft.com/office/drawing/2014/main" id="{8DF83732-28E8-42FC-AE09-85C82592453E}"/>
                    </a:ext>
                  </a:extLst>
                </p:cNvPr>
                <p:cNvCxnSpPr>
                  <a:cxnSpLocks/>
                </p:cNvCxnSpPr>
                <p:nvPr/>
              </p:nvCxnSpPr>
              <p:spPr>
                <a:xfrm>
                  <a:off x="2620264" y="3409373"/>
                  <a:ext cx="91440"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80A15AC5-717B-4067-A4D5-B7A37B6182F6}"/>
                    </a:ext>
                  </a:extLst>
                </p:cNvPr>
                <p:cNvCxnSpPr>
                  <a:cxnSpLocks/>
                </p:cNvCxnSpPr>
                <p:nvPr/>
              </p:nvCxnSpPr>
              <p:spPr>
                <a:xfrm>
                  <a:off x="2562479" y="3500419"/>
                  <a:ext cx="149225"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8A2129D-3BB3-465D-A47B-4ACCE5F6FCBC}"/>
                    </a:ext>
                  </a:extLst>
                </p:cNvPr>
                <p:cNvCxnSpPr>
                  <a:cxnSpLocks/>
                </p:cNvCxnSpPr>
                <p:nvPr/>
              </p:nvCxnSpPr>
              <p:spPr>
                <a:xfrm>
                  <a:off x="2562479" y="3682511"/>
                  <a:ext cx="149225"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AEE4DD88-96CE-476A-9806-37A34625634C}"/>
                    </a:ext>
                  </a:extLst>
                </p:cNvPr>
                <p:cNvCxnSpPr>
                  <a:cxnSpLocks/>
                </p:cNvCxnSpPr>
                <p:nvPr/>
              </p:nvCxnSpPr>
              <p:spPr>
                <a:xfrm>
                  <a:off x="2620264" y="3591465"/>
                  <a:ext cx="91440"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2428E53-3D45-4CB1-B5AF-32835C9195A7}"/>
                    </a:ext>
                  </a:extLst>
                </p:cNvPr>
                <p:cNvCxnSpPr>
                  <a:cxnSpLocks/>
                </p:cNvCxnSpPr>
                <p:nvPr/>
              </p:nvCxnSpPr>
              <p:spPr>
                <a:xfrm>
                  <a:off x="2562479" y="3864603"/>
                  <a:ext cx="149225"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4F6A5192-02AE-4691-BE82-47C289C2459E}"/>
                    </a:ext>
                  </a:extLst>
                </p:cNvPr>
                <p:cNvCxnSpPr>
                  <a:cxnSpLocks/>
                </p:cNvCxnSpPr>
                <p:nvPr/>
              </p:nvCxnSpPr>
              <p:spPr>
                <a:xfrm>
                  <a:off x="2620264" y="3773557"/>
                  <a:ext cx="91440"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17D8C396-8FF2-44D7-80D1-4DC93E4E5F1F}"/>
                  </a:ext>
                </a:extLst>
              </p:cNvPr>
              <p:cNvGrpSpPr/>
              <p:nvPr/>
            </p:nvGrpSpPr>
            <p:grpSpPr>
              <a:xfrm>
                <a:off x="2545790" y="5457535"/>
                <a:ext cx="149225" cy="455230"/>
                <a:chOff x="2562479" y="3409373"/>
                <a:chExt cx="149225" cy="455230"/>
              </a:xfrm>
            </p:grpSpPr>
            <p:cxnSp>
              <p:nvCxnSpPr>
                <p:cNvPr id="143" name="Straight Connector 142">
                  <a:extLst>
                    <a:ext uri="{FF2B5EF4-FFF2-40B4-BE49-F238E27FC236}">
                      <a16:creationId xmlns:a16="http://schemas.microsoft.com/office/drawing/2014/main" id="{639EAE6B-CEB7-41B5-8294-1BB3B40B6308}"/>
                    </a:ext>
                  </a:extLst>
                </p:cNvPr>
                <p:cNvCxnSpPr>
                  <a:cxnSpLocks/>
                </p:cNvCxnSpPr>
                <p:nvPr/>
              </p:nvCxnSpPr>
              <p:spPr>
                <a:xfrm>
                  <a:off x="2620264" y="3409373"/>
                  <a:ext cx="91440"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ABC601-D330-44E2-AFD1-E6630DA20FA1}"/>
                    </a:ext>
                  </a:extLst>
                </p:cNvPr>
                <p:cNvCxnSpPr>
                  <a:cxnSpLocks/>
                </p:cNvCxnSpPr>
                <p:nvPr/>
              </p:nvCxnSpPr>
              <p:spPr>
                <a:xfrm>
                  <a:off x="2562479" y="3500419"/>
                  <a:ext cx="149225"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F60F4953-E5C9-46E7-8267-7C00457F760F}"/>
                    </a:ext>
                  </a:extLst>
                </p:cNvPr>
                <p:cNvCxnSpPr>
                  <a:cxnSpLocks/>
                </p:cNvCxnSpPr>
                <p:nvPr/>
              </p:nvCxnSpPr>
              <p:spPr>
                <a:xfrm>
                  <a:off x="2562479" y="3682511"/>
                  <a:ext cx="149225"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C8169B7A-8AFE-4D05-989E-6F8ECD35D357}"/>
                    </a:ext>
                  </a:extLst>
                </p:cNvPr>
                <p:cNvCxnSpPr>
                  <a:cxnSpLocks/>
                </p:cNvCxnSpPr>
                <p:nvPr/>
              </p:nvCxnSpPr>
              <p:spPr>
                <a:xfrm>
                  <a:off x="2620264" y="3591465"/>
                  <a:ext cx="91440"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885F2BA4-8487-4D6F-84AA-33CD88B1F69A}"/>
                    </a:ext>
                  </a:extLst>
                </p:cNvPr>
                <p:cNvCxnSpPr>
                  <a:cxnSpLocks/>
                </p:cNvCxnSpPr>
                <p:nvPr/>
              </p:nvCxnSpPr>
              <p:spPr>
                <a:xfrm>
                  <a:off x="2562479" y="3864603"/>
                  <a:ext cx="149225"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DA5BBFD8-09B8-41C6-9220-76CC3245048E}"/>
                    </a:ext>
                  </a:extLst>
                </p:cNvPr>
                <p:cNvCxnSpPr>
                  <a:cxnSpLocks/>
                </p:cNvCxnSpPr>
                <p:nvPr/>
              </p:nvCxnSpPr>
              <p:spPr>
                <a:xfrm>
                  <a:off x="2620264" y="3773557"/>
                  <a:ext cx="91440"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sp>
          <p:nvSpPr>
            <p:cNvPr id="21" name="TextBox 20">
              <a:extLst>
                <a:ext uri="{FF2B5EF4-FFF2-40B4-BE49-F238E27FC236}">
                  <a16:creationId xmlns:a16="http://schemas.microsoft.com/office/drawing/2014/main" id="{836EF951-8F5F-4534-B09C-A6A8E5EA4D85}"/>
                </a:ext>
              </a:extLst>
            </p:cNvPr>
            <p:cNvSpPr txBox="1"/>
            <p:nvPr/>
          </p:nvSpPr>
          <p:spPr>
            <a:xfrm>
              <a:off x="1630045" y="3247390"/>
              <a:ext cx="184731" cy="369332"/>
            </a:xfrm>
            <a:prstGeom prst="rect">
              <a:avLst/>
            </a:prstGeom>
            <a:noFill/>
          </p:spPr>
          <p:txBody>
            <a:bodyPr wrap="none" rtlCol="0">
              <a:spAutoFit/>
            </a:bodyPr>
            <a:lstStyle/>
            <a:p>
              <a:endParaRPr lang="en-US" dirty="0"/>
            </a:p>
          </p:txBody>
        </p:sp>
        <p:grpSp>
          <p:nvGrpSpPr>
            <p:cNvPr id="181" name="Group 180">
              <a:extLst>
                <a:ext uri="{FF2B5EF4-FFF2-40B4-BE49-F238E27FC236}">
                  <a16:creationId xmlns:a16="http://schemas.microsoft.com/office/drawing/2014/main" id="{E91DDEE4-A3F6-4C5D-A7DE-1EF78431E3D4}"/>
                </a:ext>
              </a:extLst>
            </p:cNvPr>
            <p:cNvGrpSpPr/>
            <p:nvPr/>
          </p:nvGrpSpPr>
          <p:grpSpPr>
            <a:xfrm>
              <a:off x="2722642" y="4250259"/>
              <a:ext cx="591160" cy="972853"/>
              <a:chOff x="2934097" y="4101669"/>
              <a:chExt cx="591160" cy="972853"/>
            </a:xfrm>
          </p:grpSpPr>
          <p:sp>
            <p:nvSpPr>
              <p:cNvPr id="127" name="Flowchart: Off-page Connector 126">
                <a:extLst>
                  <a:ext uri="{FF2B5EF4-FFF2-40B4-BE49-F238E27FC236}">
                    <a16:creationId xmlns:a16="http://schemas.microsoft.com/office/drawing/2014/main" id="{FBF8E339-6DE9-47FD-88EE-A1206A3EBFD7}"/>
                  </a:ext>
                </a:extLst>
              </p:cNvPr>
              <p:cNvSpPr/>
              <p:nvPr/>
            </p:nvSpPr>
            <p:spPr>
              <a:xfrm rot="5400000">
                <a:off x="3024742" y="4292516"/>
                <a:ext cx="409869" cy="591160"/>
              </a:xfrm>
              <a:prstGeom prst="flowChartOffpageConnector">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Arrow: Striped Right 167">
                <a:extLst>
                  <a:ext uri="{FF2B5EF4-FFF2-40B4-BE49-F238E27FC236}">
                    <a16:creationId xmlns:a16="http://schemas.microsoft.com/office/drawing/2014/main" id="{594365EF-C462-4370-807E-E0D09C61D348}"/>
                  </a:ext>
                </a:extLst>
              </p:cNvPr>
              <p:cNvSpPr/>
              <p:nvPr/>
            </p:nvSpPr>
            <p:spPr>
              <a:xfrm rot="16200000">
                <a:off x="3113851" y="4121553"/>
                <a:ext cx="231650" cy="191882"/>
              </a:xfrm>
              <a:prstGeom prst="stripedRightArrow">
                <a:avLst/>
              </a:prstGeom>
              <a:solidFill>
                <a:schemeClr val="accent6">
                  <a:lumMod val="40000"/>
                  <a:lumOff val="60000"/>
                </a:schemeClr>
              </a:solidFill>
              <a:ln cmpd="tri">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Arrow: Striped Right 168">
                <a:extLst>
                  <a:ext uri="{FF2B5EF4-FFF2-40B4-BE49-F238E27FC236}">
                    <a16:creationId xmlns:a16="http://schemas.microsoft.com/office/drawing/2014/main" id="{20A08224-9030-4012-8EDD-D2258EDA8D13}"/>
                  </a:ext>
                </a:extLst>
              </p:cNvPr>
              <p:cNvSpPr/>
              <p:nvPr/>
            </p:nvSpPr>
            <p:spPr>
              <a:xfrm rot="5400000">
                <a:off x="3113851" y="4862756"/>
                <a:ext cx="231650" cy="191882"/>
              </a:xfrm>
              <a:prstGeom prst="stripedRightArrow">
                <a:avLst/>
              </a:prstGeom>
              <a:solidFill>
                <a:schemeClr val="accent6">
                  <a:lumMod val="40000"/>
                  <a:lumOff val="60000"/>
                </a:schemeClr>
              </a:solidFill>
              <a:ln cmpd="tri">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76">
              <a:extLst>
                <a:ext uri="{FF2B5EF4-FFF2-40B4-BE49-F238E27FC236}">
                  <a16:creationId xmlns:a16="http://schemas.microsoft.com/office/drawing/2014/main" id="{98370780-90BE-411A-ABCA-4A4F97F251FB}"/>
                </a:ext>
              </a:extLst>
            </p:cNvPr>
            <p:cNvGrpSpPr/>
            <p:nvPr/>
          </p:nvGrpSpPr>
          <p:grpSpPr>
            <a:xfrm>
              <a:off x="1302964" y="4029692"/>
              <a:ext cx="0" cy="1215303"/>
              <a:chOff x="1514419" y="3881102"/>
              <a:chExt cx="0" cy="1215303"/>
            </a:xfrm>
          </p:grpSpPr>
          <p:cxnSp>
            <p:nvCxnSpPr>
              <p:cNvPr id="171" name="Straight Arrow Connector 170">
                <a:extLst>
                  <a:ext uri="{FF2B5EF4-FFF2-40B4-BE49-F238E27FC236}">
                    <a16:creationId xmlns:a16="http://schemas.microsoft.com/office/drawing/2014/main" id="{6D1121EA-CE8E-4EA1-8864-60F248899F7D}"/>
                  </a:ext>
                </a:extLst>
              </p:cNvPr>
              <p:cNvCxnSpPr/>
              <p:nvPr/>
            </p:nvCxnSpPr>
            <p:spPr>
              <a:xfrm>
                <a:off x="1514419" y="3881102"/>
                <a:ext cx="0" cy="257926"/>
              </a:xfrm>
              <a:prstGeom prst="straightConnector1">
                <a:avLst/>
              </a:prstGeom>
              <a:ln w="508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9921F387-3408-4009-AFA0-944A52832CBA}"/>
                  </a:ext>
                </a:extLst>
              </p:cNvPr>
              <p:cNvCxnSpPr>
                <a:cxnSpLocks/>
              </p:cNvCxnSpPr>
              <p:nvPr/>
            </p:nvCxnSpPr>
            <p:spPr>
              <a:xfrm>
                <a:off x="1514419" y="4663039"/>
                <a:ext cx="0" cy="433366"/>
              </a:xfrm>
              <a:prstGeom prst="straightConnector1">
                <a:avLst/>
              </a:prstGeom>
              <a:ln w="508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7" name="Group 26" descr="National Cancer Institute logo">
            <a:extLst>
              <a:ext uri="{FF2B5EF4-FFF2-40B4-BE49-F238E27FC236}">
                <a16:creationId xmlns:a16="http://schemas.microsoft.com/office/drawing/2014/main" id="{34D9FDEE-5789-5C86-A837-329A22F25080}"/>
              </a:ext>
            </a:extLst>
          </p:cNvPr>
          <p:cNvGrpSpPr/>
          <p:nvPr/>
        </p:nvGrpSpPr>
        <p:grpSpPr>
          <a:xfrm>
            <a:off x="230803" y="6048509"/>
            <a:ext cx="3157843" cy="582135"/>
            <a:chOff x="68758" y="6106383"/>
            <a:chExt cx="3157843" cy="582135"/>
          </a:xfrm>
        </p:grpSpPr>
        <p:pic>
          <p:nvPicPr>
            <p:cNvPr id="28" name="Picture 27">
              <a:extLst>
                <a:ext uri="{FF2B5EF4-FFF2-40B4-BE49-F238E27FC236}">
                  <a16:creationId xmlns:a16="http://schemas.microsoft.com/office/drawing/2014/main" id="{4D35DD69-985B-9584-F5CE-2E2DF8156132}"/>
                </a:ext>
              </a:extLst>
            </p:cNvPr>
            <p:cNvPicPr>
              <a:picLocks noChangeAspect="1"/>
            </p:cNvPicPr>
            <p:nvPr/>
          </p:nvPicPr>
          <p:blipFill rotWithShape="1">
            <a:blip r:embed="rId5">
              <a:extLst>
                <a:ext uri="{28A0092B-C50C-407E-A947-70E740481C1C}">
                  <a14:useLocalDpi xmlns:a14="http://schemas.microsoft.com/office/drawing/2010/main" val="0"/>
                </a:ext>
              </a:extLst>
            </a:blip>
            <a:srcRect l="18571" b="12700"/>
            <a:stretch/>
          </p:blipFill>
          <p:spPr>
            <a:xfrm>
              <a:off x="1165617" y="6228395"/>
              <a:ext cx="2060984" cy="307850"/>
            </a:xfrm>
            <a:prstGeom prst="rect">
              <a:avLst/>
            </a:prstGeom>
          </p:spPr>
        </p:pic>
        <p:pic>
          <p:nvPicPr>
            <p:cNvPr id="30" name="Picture 29">
              <a:extLst>
                <a:ext uri="{FF2B5EF4-FFF2-40B4-BE49-F238E27FC236}">
                  <a16:creationId xmlns:a16="http://schemas.microsoft.com/office/drawing/2014/main" id="{F1B028D7-EBFC-5006-A5B3-BB5DCC334C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58" y="6106383"/>
              <a:ext cx="1096859" cy="582135"/>
            </a:xfrm>
            <a:prstGeom prst="rect">
              <a:avLst/>
            </a:prstGeom>
          </p:spPr>
        </p:pic>
      </p:grpSp>
      <p:sp>
        <p:nvSpPr>
          <p:cNvPr id="17" name="TextBox 16">
            <a:extLst>
              <a:ext uri="{FF2B5EF4-FFF2-40B4-BE49-F238E27FC236}">
                <a16:creationId xmlns:a16="http://schemas.microsoft.com/office/drawing/2014/main" id="{B16216A9-2CD9-7BE3-A44F-50075794C04C}"/>
              </a:ext>
            </a:extLst>
          </p:cNvPr>
          <p:cNvSpPr txBox="1"/>
          <p:nvPr/>
        </p:nvSpPr>
        <p:spPr>
          <a:xfrm>
            <a:off x="174222" y="6496472"/>
            <a:ext cx="8024124" cy="338554"/>
          </a:xfrm>
          <a:prstGeom prst="rect">
            <a:avLst/>
          </a:prstGeom>
          <a:noFill/>
        </p:spPr>
        <p:txBody>
          <a:bodyPr wrap="square">
            <a:spAutoFit/>
          </a:bodyPr>
          <a:lstStyle/>
          <a:p>
            <a:pPr algn="ctr"/>
            <a:r>
              <a:rPr lang="en-US" sz="800" b="0" i="0" u="none" strike="noStrike" dirty="0">
                <a:solidFill>
                  <a:srgbClr val="000000"/>
                </a:solidFill>
                <a:effectLst/>
                <a:latin typeface="arial" panose="020B0604020202020204" pitchFamily="34" charset="0"/>
              </a:rPr>
              <a:t>This article was published in Translation Research in Cardio-Oncology, 18, </a:t>
            </a:r>
            <a:r>
              <a:rPr lang="en-US" sz="800" dirty="0"/>
              <a:t>Adhikari et al.,</a:t>
            </a:r>
          </a:p>
          <a:p>
            <a:pPr algn="ctr"/>
            <a:r>
              <a:rPr lang="en-US" sz="800" b="0" i="0" u="none" strike="noStrike" dirty="0">
                <a:solidFill>
                  <a:srgbClr val="000000"/>
                </a:solidFill>
                <a:effectLst/>
                <a:latin typeface="arial" panose="020B0604020202020204" pitchFamily="34" charset="0"/>
              </a:rPr>
              <a:t>Spectrum of National Institutes of Health-Funded Research in Cardio-Oncology: Basic, Clinical, and Observational Science Perspective, 515-528, Copyright Elsevier </a:t>
            </a:r>
            <a:r>
              <a:rPr lang="en-US" sz="800" dirty="0">
                <a:solidFill>
                  <a:srgbClr val="000000"/>
                </a:solidFill>
                <a:latin typeface="arial" panose="020B0604020202020204" pitchFamily="34" charset="0"/>
              </a:rPr>
              <a:t>2022</a:t>
            </a:r>
            <a:r>
              <a:rPr lang="en-US" sz="800" b="0" i="0" u="none" strike="noStrike" dirty="0">
                <a:solidFill>
                  <a:srgbClr val="000000"/>
                </a:solidFill>
                <a:effectLst/>
                <a:latin typeface="arial" panose="020B0604020202020204" pitchFamily="34" charset="0"/>
              </a:rPr>
              <a:t>.</a:t>
            </a:r>
            <a:endParaRPr lang="en-US" sz="800" dirty="0"/>
          </a:p>
        </p:txBody>
      </p:sp>
    </p:spTree>
    <p:extLst>
      <p:ext uri="{BB962C8B-B14F-4D97-AF65-F5344CB8AC3E}">
        <p14:creationId xmlns:p14="http://schemas.microsoft.com/office/powerpoint/2010/main" val="3311735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4047-3ACB-4BB3-B237-0BC22765149F}"/>
              </a:ext>
            </a:extLst>
          </p:cNvPr>
          <p:cNvSpPr>
            <a:spLocks noGrp="1"/>
          </p:cNvSpPr>
          <p:nvPr>
            <p:ph type="title"/>
          </p:nvPr>
        </p:nvSpPr>
        <p:spPr/>
        <p:txBody>
          <a:bodyPr/>
          <a:lstStyle/>
          <a:p>
            <a:pPr algn="ctr"/>
            <a:r>
              <a:rPr lang="en-US" dirty="0"/>
              <a:t>Where have we been? </a:t>
            </a:r>
            <a:br>
              <a:rPr lang="en-US" dirty="0"/>
            </a:br>
            <a:r>
              <a:rPr lang="en-US" dirty="0"/>
              <a:t>Identifying &amp; Addressing Knowledge Gaps</a:t>
            </a:r>
          </a:p>
        </p:txBody>
      </p:sp>
      <p:graphicFrame>
        <p:nvGraphicFramePr>
          <p:cNvPr id="9" name="Table 8">
            <a:extLst>
              <a:ext uri="{FF2B5EF4-FFF2-40B4-BE49-F238E27FC236}">
                <a16:creationId xmlns:a16="http://schemas.microsoft.com/office/drawing/2014/main" id="{0652D42A-6522-46F9-6BFF-3A7C61A36574}"/>
              </a:ext>
            </a:extLst>
          </p:cNvPr>
          <p:cNvGraphicFramePr>
            <a:graphicFrameLocks noGrp="1"/>
          </p:cNvGraphicFramePr>
          <p:nvPr>
            <p:extLst>
              <p:ext uri="{D42A27DB-BD31-4B8C-83A1-F6EECF244321}">
                <p14:modId xmlns:p14="http://schemas.microsoft.com/office/powerpoint/2010/main" val="4140980899"/>
              </p:ext>
            </p:extLst>
          </p:nvPr>
        </p:nvGraphicFramePr>
        <p:xfrm>
          <a:off x="302506" y="2767143"/>
          <a:ext cx="11490240" cy="3332481"/>
        </p:xfrm>
        <a:graphic>
          <a:graphicData uri="http://schemas.openxmlformats.org/drawingml/2006/table">
            <a:tbl>
              <a:tblPr firstRow="1" bandRow="1"/>
              <a:tblGrid>
                <a:gridCol w="2928625">
                  <a:extLst>
                    <a:ext uri="{9D8B030D-6E8A-4147-A177-3AD203B41FA5}">
                      <a16:colId xmlns:a16="http://schemas.microsoft.com/office/drawing/2014/main" val="2235519893"/>
                    </a:ext>
                  </a:extLst>
                </a:gridCol>
                <a:gridCol w="4266198">
                  <a:extLst>
                    <a:ext uri="{9D8B030D-6E8A-4147-A177-3AD203B41FA5}">
                      <a16:colId xmlns:a16="http://schemas.microsoft.com/office/drawing/2014/main" val="3010244984"/>
                    </a:ext>
                  </a:extLst>
                </a:gridCol>
                <a:gridCol w="4295417">
                  <a:extLst>
                    <a:ext uri="{9D8B030D-6E8A-4147-A177-3AD203B41FA5}">
                      <a16:colId xmlns:a16="http://schemas.microsoft.com/office/drawing/2014/main" val="553484102"/>
                    </a:ext>
                  </a:extLst>
                </a:gridCol>
              </a:tblGrid>
              <a:tr h="406401">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US" sz="1600" b="1" dirty="0"/>
                        <a:t>Recommendation Category</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A71A5"/>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US" sz="1600" b="1" dirty="0"/>
                        <a:t>JNCI 2014: 106(8)</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A71A5"/>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US" sz="1600" b="1" dirty="0" err="1"/>
                        <a:t>Curr</a:t>
                      </a:r>
                      <a:r>
                        <a:rPr lang="en-US" sz="1600" b="1" dirty="0"/>
                        <a:t> Oncol Rep 2019: 21(9)</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A71A5"/>
                    </a:solidFill>
                  </a:tcPr>
                </a:tc>
                <a:extLst>
                  <a:ext uri="{0D108BD9-81ED-4DB2-BD59-A6C34878D82A}">
                    <a16:rowId xmlns:a16="http://schemas.microsoft.com/office/drawing/2014/main" val="4259319734"/>
                  </a:ext>
                </a:extLst>
              </a:tr>
              <a:tr h="474829">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300" dirty="0"/>
                        <a:t>Developing Standards</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A71A5">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300" dirty="0"/>
                        <a:t>LVEF reduction of 10% to less than 50%; or &gt;15% from baseline</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A71A5">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300" dirty="0"/>
                        <a:t>Utilize natural language processing to enhance data capture</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A71A5">
                        <a:tint val="40000"/>
                      </a:srgbClr>
                    </a:solidFill>
                  </a:tcPr>
                </a:tc>
                <a:extLst>
                  <a:ext uri="{0D108BD9-81ED-4DB2-BD59-A6C34878D82A}">
                    <a16:rowId xmlns:a16="http://schemas.microsoft.com/office/drawing/2014/main" val="1552700731"/>
                  </a:ext>
                </a:extLst>
              </a:tr>
              <a:tr h="475677">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300" dirty="0"/>
                        <a:t>Mechanisms of Damage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71A5">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300" dirty="0"/>
                        <a:t>Characterize signaling pathways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71A5">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300" dirty="0"/>
                        <a:t>Broaden use of human induced pluripotent stem cells (cardiomyocyte, endothelial)</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71A5">
                        <a:tint val="20000"/>
                      </a:srgbClr>
                    </a:solidFill>
                  </a:tcPr>
                </a:tc>
                <a:extLst>
                  <a:ext uri="{0D108BD9-81ED-4DB2-BD59-A6C34878D82A}">
                    <a16:rowId xmlns:a16="http://schemas.microsoft.com/office/drawing/2014/main" val="3546927406"/>
                  </a:ext>
                </a:extLst>
              </a:tr>
              <a:tr h="471375">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300" dirty="0"/>
                        <a:t>Preclinical and Animal Studies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71A5">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300" dirty="0"/>
                        <a:t>Utilize models with cardiac stressors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71A5">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300" dirty="0"/>
                        <a:t>Move mechanistic evidence into preclinical models and validation criteria</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71A5">
                        <a:tint val="40000"/>
                      </a:srgbClr>
                    </a:solidFill>
                  </a:tcPr>
                </a:tc>
                <a:extLst>
                  <a:ext uri="{0D108BD9-81ED-4DB2-BD59-A6C34878D82A}">
                    <a16:rowId xmlns:a16="http://schemas.microsoft.com/office/drawing/2014/main" val="1308969978"/>
                  </a:ext>
                </a:extLst>
              </a:tr>
              <a:tr h="474829">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300" dirty="0"/>
                        <a:t>Markers of Risk &amp; Injury</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71A5">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300" dirty="0"/>
                        <a:t>Incorporate imaging and biomarkers into risk stratification tools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71A5">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300" dirty="0"/>
                        <a:t>Implement core lab processing</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71A5">
                        <a:tint val="20000"/>
                      </a:srgbClr>
                    </a:solidFill>
                  </a:tcPr>
                </a:tc>
                <a:extLst>
                  <a:ext uri="{0D108BD9-81ED-4DB2-BD59-A6C34878D82A}">
                    <a16:rowId xmlns:a16="http://schemas.microsoft.com/office/drawing/2014/main" val="2739835508"/>
                  </a:ext>
                </a:extLst>
              </a:tr>
              <a:tr h="474829">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300" dirty="0"/>
                        <a:t>Prevention &amp; Management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71A5">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300" dirty="0"/>
                        <a:t>Cardiac meds, activity, diet…When, what, how much and to whom?</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71A5">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300" dirty="0"/>
                        <a:t>Focus on modifiable risk factors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71A5">
                        <a:tint val="40000"/>
                      </a:srgbClr>
                    </a:solidFill>
                  </a:tcPr>
                </a:tc>
                <a:extLst>
                  <a:ext uri="{0D108BD9-81ED-4DB2-BD59-A6C34878D82A}">
                    <a16:rowId xmlns:a16="http://schemas.microsoft.com/office/drawing/2014/main" val="4128879505"/>
                  </a:ext>
                </a:extLst>
              </a:tr>
              <a:tr h="474829">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300" dirty="0"/>
                        <a:t>Cancer Survivorship</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71A5">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300" dirty="0"/>
                        <a:t>Longitudinal follow-up; care coordination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71A5">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300" dirty="0"/>
                        <a:t>Risk stratification tools that inform health system resource utilization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71A5">
                        <a:tint val="20000"/>
                      </a:srgbClr>
                    </a:solidFill>
                  </a:tcPr>
                </a:tc>
                <a:extLst>
                  <a:ext uri="{0D108BD9-81ED-4DB2-BD59-A6C34878D82A}">
                    <a16:rowId xmlns:a16="http://schemas.microsoft.com/office/drawing/2014/main" val="2375849985"/>
                  </a:ext>
                </a:extLst>
              </a:tr>
            </a:tbl>
          </a:graphicData>
        </a:graphic>
      </p:graphicFrame>
      <p:sp>
        <p:nvSpPr>
          <p:cNvPr id="21" name="TextBox 20">
            <a:extLst>
              <a:ext uri="{FF2B5EF4-FFF2-40B4-BE49-F238E27FC236}">
                <a16:creationId xmlns:a16="http://schemas.microsoft.com/office/drawing/2014/main" id="{770FD3F7-9531-0366-BD6C-3F45DE5DAF19}"/>
              </a:ext>
            </a:extLst>
          </p:cNvPr>
          <p:cNvSpPr txBox="1"/>
          <p:nvPr/>
        </p:nvSpPr>
        <p:spPr>
          <a:xfrm>
            <a:off x="2151056" y="1141116"/>
            <a:ext cx="1603513" cy="5847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1</a:t>
            </a:r>
            <a:r>
              <a:rPr kumimoji="0" lang="en-US" sz="1600" b="1" i="0" u="none" strike="noStrike" kern="1200" cap="none" spc="0" normalizeH="0" baseline="30000" noProof="0" dirty="0">
                <a:ln>
                  <a:noFill/>
                </a:ln>
                <a:solidFill>
                  <a:srgbClr val="002060"/>
                </a:solidFill>
                <a:effectLst/>
                <a:uLnTx/>
                <a:uFillTx/>
                <a:latin typeface="Calibri" panose="020F0502020204030204"/>
                <a:ea typeface="+mn-ea"/>
                <a:cs typeface="+mn-cs"/>
              </a:rPr>
              <a:t>st</a:t>
            </a: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 Workshop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March 2013</a:t>
            </a:r>
          </a:p>
        </p:txBody>
      </p:sp>
      <p:cxnSp>
        <p:nvCxnSpPr>
          <p:cNvPr id="38" name="Straight Arrow Connector 37">
            <a:extLst>
              <a:ext uri="{FF2B5EF4-FFF2-40B4-BE49-F238E27FC236}">
                <a16:creationId xmlns:a16="http://schemas.microsoft.com/office/drawing/2014/main" id="{DE80D45C-660F-E0D9-3D50-25BA89BCB11A}"/>
              </a:ext>
              <a:ext uri="{C183D7F6-B498-43B3-948B-1728B52AA6E4}">
                <adec:decorative xmlns:adec="http://schemas.microsoft.com/office/drawing/2017/decorative" val="1"/>
              </a:ext>
            </a:extLst>
          </p:cNvPr>
          <p:cNvCxnSpPr>
            <a:cxnSpLocks/>
          </p:cNvCxnSpPr>
          <p:nvPr/>
        </p:nvCxnSpPr>
        <p:spPr>
          <a:xfrm flipV="1">
            <a:off x="2906165" y="1688529"/>
            <a:ext cx="0" cy="200451"/>
          </a:xfrm>
          <a:prstGeom prst="straightConnector1">
            <a:avLst/>
          </a:prstGeom>
          <a:noFill/>
          <a:ln w="22225" cap="flat" cmpd="sng" algn="ctr">
            <a:solidFill>
              <a:schemeClr val="accent1"/>
            </a:solidFill>
            <a:prstDash val="solid"/>
            <a:headEnd type="oval"/>
            <a:tailEnd type="none" w="sm" len="sm"/>
          </a:ln>
          <a:effectLst/>
        </p:spPr>
      </p:cxnSp>
      <p:sp>
        <p:nvSpPr>
          <p:cNvPr id="12" name="TextBox 11">
            <a:extLst>
              <a:ext uri="{FF2B5EF4-FFF2-40B4-BE49-F238E27FC236}">
                <a16:creationId xmlns:a16="http://schemas.microsoft.com/office/drawing/2014/main" id="{0C530F80-5141-8BD6-D100-6CC502290BCC}"/>
              </a:ext>
            </a:extLst>
          </p:cNvPr>
          <p:cNvSpPr txBox="1"/>
          <p:nvPr/>
        </p:nvSpPr>
        <p:spPr>
          <a:xfrm>
            <a:off x="3466954" y="1138750"/>
            <a:ext cx="758812"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White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Paper</a:t>
            </a:r>
          </a:p>
        </p:txBody>
      </p:sp>
      <p:cxnSp>
        <p:nvCxnSpPr>
          <p:cNvPr id="37" name="Straight Arrow Connector 36">
            <a:extLst>
              <a:ext uri="{FF2B5EF4-FFF2-40B4-BE49-F238E27FC236}">
                <a16:creationId xmlns:a16="http://schemas.microsoft.com/office/drawing/2014/main" id="{24A21FE3-5CA0-6AB6-CDF3-794750DEF735}"/>
              </a:ext>
              <a:ext uri="{C183D7F6-B498-43B3-948B-1728B52AA6E4}">
                <adec:decorative xmlns:adec="http://schemas.microsoft.com/office/drawing/2017/decorative" val="1"/>
              </a:ext>
            </a:extLst>
          </p:cNvPr>
          <p:cNvCxnSpPr>
            <a:cxnSpLocks/>
          </p:cNvCxnSpPr>
          <p:nvPr/>
        </p:nvCxnSpPr>
        <p:spPr>
          <a:xfrm flipV="1">
            <a:off x="3839071" y="1691101"/>
            <a:ext cx="0" cy="201168"/>
          </a:xfrm>
          <a:prstGeom prst="straightConnector1">
            <a:avLst/>
          </a:prstGeom>
          <a:noFill/>
          <a:ln w="22225" cap="flat" cmpd="sng" algn="ctr">
            <a:solidFill>
              <a:schemeClr val="accent1"/>
            </a:solidFill>
            <a:prstDash val="solid"/>
            <a:headEnd type="oval"/>
            <a:tailEnd type="none" w="sm" len="sm"/>
          </a:ln>
          <a:effectLst/>
        </p:spPr>
      </p:cxnSp>
      <p:sp>
        <p:nvSpPr>
          <p:cNvPr id="3" name="TextBox 2">
            <a:extLst>
              <a:ext uri="{FF2B5EF4-FFF2-40B4-BE49-F238E27FC236}">
                <a16:creationId xmlns:a16="http://schemas.microsoft.com/office/drawing/2014/main" id="{4737827D-ACBD-257C-FA35-1EA5975EFBFF}"/>
              </a:ext>
            </a:extLst>
          </p:cNvPr>
          <p:cNvSpPr txBox="1"/>
          <p:nvPr/>
        </p:nvSpPr>
        <p:spPr>
          <a:xfrm>
            <a:off x="4104620" y="1129107"/>
            <a:ext cx="758812"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Task Force</a:t>
            </a:r>
          </a:p>
        </p:txBody>
      </p:sp>
      <p:cxnSp>
        <p:nvCxnSpPr>
          <p:cNvPr id="4" name="Straight Arrow Connector 3">
            <a:extLst>
              <a:ext uri="{FF2B5EF4-FFF2-40B4-BE49-F238E27FC236}">
                <a16:creationId xmlns:a16="http://schemas.microsoft.com/office/drawing/2014/main" id="{EAB95A02-2D94-C9C5-BA92-B56C2E419296}"/>
              </a:ext>
              <a:ext uri="{C183D7F6-B498-43B3-948B-1728B52AA6E4}">
                <adec:decorative xmlns:adec="http://schemas.microsoft.com/office/drawing/2017/decorative" val="1"/>
              </a:ext>
            </a:extLst>
          </p:cNvPr>
          <p:cNvCxnSpPr>
            <a:cxnSpLocks/>
          </p:cNvCxnSpPr>
          <p:nvPr/>
        </p:nvCxnSpPr>
        <p:spPr>
          <a:xfrm flipV="1">
            <a:off x="3990693" y="1681458"/>
            <a:ext cx="509194" cy="215327"/>
          </a:xfrm>
          <a:prstGeom prst="straightConnector1">
            <a:avLst/>
          </a:prstGeom>
          <a:noFill/>
          <a:ln w="22225" cap="flat" cmpd="sng" algn="ctr">
            <a:solidFill>
              <a:schemeClr val="accent1"/>
            </a:solidFill>
            <a:prstDash val="solid"/>
            <a:headEnd type="oval"/>
            <a:tailEnd type="none" w="sm" len="sm"/>
          </a:ln>
          <a:effectLst/>
        </p:spPr>
      </p:cxnSp>
      <p:sp>
        <p:nvSpPr>
          <p:cNvPr id="19" name="Arrow: Chevron 7">
            <a:extLst>
              <a:ext uri="{FF2B5EF4-FFF2-40B4-BE49-F238E27FC236}">
                <a16:creationId xmlns:a16="http://schemas.microsoft.com/office/drawing/2014/main" id="{44EFBDA6-E5AE-68E0-D348-BE70EC97CE6B}"/>
              </a:ext>
              <a:ext uri="{C183D7F6-B498-43B3-948B-1728B52AA6E4}">
                <adec:decorative xmlns:adec="http://schemas.microsoft.com/office/drawing/2017/decorative" val="1"/>
              </a:ext>
            </a:extLst>
          </p:cNvPr>
          <p:cNvSpPr/>
          <p:nvPr/>
        </p:nvSpPr>
        <p:spPr>
          <a:xfrm>
            <a:off x="2434969" y="1772473"/>
            <a:ext cx="6432744" cy="322695"/>
          </a:xfrm>
          <a:prstGeom prst="chevron">
            <a:avLst/>
          </a:prstGeom>
          <a:solidFill>
            <a:schemeClr val="accent3">
              <a:lumMod val="40000"/>
              <a:lumOff val="60000"/>
            </a:scheme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2" name="TextBox 9">
            <a:extLst>
              <a:ext uri="{FF2B5EF4-FFF2-40B4-BE49-F238E27FC236}">
                <a16:creationId xmlns:a16="http://schemas.microsoft.com/office/drawing/2014/main" id="{1D98F83A-F39A-FA54-170C-51D8CC67E14C}"/>
              </a:ext>
            </a:extLst>
          </p:cNvPr>
          <p:cNvSpPr txBox="1"/>
          <p:nvPr/>
        </p:nvSpPr>
        <p:spPr>
          <a:xfrm>
            <a:off x="5807164" y="1118947"/>
            <a:ext cx="1603512" cy="5847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2</a:t>
            </a:r>
            <a:r>
              <a:rPr kumimoji="0" lang="en-US" sz="1600" b="1" i="0" u="none" strike="noStrike" kern="1200" cap="none" spc="0" normalizeH="0" baseline="30000" noProof="0" dirty="0">
                <a:ln>
                  <a:noFill/>
                </a:ln>
                <a:solidFill>
                  <a:srgbClr val="002060"/>
                </a:solidFill>
                <a:effectLst/>
                <a:uLnTx/>
                <a:uFillTx/>
                <a:latin typeface="Calibri" panose="020F0502020204030204"/>
                <a:ea typeface="+mn-ea"/>
                <a:cs typeface="+mn-cs"/>
              </a:rPr>
              <a:t>nd</a:t>
            </a: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 Workshop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June 2018</a:t>
            </a:r>
          </a:p>
        </p:txBody>
      </p:sp>
      <p:cxnSp>
        <p:nvCxnSpPr>
          <p:cNvPr id="36" name="Straight Arrow Connector 35">
            <a:extLst>
              <a:ext uri="{FF2B5EF4-FFF2-40B4-BE49-F238E27FC236}">
                <a16:creationId xmlns:a16="http://schemas.microsoft.com/office/drawing/2014/main" id="{52EE0FFA-A6F1-37AB-BD40-62E15CDDF055}"/>
              </a:ext>
              <a:ext uri="{C183D7F6-B498-43B3-948B-1728B52AA6E4}">
                <adec:decorative xmlns:adec="http://schemas.microsoft.com/office/drawing/2017/decorative" val="1"/>
              </a:ext>
            </a:extLst>
          </p:cNvPr>
          <p:cNvCxnSpPr>
            <a:cxnSpLocks/>
          </p:cNvCxnSpPr>
          <p:nvPr/>
        </p:nvCxnSpPr>
        <p:spPr>
          <a:xfrm flipV="1">
            <a:off x="6608920" y="1696632"/>
            <a:ext cx="0" cy="201168"/>
          </a:xfrm>
          <a:prstGeom prst="straightConnector1">
            <a:avLst/>
          </a:prstGeom>
          <a:noFill/>
          <a:ln w="22225" cap="flat" cmpd="sng" algn="ctr">
            <a:solidFill>
              <a:schemeClr val="accent1"/>
            </a:solidFill>
            <a:prstDash val="solid"/>
            <a:headEnd type="oval"/>
            <a:tailEnd type="none" w="sm" len="sm"/>
          </a:ln>
          <a:effectLst/>
        </p:spPr>
      </p:cxnSp>
      <p:sp>
        <p:nvSpPr>
          <p:cNvPr id="14" name="TextBox 13">
            <a:extLst>
              <a:ext uri="{FF2B5EF4-FFF2-40B4-BE49-F238E27FC236}">
                <a16:creationId xmlns:a16="http://schemas.microsoft.com/office/drawing/2014/main" id="{6BA23CEC-E2BA-757A-FF8B-44A1055718A7}"/>
              </a:ext>
            </a:extLst>
          </p:cNvPr>
          <p:cNvSpPr txBox="1"/>
          <p:nvPr/>
        </p:nvSpPr>
        <p:spPr>
          <a:xfrm>
            <a:off x="7045575" y="1110996"/>
            <a:ext cx="849386"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White Paper</a:t>
            </a:r>
          </a:p>
        </p:txBody>
      </p:sp>
      <p:cxnSp>
        <p:nvCxnSpPr>
          <p:cNvPr id="35" name="Straight Arrow Connector 34">
            <a:extLst>
              <a:ext uri="{FF2B5EF4-FFF2-40B4-BE49-F238E27FC236}">
                <a16:creationId xmlns:a16="http://schemas.microsoft.com/office/drawing/2014/main" id="{3A654F0C-6484-1287-39B5-DB602946B81E}"/>
              </a:ext>
              <a:ext uri="{C183D7F6-B498-43B3-948B-1728B52AA6E4}">
                <adec:decorative xmlns:adec="http://schemas.microsoft.com/office/drawing/2017/decorative" val="1"/>
              </a:ext>
            </a:extLst>
          </p:cNvPr>
          <p:cNvCxnSpPr>
            <a:cxnSpLocks/>
          </p:cNvCxnSpPr>
          <p:nvPr/>
        </p:nvCxnSpPr>
        <p:spPr>
          <a:xfrm flipV="1">
            <a:off x="7470268" y="1691101"/>
            <a:ext cx="0" cy="201168"/>
          </a:xfrm>
          <a:prstGeom prst="straightConnector1">
            <a:avLst/>
          </a:prstGeom>
          <a:noFill/>
          <a:ln w="22225" cap="flat" cmpd="sng" algn="ctr">
            <a:solidFill>
              <a:schemeClr val="accent1"/>
            </a:solidFill>
            <a:prstDash val="solid"/>
            <a:headEnd type="oval"/>
            <a:tailEnd type="none" w="sm" len="sm"/>
          </a:ln>
          <a:effectLst/>
        </p:spPr>
      </p:cxnSp>
      <p:sp>
        <p:nvSpPr>
          <p:cNvPr id="20" name="Arrow: Chevron 32">
            <a:extLst>
              <a:ext uri="{FF2B5EF4-FFF2-40B4-BE49-F238E27FC236}">
                <a16:creationId xmlns:a16="http://schemas.microsoft.com/office/drawing/2014/main" id="{A632E524-BDB3-9816-B28D-88CAA625BBBE}"/>
              </a:ext>
              <a:ext uri="{C183D7F6-B498-43B3-948B-1728B52AA6E4}">
                <adec:decorative xmlns:adec="http://schemas.microsoft.com/office/drawing/2017/decorative" val="1"/>
              </a:ext>
            </a:extLst>
          </p:cNvPr>
          <p:cNvSpPr/>
          <p:nvPr/>
        </p:nvSpPr>
        <p:spPr>
          <a:xfrm>
            <a:off x="4378520" y="1772311"/>
            <a:ext cx="4528948" cy="322695"/>
          </a:xfrm>
          <a:prstGeom prst="chevron">
            <a:avLst/>
          </a:prstGeom>
          <a:solidFill>
            <a:schemeClr val="tx2">
              <a:lumMod val="20000"/>
              <a:lumOff val="80000"/>
            </a:scheme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cxnSp>
        <p:nvCxnSpPr>
          <p:cNvPr id="40" name="Straight Arrow Connector 39">
            <a:extLst>
              <a:ext uri="{FF2B5EF4-FFF2-40B4-BE49-F238E27FC236}">
                <a16:creationId xmlns:a16="http://schemas.microsoft.com/office/drawing/2014/main" id="{F0F9BDFD-A16A-8626-F5A4-1D1C82B40F93}"/>
              </a:ext>
              <a:ext uri="{C183D7F6-B498-43B3-948B-1728B52AA6E4}">
                <adec:decorative xmlns:adec="http://schemas.microsoft.com/office/drawing/2017/decorative" val="1"/>
              </a:ext>
            </a:extLst>
          </p:cNvPr>
          <p:cNvCxnSpPr>
            <a:cxnSpLocks/>
          </p:cNvCxnSpPr>
          <p:nvPr/>
        </p:nvCxnSpPr>
        <p:spPr>
          <a:xfrm>
            <a:off x="4588209" y="1980645"/>
            <a:ext cx="0" cy="201168"/>
          </a:xfrm>
          <a:prstGeom prst="straightConnector1">
            <a:avLst/>
          </a:prstGeom>
          <a:noFill/>
          <a:ln w="22225" cap="flat" cmpd="sng" algn="ctr">
            <a:solidFill>
              <a:schemeClr val="accent1"/>
            </a:solidFill>
            <a:prstDash val="solid"/>
            <a:headEnd type="oval"/>
            <a:tailEnd type="none" w="sm" len="sm"/>
          </a:ln>
          <a:effectLst/>
        </p:spPr>
      </p:cxnSp>
      <p:cxnSp>
        <p:nvCxnSpPr>
          <p:cNvPr id="60" name="Straight Arrow Connector 59">
            <a:extLst>
              <a:ext uri="{FF2B5EF4-FFF2-40B4-BE49-F238E27FC236}">
                <a16:creationId xmlns:a16="http://schemas.microsoft.com/office/drawing/2014/main" id="{17257B0F-7994-4D89-EACE-6D2F0112ACD0}"/>
              </a:ext>
              <a:ext uri="{C183D7F6-B498-43B3-948B-1728B52AA6E4}">
                <adec:decorative xmlns:adec="http://schemas.microsoft.com/office/drawing/2017/decorative" val="1"/>
              </a:ext>
            </a:extLst>
          </p:cNvPr>
          <p:cNvCxnSpPr>
            <a:cxnSpLocks/>
          </p:cNvCxnSpPr>
          <p:nvPr/>
        </p:nvCxnSpPr>
        <p:spPr>
          <a:xfrm flipV="1">
            <a:off x="4588209" y="1979910"/>
            <a:ext cx="3972115" cy="1166"/>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sp>
        <p:nvSpPr>
          <p:cNvPr id="26" name="TextBox 7">
            <a:extLst>
              <a:ext uri="{FF2B5EF4-FFF2-40B4-BE49-F238E27FC236}">
                <a16:creationId xmlns:a16="http://schemas.microsoft.com/office/drawing/2014/main" id="{F09360F7-986B-35ED-85B6-9F1473A28093}"/>
              </a:ext>
            </a:extLst>
          </p:cNvPr>
          <p:cNvSpPr txBox="1"/>
          <p:nvPr/>
        </p:nvSpPr>
        <p:spPr>
          <a:xfrm>
            <a:off x="3540488" y="2121562"/>
            <a:ext cx="463826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Funding Opportunity Announcements (FOAs)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(2015-2022)</a:t>
            </a:r>
          </a:p>
        </p:txBody>
      </p:sp>
      <p:sp>
        <p:nvSpPr>
          <p:cNvPr id="16" name="TextBox 15">
            <a:extLst>
              <a:ext uri="{FF2B5EF4-FFF2-40B4-BE49-F238E27FC236}">
                <a16:creationId xmlns:a16="http://schemas.microsoft.com/office/drawing/2014/main" id="{3C3C33A1-F7FA-EAB8-BDDD-6F13D3EEFDAB}"/>
              </a:ext>
            </a:extLst>
          </p:cNvPr>
          <p:cNvSpPr txBox="1"/>
          <p:nvPr/>
        </p:nvSpPr>
        <p:spPr>
          <a:xfrm>
            <a:off x="8131085" y="1137665"/>
            <a:ext cx="1900203"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10-year Portfolio Funding Paper</a:t>
            </a:r>
          </a:p>
        </p:txBody>
      </p:sp>
      <p:cxnSp>
        <p:nvCxnSpPr>
          <p:cNvPr id="17" name="Straight Arrow Connector 16">
            <a:extLst>
              <a:ext uri="{FF2B5EF4-FFF2-40B4-BE49-F238E27FC236}">
                <a16:creationId xmlns:a16="http://schemas.microsoft.com/office/drawing/2014/main" id="{4E6C09E1-C16F-BCE0-8B8F-3368283AACE2}"/>
              </a:ext>
              <a:ext uri="{C183D7F6-B498-43B3-948B-1728B52AA6E4}">
                <adec:decorative xmlns:adec="http://schemas.microsoft.com/office/drawing/2017/decorative" val="1"/>
              </a:ext>
            </a:extLst>
          </p:cNvPr>
          <p:cNvCxnSpPr>
            <a:cxnSpLocks/>
          </p:cNvCxnSpPr>
          <p:nvPr/>
        </p:nvCxnSpPr>
        <p:spPr>
          <a:xfrm flipV="1">
            <a:off x="9081187" y="1695617"/>
            <a:ext cx="0" cy="201168"/>
          </a:xfrm>
          <a:prstGeom prst="straightConnector1">
            <a:avLst/>
          </a:prstGeom>
          <a:noFill/>
          <a:ln w="22225" cap="flat" cmpd="sng" algn="ctr">
            <a:solidFill>
              <a:schemeClr val="accent1"/>
            </a:solidFill>
            <a:prstDash val="solid"/>
            <a:headEnd type="oval"/>
            <a:tailEnd type="none" w="sm" len="sm"/>
          </a:ln>
          <a:effectLst/>
        </p:spPr>
      </p:cxnSp>
      <p:cxnSp>
        <p:nvCxnSpPr>
          <p:cNvPr id="58" name="Straight Arrow Connector 57">
            <a:extLst>
              <a:ext uri="{FF2B5EF4-FFF2-40B4-BE49-F238E27FC236}">
                <a16:creationId xmlns:a16="http://schemas.microsoft.com/office/drawing/2014/main" id="{04A725BF-1F45-8286-DD8F-7C6C7468F2B8}"/>
              </a:ext>
              <a:ext uri="{C183D7F6-B498-43B3-948B-1728B52AA6E4}">
                <adec:decorative xmlns:adec="http://schemas.microsoft.com/office/drawing/2017/decorative" val="1"/>
              </a:ext>
            </a:extLst>
          </p:cNvPr>
          <p:cNvCxnSpPr/>
          <p:nvPr/>
        </p:nvCxnSpPr>
        <p:spPr>
          <a:xfrm>
            <a:off x="8648716" y="1966506"/>
            <a:ext cx="14630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Arrow: Chevron 21">
            <a:extLst>
              <a:ext uri="{FF2B5EF4-FFF2-40B4-BE49-F238E27FC236}">
                <a16:creationId xmlns:a16="http://schemas.microsoft.com/office/drawing/2014/main" id="{E7B058FE-80A5-BCEF-40EB-B5AE36E016FD}"/>
              </a:ext>
              <a:ext uri="{C183D7F6-B498-43B3-948B-1728B52AA6E4}">
                <adec:decorative xmlns:adec="http://schemas.microsoft.com/office/drawing/2017/decorative" val="1"/>
              </a:ext>
            </a:extLst>
          </p:cNvPr>
          <p:cNvSpPr/>
          <p:nvPr/>
        </p:nvSpPr>
        <p:spPr>
          <a:xfrm>
            <a:off x="8627287" y="1772473"/>
            <a:ext cx="1615118" cy="320040"/>
          </a:xfrm>
          <a:prstGeom prst="chevron">
            <a:avLst/>
          </a:prstGeom>
          <a:solidFill>
            <a:schemeClr val="tx2">
              <a:lumMod val="40000"/>
              <a:lumOff val="60000"/>
            </a:scheme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cxnSp>
        <p:nvCxnSpPr>
          <p:cNvPr id="39" name="Straight Arrow Connector 38">
            <a:extLst>
              <a:ext uri="{FF2B5EF4-FFF2-40B4-BE49-F238E27FC236}">
                <a16:creationId xmlns:a16="http://schemas.microsoft.com/office/drawing/2014/main" id="{5AF5D3A9-BE56-0B10-3406-53BC5EB2002C}"/>
              </a:ext>
              <a:ext uri="{C183D7F6-B498-43B3-948B-1728B52AA6E4}">
                <adec:decorative xmlns:adec="http://schemas.microsoft.com/office/drawing/2017/decorative" val="1"/>
              </a:ext>
            </a:extLst>
          </p:cNvPr>
          <p:cNvCxnSpPr>
            <a:cxnSpLocks/>
          </p:cNvCxnSpPr>
          <p:nvPr/>
        </p:nvCxnSpPr>
        <p:spPr>
          <a:xfrm>
            <a:off x="8648716" y="1966506"/>
            <a:ext cx="0" cy="201168"/>
          </a:xfrm>
          <a:prstGeom prst="straightConnector1">
            <a:avLst/>
          </a:prstGeom>
          <a:noFill/>
          <a:ln w="22225" cap="flat" cmpd="sng" algn="ctr">
            <a:solidFill>
              <a:schemeClr val="accent1"/>
            </a:solidFill>
            <a:prstDash val="solid"/>
            <a:headEnd type="oval"/>
            <a:tailEnd type="none" w="sm" len="sm"/>
          </a:ln>
          <a:effectLst/>
        </p:spPr>
      </p:cxnSp>
      <p:sp>
        <p:nvSpPr>
          <p:cNvPr id="23" name="TextBox 22">
            <a:extLst>
              <a:ext uri="{FF2B5EF4-FFF2-40B4-BE49-F238E27FC236}">
                <a16:creationId xmlns:a16="http://schemas.microsoft.com/office/drawing/2014/main" id="{D0024E06-4FD3-B4E5-8BDD-0DD9A3C71E53}"/>
              </a:ext>
            </a:extLst>
          </p:cNvPr>
          <p:cNvSpPr txBox="1"/>
          <p:nvPr/>
        </p:nvSpPr>
        <p:spPr>
          <a:xfrm>
            <a:off x="7529910" y="2121562"/>
            <a:ext cx="2169032"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Current NOSI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(2022-2024)</a:t>
            </a:r>
          </a:p>
        </p:txBody>
      </p:sp>
      <p:grpSp>
        <p:nvGrpSpPr>
          <p:cNvPr id="5" name="Group 4" descr="National Cancer Institute logo">
            <a:extLst>
              <a:ext uri="{FF2B5EF4-FFF2-40B4-BE49-F238E27FC236}">
                <a16:creationId xmlns:a16="http://schemas.microsoft.com/office/drawing/2014/main" id="{20AE90C1-FC09-4174-A6E6-C9C88892C77A}"/>
              </a:ext>
            </a:extLst>
          </p:cNvPr>
          <p:cNvGrpSpPr/>
          <p:nvPr/>
        </p:nvGrpSpPr>
        <p:grpSpPr>
          <a:xfrm>
            <a:off x="175666" y="6056775"/>
            <a:ext cx="3594100" cy="520700"/>
            <a:chOff x="1286836" y="3672391"/>
            <a:chExt cx="3594100" cy="520700"/>
          </a:xfrm>
        </p:grpSpPr>
        <p:pic>
          <p:nvPicPr>
            <p:cNvPr id="6" name="Picture 5">
              <a:extLst>
                <a:ext uri="{FF2B5EF4-FFF2-40B4-BE49-F238E27FC236}">
                  <a16:creationId xmlns:a16="http://schemas.microsoft.com/office/drawing/2014/main" id="{D371A73A-0255-6016-6119-2F4A9DE77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836" y="3672391"/>
              <a:ext cx="3594100" cy="520700"/>
            </a:xfrm>
            <a:prstGeom prst="rect">
              <a:avLst/>
            </a:prstGeom>
          </p:spPr>
        </p:pic>
        <p:pic>
          <p:nvPicPr>
            <p:cNvPr id="7" name="Picture 6">
              <a:extLst>
                <a:ext uri="{FF2B5EF4-FFF2-40B4-BE49-F238E27FC236}">
                  <a16:creationId xmlns:a16="http://schemas.microsoft.com/office/drawing/2014/main" id="{D0BFA905-AFC9-9BBB-07E7-735833CD39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6836" y="3723191"/>
              <a:ext cx="647700" cy="419100"/>
            </a:xfrm>
            <a:prstGeom prst="rect">
              <a:avLst/>
            </a:prstGeom>
          </p:spPr>
        </p:pic>
      </p:grpSp>
    </p:spTree>
    <p:extLst>
      <p:ext uri="{BB962C8B-B14F-4D97-AF65-F5344CB8AC3E}">
        <p14:creationId xmlns:p14="http://schemas.microsoft.com/office/powerpoint/2010/main" val="13600087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2.4|65.9"/>
</p:tagLst>
</file>

<file path=ppt/tags/tag2.xml><?xml version="1.0" encoding="utf-8"?>
<p:tagLst xmlns:a="http://schemas.openxmlformats.org/drawingml/2006/main" xmlns:r="http://schemas.openxmlformats.org/officeDocument/2006/relationships" xmlns:p="http://schemas.openxmlformats.org/presentationml/2006/main">
  <p:tag name="TIMING" val="|42.4|65.9"/>
</p:tagLst>
</file>

<file path=ppt/theme/theme1.xml><?xml version="1.0" encoding="utf-8"?>
<a:theme xmlns:a="http://schemas.openxmlformats.org/drawingml/2006/main" name="For IF Presentation on May 18, 2021 - Bishow Adhikari - draft May 14, 2021 - with scri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757D40A11E394BA1CBBB2E034D7F1F" ma:contentTypeVersion="2" ma:contentTypeDescription="Create a new document." ma:contentTypeScope="" ma:versionID="45a9ae3bf096623dd36866ba771948d8">
  <xsd:schema xmlns:xsd="http://www.w3.org/2001/XMLSchema" xmlns:xs="http://www.w3.org/2001/XMLSchema" xmlns:p="http://schemas.microsoft.com/office/2006/metadata/properties" xmlns:ns2="8aed5932-7c82-4c6f-87d1-0148534b9aeb" targetNamespace="http://schemas.microsoft.com/office/2006/metadata/properties" ma:root="true" ma:fieldsID="7120f38043de4d563348fa594ce67637" ns2:_="">
    <xsd:import namespace="8aed5932-7c82-4c6f-87d1-0148534b9ae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ed5932-7c82-4c6f-87d1-0148534b9a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8CE665-6C91-4261-96A8-9E664AB7A717}">
  <ds:schemaRefs>
    <ds:schemaRef ds:uri="http://schemas.microsoft.com/sharepoint/v3/contenttype/forms"/>
  </ds:schemaRefs>
</ds:datastoreItem>
</file>

<file path=customXml/itemProps2.xml><?xml version="1.0" encoding="utf-8"?>
<ds:datastoreItem xmlns:ds="http://schemas.openxmlformats.org/officeDocument/2006/customXml" ds:itemID="{5EF42FB6-B273-4D1C-99B1-D58BD74575E2}">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8aed5932-7c82-4c6f-87d1-0148534b9aeb"/>
    <ds:schemaRef ds:uri="http://www.w3.org/XML/1998/namespace"/>
  </ds:schemaRefs>
</ds:datastoreItem>
</file>

<file path=customXml/itemProps3.xml><?xml version="1.0" encoding="utf-8"?>
<ds:datastoreItem xmlns:ds="http://schemas.openxmlformats.org/officeDocument/2006/customXml" ds:itemID="{57891180-D79B-4E92-9529-0A7B517768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ed5932-7c82-4c6f-87d1-0148534b9a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For IF Presentation on May 18, 2021 - Bishow Adhikari - draft May 14, 2021 - with script</Template>
  <TotalTime>21334</TotalTime>
  <Words>1675</Words>
  <Application>Microsoft Office PowerPoint</Application>
  <PresentationFormat>Widescreen</PresentationFormat>
  <Paragraphs>300</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vt:lpstr>
      <vt:lpstr>Arial Narrow</vt:lpstr>
      <vt:lpstr>Arial Nova Cond</vt:lpstr>
      <vt:lpstr>Calibri</vt:lpstr>
      <vt:lpstr>Lucida Grande</vt:lpstr>
      <vt:lpstr>Wingdings</vt:lpstr>
      <vt:lpstr>For IF Presentation on May 18, 2021 - Bishow Adhikari - draft May 14, 2021 - with script</vt:lpstr>
      <vt:lpstr>A Decade of NIH Cardio-Oncology Research Collaboration:  Continued Funding Opportunities</vt:lpstr>
      <vt:lpstr>NIH Cardio-Oncology Team</vt:lpstr>
      <vt:lpstr>Using WebEx and Webinar Logistics</vt:lpstr>
      <vt:lpstr>Agenda</vt:lpstr>
      <vt:lpstr>CV Toxicity from Cancer Treatments is a Significant Health Problem!</vt:lpstr>
      <vt:lpstr>In Pediatrics as Well……</vt:lpstr>
      <vt:lpstr>Understanding of CV Toxicity from Cancer Treatments is Incomplete</vt:lpstr>
      <vt:lpstr>Managing CV Toxicity from Cancer Treatments is a Balancing Act</vt:lpstr>
      <vt:lpstr>Where have we been?  Identifying &amp; Addressing Knowledge Gaps</vt:lpstr>
      <vt:lpstr>NIH Research Support Over the Past 12-year Period</vt:lpstr>
      <vt:lpstr>Spectrum of NIH Research Support in Cardio-Oncology (years 2011-2022)</vt:lpstr>
      <vt:lpstr>Spectrum of NIH Research Support in Cardio-Oncology (2011-2022)</vt:lpstr>
      <vt:lpstr>Overall Trend of NIH Research Support in Cardio-Oncology (years 2011-2022)</vt:lpstr>
      <vt:lpstr>Examples of Impact of the NIH Initiatives</vt:lpstr>
      <vt:lpstr>Cardio-Oncology Funding Across the Cancer Continuum </vt:lpstr>
      <vt:lpstr>NIH Grant Mechanisms Supporting Cardiotoxicity Research</vt:lpstr>
      <vt:lpstr>NIH Infrastructure Supporting Cardiotoxicity Research</vt:lpstr>
      <vt:lpstr>Examples of Research Infrastructure Support</vt:lpstr>
      <vt:lpstr>Moving Forward with  NOT-CA-22-001</vt:lpstr>
      <vt:lpstr>NOSI Submission Tips</vt:lpstr>
      <vt:lpstr>Role of Program Directors/Officials (PD/PO)</vt:lpstr>
      <vt:lpstr>Summary </vt:lpstr>
      <vt:lpstr>The NIH Cardiotoxicity Team is Here to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Support For Cancer Treatment Related Cardiotoxicity Research</dc:title>
  <dc:creator>Adhikari, Bishow (NIH/NHLBI) [E]</dc:creator>
  <cp:lastModifiedBy>Randall, Wayne (NIH/NCI) [C]</cp:lastModifiedBy>
  <cp:revision>199</cp:revision>
  <cp:lastPrinted>2022-12-07T14:34:12Z</cp:lastPrinted>
  <dcterms:created xsi:type="dcterms:W3CDTF">2022-05-03T17:23:12Z</dcterms:created>
  <dcterms:modified xsi:type="dcterms:W3CDTF">2023-01-09T15:47:12Z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0x01010067757D40A11E394BA1CBBB2E034D7F1F</vt:lpwstr>
  </property>
</Properties>
</file>