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Lst>
  <p:notesMasterIdLst>
    <p:notesMasterId r:id="rId31"/>
  </p:notesMasterIdLst>
  <p:handoutMasterIdLst>
    <p:handoutMasterId r:id="rId32"/>
  </p:handoutMasterIdLst>
  <p:sldIdLst>
    <p:sldId id="2134959416" r:id="rId2"/>
    <p:sldId id="312" r:id="rId3"/>
    <p:sldId id="313" r:id="rId4"/>
    <p:sldId id="341" r:id="rId5"/>
    <p:sldId id="339" r:id="rId6"/>
    <p:sldId id="3139" r:id="rId7"/>
    <p:sldId id="3147" r:id="rId8"/>
    <p:sldId id="2134959415" r:id="rId9"/>
    <p:sldId id="3152" r:id="rId10"/>
    <p:sldId id="340" r:id="rId11"/>
    <p:sldId id="3153" r:id="rId12"/>
    <p:sldId id="3155" r:id="rId13"/>
    <p:sldId id="3149" r:id="rId14"/>
    <p:sldId id="3148" r:id="rId15"/>
    <p:sldId id="2134959413" r:id="rId16"/>
    <p:sldId id="2134959404" r:id="rId17"/>
    <p:sldId id="3151" r:id="rId18"/>
    <p:sldId id="2134959405" r:id="rId19"/>
    <p:sldId id="2134959406" r:id="rId20"/>
    <p:sldId id="2134959407" r:id="rId21"/>
    <p:sldId id="2134959408" r:id="rId22"/>
    <p:sldId id="2134959409" r:id="rId23"/>
    <p:sldId id="2134959410" r:id="rId24"/>
    <p:sldId id="2134959411" r:id="rId25"/>
    <p:sldId id="2134959412" r:id="rId26"/>
    <p:sldId id="325" r:id="rId27"/>
    <p:sldId id="310" r:id="rId28"/>
    <p:sldId id="3150" r:id="rId29"/>
    <p:sldId id="3154" r:id="rId30"/>
  </p:sldIdLst>
  <p:sldSz cx="9144000" cy="5143500" type="screen16x9"/>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rivastava, Sudhir (NIH/NCI) [E]" initials="SS([" lastIdx="6" clrIdx="0">
    <p:extLst>
      <p:ext uri="{19B8F6BF-5375-455C-9EA6-DF929625EA0E}">
        <p15:presenceInfo xmlns:p15="http://schemas.microsoft.com/office/powerpoint/2012/main" userId="S::srivasts@nih.gov::f0e1a0ff-1052-4843-a42b-f19bf26f4f93" providerId="AD"/>
      </p:ext>
    </p:extLst>
  </p:cmAuthor>
  <p:cmAuthor id="2" name="Sorbara, Lynn (NIH/NCI) [E]" initials="SL([" lastIdx="10" clrIdx="1">
    <p:extLst>
      <p:ext uri="{19B8F6BF-5375-455C-9EA6-DF929625EA0E}">
        <p15:presenceInfo xmlns:p15="http://schemas.microsoft.com/office/powerpoint/2012/main" userId="S::lynns@nih.gov::cdf8daee-0edc-4ac1-aaed-b0f3872992ab" providerId="AD"/>
      </p:ext>
    </p:extLst>
  </p:cmAuthor>
  <p:cmAuthor id="3" name="Patriotis, Christos (NIH/NCI) [E]" initials="PC([" lastIdx="14" clrIdx="2">
    <p:extLst>
      <p:ext uri="{19B8F6BF-5375-455C-9EA6-DF929625EA0E}">
        <p15:presenceInfo xmlns:p15="http://schemas.microsoft.com/office/powerpoint/2012/main" userId="S::patriotisc@nih.gov::7b530df1-9f70-4578-81bd-60c7c2203eb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2A67A5"/>
    <a:srgbClr val="2A5DA5"/>
    <a:srgbClr val="7F7F7F"/>
    <a:srgbClr val="6C6C6C"/>
    <a:srgbClr val="E8E8E8"/>
    <a:srgbClr val="F2F2F2"/>
    <a:srgbClr val="4C4C4C"/>
    <a:srgbClr val="565656"/>
    <a:srgbClr val="2A71A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4" autoAdjust="0"/>
    <p:restoredTop sz="94343" autoAdjust="0"/>
  </p:normalViewPr>
  <p:slideViewPr>
    <p:cSldViewPr snapToGrid="0" snapToObjects="1">
      <p:cViewPr varScale="1">
        <p:scale>
          <a:sx n="86" d="100"/>
          <a:sy n="86" d="100"/>
        </p:scale>
        <p:origin x="798" y="90"/>
      </p:cViewPr>
      <p:guideLst>
        <p:guide orient="horz" pos="1620"/>
        <p:guide pos="2880"/>
      </p:guideLst>
    </p:cSldViewPr>
  </p:slideViewPr>
  <p:outlineViewPr>
    <p:cViewPr>
      <p:scale>
        <a:sx n="33" d="100"/>
        <a:sy n="33" d="100"/>
      </p:scale>
      <p:origin x="0" y="-41772"/>
    </p:cViewPr>
  </p:outlineViewPr>
  <p:notesTextViewPr>
    <p:cViewPr>
      <p:scale>
        <a:sx n="3" d="2"/>
        <a:sy n="3" d="2"/>
      </p:scale>
      <p:origin x="0" y="0"/>
    </p:cViewPr>
  </p:notesTextViewPr>
  <p:sorterViewPr>
    <p:cViewPr varScale="1">
      <p:scale>
        <a:sx n="100" d="100"/>
        <a:sy n="100" d="100"/>
      </p:scale>
      <p:origin x="0" y="-2057"/>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499F3A4-7CE6-7D4B-82F4-AAB0A89D24A0}" type="datetimeFigureOut">
              <a:rPr lang="en-US" smtClean="0"/>
              <a:t>1/9/2023</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093AD1B-1BAA-D548-ACF0-7463C0C7D0E7}" type="slidenum">
              <a:rPr lang="en-US" smtClean="0"/>
              <a:t>‹#›</a:t>
            </a:fld>
            <a:endParaRPr lang="en-US" dirty="0"/>
          </a:p>
        </p:txBody>
      </p:sp>
    </p:spTree>
    <p:extLst>
      <p:ext uri="{BB962C8B-B14F-4D97-AF65-F5344CB8AC3E}">
        <p14:creationId xmlns:p14="http://schemas.microsoft.com/office/powerpoint/2010/main" val="31968062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703C395-96D9-3549-B668-03A5D401BEEB}" type="datetimeFigureOut">
              <a:rPr lang="en-US" smtClean="0"/>
              <a:t>1/9/2023</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1459DD9-C07A-0F4A-BE38-5AFB42BB2A68}" type="slidenum">
              <a:rPr lang="en-US" smtClean="0"/>
              <a:t>‹#›</a:t>
            </a:fld>
            <a:endParaRPr lang="en-US" dirty="0"/>
          </a:p>
        </p:txBody>
      </p:sp>
    </p:spTree>
    <p:extLst>
      <p:ext uri="{BB962C8B-B14F-4D97-AF65-F5344CB8AC3E}">
        <p14:creationId xmlns:p14="http://schemas.microsoft.com/office/powerpoint/2010/main" val="216105389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White Title Slide">
    <p:bg>
      <p:bgPr>
        <a:solidFill>
          <a:schemeClr val="bg1"/>
        </a:solidFill>
        <a:effectLst/>
      </p:bgPr>
    </p:bg>
    <p:spTree>
      <p:nvGrpSpPr>
        <p:cNvPr id="1" name=""/>
        <p:cNvGrpSpPr/>
        <p:nvPr/>
      </p:nvGrpSpPr>
      <p:grpSpPr>
        <a:xfrm>
          <a:off x="0" y="0"/>
          <a:ext cx="0" cy="0"/>
          <a:chOff x="0" y="0"/>
          <a:chExt cx="0" cy="0"/>
        </a:xfrm>
      </p:grpSpPr>
      <p:sp>
        <p:nvSpPr>
          <p:cNvPr id="13" name="Pentagon 12"/>
          <p:cNvSpPr>
            <a:spLocks noChangeAspect="1"/>
          </p:cNvSpPr>
          <p:nvPr userDrawn="1"/>
        </p:nvSpPr>
        <p:spPr>
          <a:xfrm>
            <a:off x="1177110" y="0"/>
            <a:ext cx="2872114" cy="5148072"/>
          </a:xfrm>
          <a:prstGeom prst="homePlate">
            <a:avLst>
              <a:gd name="adj" fmla="val 36290"/>
            </a:avLst>
          </a:prstGeom>
          <a:solidFill>
            <a:srgbClr val="F2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Pentagon 13"/>
          <p:cNvSpPr>
            <a:spLocks noChangeAspect="1"/>
          </p:cNvSpPr>
          <p:nvPr userDrawn="1"/>
        </p:nvSpPr>
        <p:spPr>
          <a:xfrm>
            <a:off x="10624" y="0"/>
            <a:ext cx="2872114" cy="5148072"/>
          </a:xfrm>
          <a:prstGeom prst="homePlate">
            <a:avLst>
              <a:gd name="adj" fmla="val 36290"/>
            </a:avLst>
          </a:prstGeom>
          <a:solidFill>
            <a:srgbClr val="E8E8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Title 1"/>
          <p:cNvSpPr>
            <a:spLocks noGrp="1"/>
          </p:cNvSpPr>
          <p:nvPr>
            <p:ph type="ctrTitle" hasCustomPrompt="1"/>
          </p:nvPr>
        </p:nvSpPr>
        <p:spPr>
          <a:xfrm>
            <a:off x="685800" y="1228725"/>
            <a:ext cx="7772400" cy="1370882"/>
          </a:xfrm>
        </p:spPr>
        <p:txBody>
          <a:bodyPr lIns="0" tIns="0" rIns="0" bIns="0" anchor="b">
            <a:noAutofit/>
          </a:bodyPr>
          <a:lstStyle>
            <a:lvl1pPr algn="r">
              <a:defRPr sz="2800" b="0" i="0">
                <a:solidFill>
                  <a:srgbClr val="123E57"/>
                </a:solidFill>
                <a:latin typeface="Arial"/>
                <a:cs typeface="Arial"/>
              </a:defRPr>
            </a:lvl1pPr>
          </a:lstStyle>
          <a:p>
            <a:r>
              <a:rPr lang="en-US" dirty="0"/>
              <a:t>Title of the presentation</a:t>
            </a:r>
          </a:p>
        </p:txBody>
      </p:sp>
      <p:sp>
        <p:nvSpPr>
          <p:cNvPr id="11" name="Subtitle 2"/>
          <p:cNvSpPr>
            <a:spLocks noGrp="1"/>
          </p:cNvSpPr>
          <p:nvPr>
            <p:ph type="subTitle" idx="1" hasCustomPrompt="1"/>
          </p:nvPr>
        </p:nvSpPr>
        <p:spPr>
          <a:xfrm>
            <a:off x="685800" y="2674620"/>
            <a:ext cx="7772400" cy="514782"/>
          </a:xfrm>
        </p:spPr>
        <p:txBody>
          <a:bodyPr lIns="0" tIns="0" rIns="0" bIns="0" anchor="t">
            <a:noAutofit/>
          </a:bodyPr>
          <a:lstStyle>
            <a:lvl1pPr marL="0" indent="0" algn="r">
              <a:buNone/>
              <a:defRPr sz="1400" b="0" i="1" spc="100">
                <a:solidFill>
                  <a:schemeClr val="accent3"/>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 </a:t>
            </a:r>
          </a:p>
        </p:txBody>
      </p:sp>
      <p:pic>
        <p:nvPicPr>
          <p:cNvPr id="12" name="Picture 11" descr="NCI-Logo-Color.png"/>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457201" y="4282743"/>
            <a:ext cx="3993515" cy="381000"/>
          </a:xfrm>
          <a:prstGeom prst="rect">
            <a:avLst/>
          </a:prstGeom>
        </p:spPr>
      </p:pic>
      <p:sp>
        <p:nvSpPr>
          <p:cNvPr id="8" name="Date Placeholder 3"/>
          <p:cNvSpPr>
            <a:spLocks noGrp="1"/>
          </p:cNvSpPr>
          <p:nvPr>
            <p:ph type="dt" sz="half" idx="2"/>
          </p:nvPr>
        </p:nvSpPr>
        <p:spPr>
          <a:xfrm>
            <a:off x="6400800" y="4297680"/>
            <a:ext cx="2286000" cy="356616"/>
          </a:xfrm>
          <a:prstGeom prst="rect">
            <a:avLst/>
          </a:prstGeom>
        </p:spPr>
        <p:txBody>
          <a:bodyPr vert="horz" lIns="0" tIns="0" rIns="0" bIns="0" rtlCol="0" anchor="ctr"/>
          <a:lstStyle>
            <a:lvl1pPr algn="r" fontAlgn="auto">
              <a:spcBef>
                <a:spcPts val="0"/>
              </a:spcBef>
              <a:spcAft>
                <a:spcPts val="0"/>
              </a:spcAft>
              <a:defRPr sz="1400" smtClean="0">
                <a:solidFill>
                  <a:srgbClr val="000000"/>
                </a:solidFill>
                <a:latin typeface="+mn-lt"/>
                <a:ea typeface="+mn-ea"/>
                <a:cs typeface="SapientSansRegular"/>
              </a:defRPr>
            </a:lvl1pPr>
          </a:lstStyle>
          <a:p>
            <a:pPr>
              <a:defRPr/>
            </a:pPr>
            <a:fld id="{646BEAE4-16B3-0744-BFCA-11CE0C224282}" type="datetime4">
              <a:rPr lang="en-US" smtClean="0"/>
              <a:t>January 9, 2023</a:t>
            </a:fld>
            <a:endParaRPr lang="en-US" dirty="0"/>
          </a:p>
        </p:txBody>
      </p:sp>
    </p:spTree>
    <p:extLst>
      <p:ext uri="{BB962C8B-B14F-4D97-AF65-F5344CB8AC3E}">
        <p14:creationId xmlns:p14="http://schemas.microsoft.com/office/powerpoint/2010/main" val="2474676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lumn Right — Footer">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93776" y="311658"/>
            <a:ext cx="8165592" cy="317395"/>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4" name="Text Box 14"/>
          <p:cNvSpPr txBox="1">
            <a:spLocks noChangeArrowheads="1"/>
          </p:cNvSpPr>
          <p:nvPr userDrawn="1"/>
        </p:nvSpPr>
        <p:spPr bwMode="auto">
          <a:xfrm>
            <a:off x="8647113" y="4864608"/>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5" name="Picture 14"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4864608"/>
            <a:ext cx="1916888" cy="182880"/>
          </a:xfrm>
          <a:prstGeom prst="rect">
            <a:avLst/>
          </a:prstGeom>
        </p:spPr>
      </p:pic>
      <p:sp>
        <p:nvSpPr>
          <p:cNvPr id="6" name="Content Placeholder 2"/>
          <p:cNvSpPr>
            <a:spLocks noGrp="1"/>
          </p:cNvSpPr>
          <p:nvPr>
            <p:ph sz="quarter" idx="11"/>
          </p:nvPr>
        </p:nvSpPr>
        <p:spPr>
          <a:xfrm>
            <a:off x="4550981" y="1069975"/>
            <a:ext cx="4108387" cy="3600450"/>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4"/>
          <p:cNvSpPr>
            <a:spLocks noGrp="1"/>
          </p:cNvSpPr>
          <p:nvPr>
            <p:ph sz="quarter" idx="12"/>
          </p:nvPr>
        </p:nvSpPr>
        <p:spPr>
          <a:xfrm>
            <a:off x="493776" y="1069975"/>
            <a:ext cx="3897313" cy="3600450"/>
          </a:xfrm>
        </p:spPr>
        <p:txBody>
          <a:bodyPr anchor="ctr"/>
          <a:lstStyle>
            <a:lvl1pPr marL="0" indent="0" algn="ctr">
              <a:buFontTx/>
              <a:buNone/>
              <a:defRPr/>
            </a:lvl1pPr>
          </a:lstStyle>
          <a:p>
            <a:pPr lvl="0"/>
            <a:r>
              <a:rPr lang="en-US"/>
              <a:t>Click to edit Master text styles</a:t>
            </a:r>
          </a:p>
        </p:txBody>
      </p:sp>
    </p:spTree>
    <p:extLst>
      <p:ext uri="{BB962C8B-B14F-4D97-AF65-F5344CB8AC3E}">
        <p14:creationId xmlns:p14="http://schemas.microsoft.com/office/powerpoint/2010/main" val="3003202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lumn Right — No Footer">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93776" y="311658"/>
            <a:ext cx="8165592" cy="317395"/>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4" name="Text Box 14"/>
          <p:cNvSpPr txBox="1">
            <a:spLocks noChangeArrowheads="1"/>
          </p:cNvSpPr>
          <p:nvPr userDrawn="1"/>
        </p:nvSpPr>
        <p:spPr bwMode="auto">
          <a:xfrm>
            <a:off x="8647113" y="4864608"/>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5" name="Content Placeholder 2"/>
          <p:cNvSpPr>
            <a:spLocks noGrp="1"/>
          </p:cNvSpPr>
          <p:nvPr>
            <p:ph sz="quarter" idx="11"/>
          </p:nvPr>
        </p:nvSpPr>
        <p:spPr>
          <a:xfrm>
            <a:off x="4550981" y="1069975"/>
            <a:ext cx="4108387" cy="3600450"/>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4"/>
          <p:cNvSpPr>
            <a:spLocks noGrp="1"/>
          </p:cNvSpPr>
          <p:nvPr>
            <p:ph sz="quarter" idx="12"/>
          </p:nvPr>
        </p:nvSpPr>
        <p:spPr>
          <a:xfrm>
            <a:off x="493776" y="1069975"/>
            <a:ext cx="3897313" cy="3600450"/>
          </a:xfrm>
        </p:spPr>
        <p:txBody>
          <a:bodyPr anchor="ctr"/>
          <a:lstStyle>
            <a:lvl1pPr marL="0" indent="0" algn="ctr">
              <a:buFontTx/>
              <a:buNone/>
              <a:defRPr/>
            </a:lvl1pPr>
          </a:lstStyle>
          <a:p>
            <a:pPr lvl="0"/>
            <a:r>
              <a:rPr lang="en-US"/>
              <a:t>Click to edit Master text styles</a:t>
            </a:r>
          </a:p>
        </p:txBody>
      </p:sp>
    </p:spTree>
    <p:extLst>
      <p:ext uri="{BB962C8B-B14F-4D97-AF65-F5344CB8AC3E}">
        <p14:creationId xmlns:p14="http://schemas.microsoft.com/office/powerpoint/2010/main" val="3573747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ingle Graphic — Footer">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493776" y="311658"/>
            <a:ext cx="8165592" cy="317395"/>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0" name="Text Box 14"/>
          <p:cNvSpPr txBox="1">
            <a:spLocks noChangeArrowheads="1"/>
          </p:cNvSpPr>
          <p:nvPr userDrawn="1"/>
        </p:nvSpPr>
        <p:spPr bwMode="auto">
          <a:xfrm>
            <a:off x="8647113" y="4864608"/>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1" name="Picture 10"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4864608"/>
            <a:ext cx="1916888" cy="182880"/>
          </a:xfrm>
          <a:prstGeom prst="rect">
            <a:avLst/>
          </a:prstGeom>
        </p:spPr>
      </p:pic>
    </p:spTree>
    <p:extLst>
      <p:ext uri="{BB962C8B-B14F-4D97-AF65-F5344CB8AC3E}">
        <p14:creationId xmlns:p14="http://schemas.microsoft.com/office/powerpoint/2010/main" val="2571114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ngle Graphic — No Footer">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493776" y="311658"/>
            <a:ext cx="8165592" cy="317395"/>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0" name="Text Box 14"/>
          <p:cNvSpPr txBox="1">
            <a:spLocks noChangeArrowheads="1"/>
          </p:cNvSpPr>
          <p:nvPr userDrawn="1"/>
        </p:nvSpPr>
        <p:spPr bwMode="auto">
          <a:xfrm>
            <a:off x="8647113" y="4864608"/>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Tree>
    <p:extLst>
      <p:ext uri="{BB962C8B-B14F-4D97-AF65-F5344CB8AC3E}">
        <p14:creationId xmlns:p14="http://schemas.microsoft.com/office/powerpoint/2010/main" val="11177627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 Footer">
    <p:spTree>
      <p:nvGrpSpPr>
        <p:cNvPr id="1" name=""/>
        <p:cNvGrpSpPr/>
        <p:nvPr/>
      </p:nvGrpSpPr>
      <p:grpSpPr>
        <a:xfrm>
          <a:off x="0" y="0"/>
          <a:ext cx="0" cy="0"/>
          <a:chOff x="0" y="0"/>
          <a:chExt cx="0" cy="0"/>
        </a:xfrm>
      </p:grpSpPr>
      <p:sp>
        <p:nvSpPr>
          <p:cNvPr id="11" name="Text Box 14"/>
          <p:cNvSpPr txBox="1">
            <a:spLocks noChangeArrowheads="1"/>
          </p:cNvSpPr>
          <p:nvPr userDrawn="1"/>
        </p:nvSpPr>
        <p:spPr bwMode="auto">
          <a:xfrm>
            <a:off x="8647113" y="4864608"/>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2" name="Picture 11"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4864608"/>
            <a:ext cx="1916888" cy="182880"/>
          </a:xfrm>
          <a:prstGeom prst="rect">
            <a:avLst/>
          </a:prstGeom>
        </p:spPr>
      </p:pic>
    </p:spTree>
    <p:extLst>
      <p:ext uri="{BB962C8B-B14F-4D97-AF65-F5344CB8AC3E}">
        <p14:creationId xmlns:p14="http://schemas.microsoft.com/office/powerpoint/2010/main" val="35309575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 No Footer">
    <p:spTree>
      <p:nvGrpSpPr>
        <p:cNvPr id="1" name=""/>
        <p:cNvGrpSpPr/>
        <p:nvPr/>
      </p:nvGrpSpPr>
      <p:grpSpPr>
        <a:xfrm>
          <a:off x="0" y="0"/>
          <a:ext cx="0" cy="0"/>
          <a:chOff x="0" y="0"/>
          <a:chExt cx="0" cy="0"/>
        </a:xfrm>
      </p:grpSpPr>
      <p:sp>
        <p:nvSpPr>
          <p:cNvPr id="3" name="Text Box 14"/>
          <p:cNvSpPr txBox="1">
            <a:spLocks noChangeArrowheads="1"/>
          </p:cNvSpPr>
          <p:nvPr userDrawn="1"/>
        </p:nvSpPr>
        <p:spPr bwMode="auto">
          <a:xfrm>
            <a:off x="8647113" y="4864608"/>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Tree>
    <p:extLst>
      <p:ext uri="{BB962C8B-B14F-4D97-AF65-F5344CB8AC3E}">
        <p14:creationId xmlns:p14="http://schemas.microsoft.com/office/powerpoint/2010/main" val="38072198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ack Cover White">
    <p:bg>
      <p:bgPr>
        <a:solidFill>
          <a:schemeClr val="bg1"/>
        </a:solidFill>
        <a:effectLst/>
      </p:bgPr>
    </p:bg>
    <p:spTree>
      <p:nvGrpSpPr>
        <p:cNvPr id="1" name=""/>
        <p:cNvGrpSpPr/>
        <p:nvPr/>
      </p:nvGrpSpPr>
      <p:grpSpPr>
        <a:xfrm>
          <a:off x="0" y="0"/>
          <a:ext cx="0" cy="0"/>
          <a:chOff x="0" y="0"/>
          <a:chExt cx="0" cy="0"/>
        </a:xfrm>
      </p:grpSpPr>
      <p:sp>
        <p:nvSpPr>
          <p:cNvPr id="10" name="Pentagon 9"/>
          <p:cNvSpPr/>
          <p:nvPr userDrawn="1"/>
        </p:nvSpPr>
        <p:spPr>
          <a:xfrm>
            <a:off x="0" y="0"/>
            <a:ext cx="8458198" cy="5143500"/>
          </a:xfrm>
          <a:prstGeom prst="homePlate">
            <a:avLst>
              <a:gd name="adj" fmla="val 20935"/>
            </a:avLst>
          </a:prstGeom>
          <a:solidFill>
            <a:srgbClr val="F2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Pentagon 10"/>
          <p:cNvSpPr/>
          <p:nvPr userDrawn="1"/>
        </p:nvSpPr>
        <p:spPr>
          <a:xfrm>
            <a:off x="0" y="0"/>
            <a:ext cx="7289798" cy="5143500"/>
          </a:xfrm>
          <a:prstGeom prst="homePlate">
            <a:avLst>
              <a:gd name="adj" fmla="val 20935"/>
            </a:avLst>
          </a:prstGeom>
          <a:solidFill>
            <a:srgbClr val="E8E8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2" name="Group 1"/>
          <p:cNvGrpSpPr>
            <a:grpSpLocks noChangeAspect="1"/>
          </p:cNvGrpSpPr>
          <p:nvPr userDrawn="1"/>
        </p:nvGrpSpPr>
        <p:grpSpPr>
          <a:xfrm>
            <a:off x="2990088" y="2148840"/>
            <a:ext cx="3163776" cy="813435"/>
            <a:chOff x="2333626" y="1990725"/>
            <a:chExt cx="4519680" cy="1162050"/>
          </a:xfrm>
        </p:grpSpPr>
        <p:pic>
          <p:nvPicPr>
            <p:cNvPr id="3" name="Picture 2" descr="4_hhs_logo_gray.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33626" y="1990725"/>
              <a:ext cx="1162050" cy="1162050"/>
            </a:xfrm>
            <a:prstGeom prst="rect">
              <a:avLst/>
            </a:prstGeom>
          </p:spPr>
        </p:pic>
        <p:pic>
          <p:nvPicPr>
            <p:cNvPr id="6" name="Picture 5" descr="NCI-Logo-Stack-Color.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33805" y="2133600"/>
              <a:ext cx="3119501" cy="852170"/>
            </a:xfrm>
            <a:prstGeom prst="rect">
              <a:avLst/>
            </a:prstGeom>
          </p:spPr>
        </p:pic>
      </p:grpSp>
      <p:sp>
        <p:nvSpPr>
          <p:cNvPr id="7" name="TextBox 13"/>
          <p:cNvSpPr txBox="1">
            <a:spLocks noChangeArrowheads="1"/>
          </p:cNvSpPr>
          <p:nvPr userDrawn="1"/>
        </p:nvSpPr>
        <p:spPr bwMode="auto">
          <a:xfrm>
            <a:off x="1996889" y="4356100"/>
            <a:ext cx="518673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600" b="1" dirty="0">
                <a:solidFill>
                  <a:srgbClr val="606060"/>
                </a:solidFill>
                <a:latin typeface="Arial" charset="0"/>
              </a:rPr>
              <a:t>www.cancer.gov                 www.cancer.gov/espanol</a:t>
            </a:r>
          </a:p>
        </p:txBody>
      </p:sp>
    </p:spTree>
    <p:extLst>
      <p:ext uri="{BB962C8B-B14F-4D97-AF65-F5344CB8AC3E}">
        <p14:creationId xmlns:p14="http://schemas.microsoft.com/office/powerpoint/2010/main" val="28370121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870083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with Sub-Bullet">
    <p:spTree>
      <p:nvGrpSpPr>
        <p:cNvPr id="1" name=""/>
        <p:cNvGrpSpPr/>
        <p:nvPr/>
      </p:nvGrpSpPr>
      <p:grpSpPr>
        <a:xfrm>
          <a:off x="0" y="0"/>
          <a:ext cx="0" cy="0"/>
          <a:chOff x="0" y="0"/>
          <a:chExt cx="0" cy="0"/>
        </a:xfrm>
      </p:grpSpPr>
      <p:sp>
        <p:nvSpPr>
          <p:cNvPr id="12" name="Pentagon 11"/>
          <p:cNvSpPr>
            <a:spLocks noChangeAspect="1"/>
          </p:cNvSpPr>
          <p:nvPr userDrawn="1"/>
        </p:nvSpPr>
        <p:spPr>
          <a:xfrm>
            <a:off x="1177110" y="0"/>
            <a:ext cx="2872114" cy="5148072"/>
          </a:xfrm>
          <a:prstGeom prst="homePlate">
            <a:avLst>
              <a:gd name="adj" fmla="val 36290"/>
            </a:avLst>
          </a:prstGeom>
          <a:solidFill>
            <a:srgbClr val="F2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Pentagon 12"/>
          <p:cNvSpPr>
            <a:spLocks noChangeAspect="1"/>
          </p:cNvSpPr>
          <p:nvPr userDrawn="1"/>
        </p:nvSpPr>
        <p:spPr>
          <a:xfrm>
            <a:off x="10624" y="0"/>
            <a:ext cx="2872114" cy="5148072"/>
          </a:xfrm>
          <a:prstGeom prst="homePlate">
            <a:avLst>
              <a:gd name="adj" fmla="val 36290"/>
            </a:avLst>
          </a:prstGeom>
          <a:solidFill>
            <a:srgbClr val="E8E8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p:cNvSpPr>
            <a:spLocks noGrp="1"/>
          </p:cNvSpPr>
          <p:nvPr>
            <p:ph type="title" hasCustomPrompt="1"/>
          </p:nvPr>
        </p:nvSpPr>
        <p:spPr>
          <a:xfrm>
            <a:off x="493776" y="1371600"/>
            <a:ext cx="3017520" cy="1371600"/>
          </a:xfrm>
        </p:spPr>
        <p:txBody>
          <a:bodyPr lIns="0" tIns="0" rIns="0" bIns="0" anchor="b">
            <a:noAutofit/>
          </a:bodyPr>
          <a:lstStyle>
            <a:lvl1pPr algn="r">
              <a:lnSpc>
                <a:spcPct val="90000"/>
              </a:lnSpc>
              <a:defRPr sz="2400">
                <a:solidFill>
                  <a:srgbClr val="123E57"/>
                </a:solidFill>
                <a:latin typeface="+mj-lt"/>
                <a:cs typeface="SapientSansBold"/>
              </a:defRPr>
            </a:lvl1pPr>
          </a:lstStyle>
          <a:p>
            <a:r>
              <a:rPr lang="en-US" dirty="0"/>
              <a:t>Agenda</a:t>
            </a:r>
          </a:p>
        </p:txBody>
      </p:sp>
      <p:sp>
        <p:nvSpPr>
          <p:cNvPr id="7" name="Text Box 14"/>
          <p:cNvSpPr txBox="1">
            <a:spLocks noChangeArrowheads="1"/>
          </p:cNvSpPr>
          <p:nvPr userDrawn="1"/>
        </p:nvSpPr>
        <p:spPr bwMode="auto">
          <a:xfrm>
            <a:off x="8647113" y="4864608"/>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9" name="Picture 8"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4864608"/>
            <a:ext cx="1916888" cy="182880"/>
          </a:xfrm>
          <a:prstGeom prst="rect">
            <a:avLst/>
          </a:prstGeom>
        </p:spPr>
      </p:pic>
      <p:sp>
        <p:nvSpPr>
          <p:cNvPr id="11" name="Text Placeholder 12"/>
          <p:cNvSpPr>
            <a:spLocks noGrp="1"/>
          </p:cNvSpPr>
          <p:nvPr>
            <p:ph type="body" sz="quarter" idx="11" hasCustomPrompt="1"/>
          </p:nvPr>
        </p:nvSpPr>
        <p:spPr>
          <a:xfrm>
            <a:off x="4334256" y="0"/>
            <a:ext cx="4297680" cy="5148072"/>
          </a:xfrm>
        </p:spPr>
        <p:txBody>
          <a:bodyPr anchor="ctr">
            <a:noAutofit/>
          </a:bodyPr>
          <a:lstStyle>
            <a:lvl1pPr marL="457200" marR="0" indent="-457200" algn="l" defTabSz="457200" rtl="0" eaLnBrk="1" fontAlgn="auto" latinLnBrk="0" hangingPunct="1">
              <a:lnSpc>
                <a:spcPct val="100000"/>
              </a:lnSpc>
              <a:spcBef>
                <a:spcPts val="0"/>
              </a:spcBef>
              <a:spcAft>
                <a:spcPts val="1000"/>
              </a:spcAft>
              <a:buClr>
                <a:schemeClr val="accent1"/>
              </a:buClr>
              <a:buSzTx/>
              <a:buFont typeface="+mj-lt"/>
              <a:buAutoNum type="arabicPeriod"/>
              <a:tabLst/>
              <a:defRPr i="1">
                <a:solidFill>
                  <a:srgbClr val="000000"/>
                </a:solidFill>
              </a:defRPr>
            </a:lvl1pPr>
            <a:lvl2pPr marL="685800" marR="0" indent="-228600" algn="l" defTabSz="457200" rtl="0" eaLnBrk="1" fontAlgn="auto" latinLnBrk="0" hangingPunct="1">
              <a:lnSpc>
                <a:spcPct val="100000"/>
              </a:lnSpc>
              <a:spcBef>
                <a:spcPts val="0"/>
              </a:spcBef>
              <a:spcAft>
                <a:spcPts val="1000"/>
              </a:spcAft>
              <a:buClr>
                <a:schemeClr val="accent1"/>
              </a:buClr>
              <a:buSzTx/>
              <a:buFont typeface="Wingdings" charset="2"/>
              <a:buChar char="§"/>
              <a:tabLst/>
              <a:defRPr lang="en-US" sz="1900" i="1" kern="1200" baseline="0" dirty="0" smtClean="0">
                <a:solidFill>
                  <a:srgbClr val="000000"/>
                </a:solidFill>
                <a:latin typeface="+mn-lt"/>
                <a:ea typeface="ＭＳ Ｐゴシック" charset="0"/>
                <a:cs typeface="SapientCentroSlab-Light"/>
              </a:defRPr>
            </a:lvl2pPr>
          </a:lstStyle>
          <a:p>
            <a:r>
              <a:rPr lang="en-US" dirty="0"/>
              <a:t>Agenda Item 1</a:t>
            </a:r>
          </a:p>
          <a:p>
            <a:pPr lvl="1"/>
            <a:r>
              <a:rPr lang="en-US" dirty="0"/>
              <a:t>Agenda Item 1a</a:t>
            </a:r>
          </a:p>
          <a:p>
            <a:pPr lvl="1"/>
            <a:r>
              <a:rPr lang="en-US" dirty="0"/>
              <a:t>Agenda Item 1b</a:t>
            </a:r>
          </a:p>
          <a:p>
            <a:r>
              <a:rPr lang="en-US" dirty="0"/>
              <a:t>Agenda Item 2</a:t>
            </a:r>
          </a:p>
          <a:p>
            <a:pPr lvl="1"/>
            <a:r>
              <a:rPr lang="en-US" dirty="0"/>
              <a:t>Agenda Item 2a</a:t>
            </a:r>
          </a:p>
          <a:p>
            <a:pPr lvl="1"/>
            <a:r>
              <a:rPr lang="en-US" dirty="0"/>
              <a:t>Agenda Item 2b</a:t>
            </a:r>
          </a:p>
          <a:p>
            <a:r>
              <a:rPr lang="en-US" dirty="0"/>
              <a:t>Agenda Item 3</a:t>
            </a:r>
          </a:p>
          <a:p>
            <a:pPr marL="685800" marR="0" lvl="1" indent="-228600" algn="l" defTabSz="457200" rtl="0" eaLnBrk="1" fontAlgn="auto" latinLnBrk="0" hangingPunct="1">
              <a:lnSpc>
                <a:spcPct val="100000"/>
              </a:lnSpc>
              <a:spcBef>
                <a:spcPts val="0"/>
              </a:spcBef>
              <a:spcAft>
                <a:spcPts val="1000"/>
              </a:spcAft>
              <a:buClr>
                <a:schemeClr val="accent1"/>
              </a:buClr>
              <a:buSzTx/>
              <a:buFont typeface="Wingdings" charset="2"/>
              <a:buChar char="§"/>
              <a:tabLst/>
              <a:defRPr/>
            </a:pPr>
            <a:r>
              <a:rPr lang="en-US" dirty="0"/>
              <a:t>Agenda Item 3a</a:t>
            </a:r>
          </a:p>
          <a:p>
            <a:pPr marL="685800" marR="0" lvl="1" indent="-228600" algn="l" defTabSz="457200" rtl="0" eaLnBrk="1" fontAlgn="auto" latinLnBrk="0" hangingPunct="1">
              <a:lnSpc>
                <a:spcPct val="100000"/>
              </a:lnSpc>
              <a:spcBef>
                <a:spcPts val="0"/>
              </a:spcBef>
              <a:spcAft>
                <a:spcPts val="1000"/>
              </a:spcAft>
              <a:buClr>
                <a:schemeClr val="accent1"/>
              </a:buClr>
              <a:buSzTx/>
              <a:buFont typeface="Wingdings" charset="2"/>
              <a:buChar char="§"/>
              <a:tabLst/>
              <a:defRPr/>
            </a:pPr>
            <a:r>
              <a:rPr lang="en-US" dirty="0"/>
              <a:t>Agenda Item 3b</a:t>
            </a:r>
          </a:p>
        </p:txBody>
      </p:sp>
    </p:spTree>
    <p:extLst>
      <p:ext uri="{BB962C8B-B14F-4D97-AF65-F5344CB8AC3E}">
        <p14:creationId xmlns:p14="http://schemas.microsoft.com/office/powerpoint/2010/main" val="985284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hite Section Break">
    <p:bg>
      <p:bgPr>
        <a:solidFill>
          <a:schemeClr val="bg1"/>
        </a:solidFill>
        <a:effectLst/>
      </p:bgPr>
    </p:bg>
    <p:spTree>
      <p:nvGrpSpPr>
        <p:cNvPr id="1" name=""/>
        <p:cNvGrpSpPr/>
        <p:nvPr/>
      </p:nvGrpSpPr>
      <p:grpSpPr>
        <a:xfrm>
          <a:off x="0" y="0"/>
          <a:ext cx="0" cy="0"/>
          <a:chOff x="0" y="0"/>
          <a:chExt cx="0" cy="0"/>
        </a:xfrm>
      </p:grpSpPr>
      <p:sp>
        <p:nvSpPr>
          <p:cNvPr id="9" name="Pentagon 8"/>
          <p:cNvSpPr/>
          <p:nvPr userDrawn="1"/>
        </p:nvSpPr>
        <p:spPr>
          <a:xfrm>
            <a:off x="0" y="0"/>
            <a:ext cx="8458198" cy="5143500"/>
          </a:xfrm>
          <a:prstGeom prst="homePlate">
            <a:avLst>
              <a:gd name="adj" fmla="val 20935"/>
            </a:avLst>
          </a:prstGeom>
          <a:solidFill>
            <a:srgbClr val="F2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Pentagon 12"/>
          <p:cNvSpPr/>
          <p:nvPr userDrawn="1"/>
        </p:nvSpPr>
        <p:spPr>
          <a:xfrm>
            <a:off x="0" y="0"/>
            <a:ext cx="7289798" cy="5143500"/>
          </a:xfrm>
          <a:prstGeom prst="homePlate">
            <a:avLst>
              <a:gd name="adj" fmla="val 20935"/>
            </a:avLst>
          </a:prstGeom>
          <a:solidFill>
            <a:srgbClr val="E8E8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Title 1"/>
          <p:cNvSpPr>
            <a:spLocks noGrp="1"/>
          </p:cNvSpPr>
          <p:nvPr>
            <p:ph type="ctrTitle" hasCustomPrompt="1"/>
          </p:nvPr>
        </p:nvSpPr>
        <p:spPr>
          <a:xfrm>
            <a:off x="3429000" y="1817370"/>
            <a:ext cx="5029199" cy="1371600"/>
          </a:xfrm>
        </p:spPr>
        <p:txBody>
          <a:bodyPr lIns="0" tIns="0" rIns="0" bIns="0" anchor="b">
            <a:noAutofit/>
          </a:bodyPr>
          <a:lstStyle>
            <a:lvl1pPr algn="r">
              <a:defRPr sz="2800" spc="-80">
                <a:solidFill>
                  <a:srgbClr val="123E57"/>
                </a:solidFill>
                <a:latin typeface="+mj-lt"/>
                <a:cs typeface="SapientSansBold"/>
              </a:defRPr>
            </a:lvl1pPr>
          </a:lstStyle>
          <a:p>
            <a:pPr lvl="0"/>
            <a:r>
              <a:rPr lang="en-US" dirty="0"/>
              <a:t>Section title</a:t>
            </a:r>
          </a:p>
        </p:txBody>
      </p:sp>
      <p:sp>
        <p:nvSpPr>
          <p:cNvPr id="10" name="Subtitle 2"/>
          <p:cNvSpPr>
            <a:spLocks noGrp="1"/>
          </p:cNvSpPr>
          <p:nvPr>
            <p:ph type="subTitle" idx="1" hasCustomPrompt="1"/>
          </p:nvPr>
        </p:nvSpPr>
        <p:spPr>
          <a:xfrm>
            <a:off x="3428999" y="3257550"/>
            <a:ext cx="5022892" cy="514350"/>
          </a:xfrm>
        </p:spPr>
        <p:txBody>
          <a:bodyPr lIns="0" tIns="0" rIns="0" bIns="0">
            <a:noAutofit/>
          </a:bodyPr>
          <a:lstStyle>
            <a:lvl1pPr marL="0" indent="0" algn="r">
              <a:buNone/>
              <a:defRPr sz="1400" b="0" i="1" spc="100">
                <a:solidFill>
                  <a:schemeClr val="accent3"/>
                </a:solidFill>
                <a:latin typeface="+mn-lt"/>
                <a:cs typeface="SapientCentroSlab-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sp>
        <p:nvSpPr>
          <p:cNvPr id="8" name="Text Box 14"/>
          <p:cNvSpPr txBox="1">
            <a:spLocks noChangeArrowheads="1"/>
          </p:cNvSpPr>
          <p:nvPr userDrawn="1"/>
        </p:nvSpPr>
        <p:spPr bwMode="auto">
          <a:xfrm>
            <a:off x="8647113" y="4864608"/>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1" name="Picture 10"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4864608"/>
            <a:ext cx="1916888" cy="182880"/>
          </a:xfrm>
          <a:prstGeom prst="rect">
            <a:avLst/>
          </a:prstGeom>
        </p:spPr>
      </p:pic>
    </p:spTree>
    <p:extLst>
      <p:ext uri="{BB962C8B-B14F-4D97-AF65-F5344CB8AC3E}">
        <p14:creationId xmlns:p14="http://schemas.microsoft.com/office/powerpoint/2010/main" val="2993115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hite Section Break ALT">
    <p:bg>
      <p:bgPr>
        <a:solidFill>
          <a:schemeClr val="bg1"/>
        </a:solidFill>
        <a:effectLst/>
      </p:bgPr>
    </p:bg>
    <p:spTree>
      <p:nvGrpSpPr>
        <p:cNvPr id="1" name=""/>
        <p:cNvGrpSpPr/>
        <p:nvPr/>
      </p:nvGrpSpPr>
      <p:grpSpPr>
        <a:xfrm>
          <a:off x="0" y="0"/>
          <a:ext cx="0" cy="0"/>
          <a:chOff x="0" y="0"/>
          <a:chExt cx="0" cy="0"/>
        </a:xfrm>
      </p:grpSpPr>
      <p:sp>
        <p:nvSpPr>
          <p:cNvPr id="7" name="Pentagon 6"/>
          <p:cNvSpPr>
            <a:spLocks noChangeAspect="1"/>
          </p:cNvSpPr>
          <p:nvPr userDrawn="1"/>
        </p:nvSpPr>
        <p:spPr>
          <a:xfrm>
            <a:off x="1523357" y="0"/>
            <a:ext cx="2872114" cy="5148072"/>
          </a:xfrm>
          <a:prstGeom prst="homePlate">
            <a:avLst>
              <a:gd name="adj" fmla="val 36290"/>
            </a:avLst>
          </a:prstGeom>
          <a:solidFill>
            <a:srgbClr val="F2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Pentagon 9"/>
          <p:cNvSpPr>
            <a:spLocks noChangeAspect="1"/>
          </p:cNvSpPr>
          <p:nvPr userDrawn="1"/>
        </p:nvSpPr>
        <p:spPr>
          <a:xfrm>
            <a:off x="0" y="0"/>
            <a:ext cx="3228985" cy="5148072"/>
          </a:xfrm>
          <a:prstGeom prst="homePlate">
            <a:avLst>
              <a:gd name="adj" fmla="val 32357"/>
            </a:avLst>
          </a:prstGeom>
          <a:solidFill>
            <a:srgbClr val="E8E8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p:cNvSpPr>
            <a:spLocks noGrp="1"/>
          </p:cNvSpPr>
          <p:nvPr>
            <p:ph type="ctrTitle" hasCustomPrompt="1"/>
          </p:nvPr>
        </p:nvSpPr>
        <p:spPr>
          <a:xfrm>
            <a:off x="4395471" y="1817370"/>
            <a:ext cx="4062728" cy="1371600"/>
          </a:xfrm>
        </p:spPr>
        <p:txBody>
          <a:bodyPr lIns="0" tIns="0" rIns="0" bIns="0" anchor="b">
            <a:noAutofit/>
          </a:bodyPr>
          <a:lstStyle>
            <a:lvl1pPr algn="r">
              <a:defRPr sz="2800" spc="-80">
                <a:solidFill>
                  <a:srgbClr val="BB0E3D"/>
                </a:solidFill>
                <a:latin typeface="+mj-lt"/>
                <a:cs typeface="SapientSansBold"/>
              </a:defRPr>
            </a:lvl1pPr>
          </a:lstStyle>
          <a:p>
            <a:pPr lvl="0"/>
            <a:r>
              <a:rPr lang="en-US" dirty="0"/>
              <a:t>Section title</a:t>
            </a:r>
          </a:p>
        </p:txBody>
      </p:sp>
      <p:sp>
        <p:nvSpPr>
          <p:cNvPr id="9" name="Subtitle 2"/>
          <p:cNvSpPr>
            <a:spLocks noGrp="1"/>
          </p:cNvSpPr>
          <p:nvPr>
            <p:ph type="subTitle" idx="1" hasCustomPrompt="1"/>
          </p:nvPr>
        </p:nvSpPr>
        <p:spPr>
          <a:xfrm>
            <a:off x="4395471" y="3257550"/>
            <a:ext cx="4056420" cy="514350"/>
          </a:xfrm>
        </p:spPr>
        <p:txBody>
          <a:bodyPr lIns="0" tIns="0" rIns="0" bIns="0">
            <a:noAutofit/>
          </a:bodyPr>
          <a:lstStyle>
            <a:lvl1pPr marL="0" indent="0" algn="r">
              <a:buNone/>
              <a:defRPr sz="1400" b="0" i="1" spc="100">
                <a:solidFill>
                  <a:schemeClr val="accent3"/>
                </a:solidFill>
                <a:latin typeface="+mn-lt"/>
                <a:cs typeface="SapientCentroSlab-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sp>
        <p:nvSpPr>
          <p:cNvPr id="12" name="Text Box 14"/>
          <p:cNvSpPr txBox="1">
            <a:spLocks noChangeArrowheads="1"/>
          </p:cNvSpPr>
          <p:nvPr userDrawn="1"/>
        </p:nvSpPr>
        <p:spPr bwMode="auto">
          <a:xfrm>
            <a:off x="8647113" y="4864608"/>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3" name="Picture 12"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4864608"/>
            <a:ext cx="1916888" cy="182880"/>
          </a:xfrm>
          <a:prstGeom prst="rect">
            <a:avLst/>
          </a:prstGeom>
        </p:spPr>
      </p:pic>
    </p:spTree>
    <p:extLst>
      <p:ext uri="{BB962C8B-B14F-4D97-AF65-F5344CB8AC3E}">
        <p14:creationId xmlns:p14="http://schemas.microsoft.com/office/powerpoint/2010/main" val="3488393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White">
    <p:bg>
      <p:bgPr>
        <a:solidFill>
          <a:schemeClr val="bg1"/>
        </a:solidFill>
        <a:effectLst/>
      </p:bgPr>
    </p:bg>
    <p:spTree>
      <p:nvGrpSpPr>
        <p:cNvPr id="1" name=""/>
        <p:cNvGrpSpPr/>
        <p:nvPr/>
      </p:nvGrpSpPr>
      <p:grpSpPr>
        <a:xfrm>
          <a:off x="0" y="0"/>
          <a:ext cx="0" cy="0"/>
          <a:chOff x="0" y="0"/>
          <a:chExt cx="0" cy="0"/>
        </a:xfrm>
      </p:grpSpPr>
      <p:sp>
        <p:nvSpPr>
          <p:cNvPr id="4" name="Pentagon 3"/>
          <p:cNvSpPr/>
          <p:nvPr userDrawn="1"/>
        </p:nvSpPr>
        <p:spPr>
          <a:xfrm>
            <a:off x="0" y="0"/>
            <a:ext cx="8458198" cy="5143500"/>
          </a:xfrm>
          <a:prstGeom prst="homePlate">
            <a:avLst>
              <a:gd name="adj" fmla="val 20935"/>
            </a:avLst>
          </a:prstGeom>
          <a:solidFill>
            <a:srgbClr val="F2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Pentagon 4"/>
          <p:cNvSpPr/>
          <p:nvPr userDrawn="1"/>
        </p:nvSpPr>
        <p:spPr>
          <a:xfrm>
            <a:off x="0" y="0"/>
            <a:ext cx="7289798" cy="5143500"/>
          </a:xfrm>
          <a:prstGeom prst="homePlate">
            <a:avLst>
              <a:gd name="adj" fmla="val 20935"/>
            </a:avLst>
          </a:prstGeom>
          <a:solidFill>
            <a:srgbClr val="E8E8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Text Placeholder 8"/>
          <p:cNvSpPr>
            <a:spLocks noGrp="1"/>
          </p:cNvSpPr>
          <p:nvPr>
            <p:ph type="body" sz="quarter" idx="10" hasCustomPrompt="1"/>
          </p:nvPr>
        </p:nvSpPr>
        <p:spPr>
          <a:xfrm>
            <a:off x="685800" y="1371600"/>
            <a:ext cx="7772400" cy="2400300"/>
          </a:xfrm>
        </p:spPr>
        <p:txBody>
          <a:bodyPr anchor="ctr">
            <a:noAutofit/>
          </a:bodyPr>
          <a:lstStyle>
            <a:lvl1pPr marL="0" indent="0" algn="ctr">
              <a:spcAft>
                <a:spcPts val="0"/>
              </a:spcAft>
              <a:buNone/>
              <a:defRPr sz="2400" b="0" i="1" baseline="0">
                <a:solidFill>
                  <a:srgbClr val="123E57"/>
                </a:solidFill>
                <a:latin typeface="+mn-lt"/>
                <a:cs typeface="SapientCentroSlab-Light"/>
              </a:defRPr>
            </a:lvl1pPr>
          </a:lstStyle>
          <a:p>
            <a:pPr lvl="0"/>
            <a:r>
              <a:rPr lang="en-US" dirty="0"/>
              <a:t>Vision Quote</a:t>
            </a:r>
            <a:br>
              <a:rPr lang="en-US" dirty="0"/>
            </a:br>
            <a:r>
              <a:rPr lang="en-US" dirty="0"/>
              <a:t>“</a:t>
            </a:r>
            <a:r>
              <a:rPr lang="en-US" dirty="0" err="1"/>
              <a:t>Lorem</a:t>
            </a:r>
            <a:r>
              <a:rPr lang="en-US" dirty="0"/>
              <a:t> </a:t>
            </a:r>
            <a:r>
              <a:rPr lang="en-US" dirty="0" err="1"/>
              <a:t>ipsum</a:t>
            </a:r>
            <a:r>
              <a:rPr lang="en-US" dirty="0"/>
              <a:t> dolor sit </a:t>
            </a:r>
            <a:r>
              <a:rPr lang="en-US" dirty="0" err="1"/>
              <a:t>amet</a:t>
            </a:r>
            <a:r>
              <a:rPr lang="en-US" dirty="0"/>
              <a:t>, fugit </a:t>
            </a:r>
            <a:r>
              <a:rPr lang="en-US" dirty="0" err="1"/>
              <a:t>liberavisse</a:t>
            </a:r>
            <a:r>
              <a:rPr lang="en-US" dirty="0"/>
              <a:t> </a:t>
            </a:r>
            <a:br>
              <a:rPr lang="en-US" dirty="0"/>
            </a:br>
            <a:r>
              <a:rPr lang="en-US" dirty="0" err="1"/>
              <a:t>nec</a:t>
            </a:r>
            <a:r>
              <a:rPr lang="en-US" dirty="0"/>
              <a:t> at. </a:t>
            </a:r>
            <a:r>
              <a:rPr lang="en-US" dirty="0" err="1"/>
              <a:t>Essent</a:t>
            </a:r>
            <a:r>
              <a:rPr lang="en-US" dirty="0"/>
              <a:t> </a:t>
            </a:r>
            <a:r>
              <a:rPr lang="en-US" dirty="0" err="1"/>
              <a:t>elaboraret</a:t>
            </a:r>
            <a:r>
              <a:rPr lang="en-US" dirty="0"/>
              <a:t> </a:t>
            </a:r>
            <a:r>
              <a:rPr lang="en-US" dirty="0" err="1"/>
              <a:t>conclusionemque</a:t>
            </a:r>
            <a:r>
              <a:rPr lang="en-US" dirty="0"/>
              <a:t> </a:t>
            </a:r>
            <a:br>
              <a:rPr lang="en-US" dirty="0"/>
            </a:br>
            <a:r>
              <a:rPr lang="en-US" dirty="0" err="1"/>
              <a:t>eam</a:t>
            </a:r>
            <a:r>
              <a:rPr lang="en-US" dirty="0"/>
              <a:t> id. Quo ex </a:t>
            </a:r>
            <a:r>
              <a:rPr lang="en-US" dirty="0" err="1"/>
              <a:t>laboramus</a:t>
            </a:r>
            <a:r>
              <a:rPr lang="en-US" dirty="0"/>
              <a:t> </a:t>
            </a:r>
            <a:r>
              <a:rPr lang="en-US" dirty="0" err="1"/>
              <a:t>accommodare</a:t>
            </a:r>
            <a:r>
              <a:rPr lang="en-US" dirty="0"/>
              <a:t>, </a:t>
            </a:r>
            <a:br>
              <a:rPr lang="en-US" dirty="0"/>
            </a:br>
            <a:r>
              <a:rPr lang="en-US" dirty="0"/>
              <a:t>his </a:t>
            </a:r>
            <a:r>
              <a:rPr lang="en-US" dirty="0" err="1"/>
              <a:t>falli</a:t>
            </a:r>
            <a:r>
              <a:rPr lang="en-US" dirty="0"/>
              <a:t> </a:t>
            </a:r>
            <a:r>
              <a:rPr lang="en-US" dirty="0" err="1"/>
              <a:t>deleniti</a:t>
            </a:r>
            <a:r>
              <a:rPr lang="en-US" dirty="0"/>
              <a:t> </a:t>
            </a:r>
            <a:r>
              <a:rPr lang="en-US" dirty="0" err="1"/>
              <a:t>ei</a:t>
            </a:r>
            <a:r>
              <a:rPr lang="en-US" dirty="0"/>
              <a:t>. </a:t>
            </a:r>
            <a:r>
              <a:rPr lang="en-US" dirty="0" err="1"/>
              <a:t>Illud</a:t>
            </a:r>
            <a:r>
              <a:rPr lang="en-US" dirty="0"/>
              <a:t> postulant </a:t>
            </a:r>
            <a:br>
              <a:rPr lang="en-US" dirty="0"/>
            </a:br>
            <a:r>
              <a:rPr lang="en-US" dirty="0" err="1"/>
              <a:t>adversarium</a:t>
            </a:r>
            <a:r>
              <a:rPr lang="en-US" dirty="0"/>
              <a:t> </a:t>
            </a:r>
            <a:r>
              <a:rPr lang="en-US" dirty="0" err="1"/>
              <a:t>ei</a:t>
            </a:r>
            <a:r>
              <a:rPr lang="en-US" dirty="0"/>
              <a:t> his.”</a:t>
            </a:r>
          </a:p>
        </p:txBody>
      </p:sp>
      <p:sp>
        <p:nvSpPr>
          <p:cNvPr id="7" name="Text Box 14"/>
          <p:cNvSpPr txBox="1">
            <a:spLocks noChangeArrowheads="1"/>
          </p:cNvSpPr>
          <p:nvPr userDrawn="1"/>
        </p:nvSpPr>
        <p:spPr bwMode="auto">
          <a:xfrm>
            <a:off x="8647113" y="4864608"/>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8" name="Picture 7"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4864608"/>
            <a:ext cx="1916888" cy="182880"/>
          </a:xfrm>
          <a:prstGeom prst="rect">
            <a:avLst/>
          </a:prstGeom>
        </p:spPr>
      </p:pic>
    </p:spTree>
    <p:extLst>
      <p:ext uri="{BB962C8B-B14F-4D97-AF65-F5344CB8AC3E}">
        <p14:creationId xmlns:p14="http://schemas.microsoft.com/office/powerpoint/2010/main" val="391009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e Column — Footer">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493776" y="311658"/>
            <a:ext cx="8165592" cy="317395"/>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2" name="Text Box 14"/>
          <p:cNvSpPr txBox="1">
            <a:spLocks noChangeArrowheads="1"/>
          </p:cNvSpPr>
          <p:nvPr userDrawn="1"/>
        </p:nvSpPr>
        <p:spPr bwMode="auto">
          <a:xfrm>
            <a:off x="8647113" y="4864608"/>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5" name="Picture 14"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4864608"/>
            <a:ext cx="1916888" cy="182880"/>
          </a:xfrm>
          <a:prstGeom prst="rect">
            <a:avLst/>
          </a:prstGeom>
        </p:spPr>
      </p:pic>
      <p:sp>
        <p:nvSpPr>
          <p:cNvPr id="3" name="Content Placeholder 2"/>
          <p:cNvSpPr>
            <a:spLocks noGrp="1"/>
          </p:cNvSpPr>
          <p:nvPr>
            <p:ph sz="quarter" idx="11"/>
          </p:nvPr>
        </p:nvSpPr>
        <p:spPr>
          <a:xfrm>
            <a:off x="493776" y="1069975"/>
            <a:ext cx="8165592" cy="3600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80068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e Column — No Footer">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493776" y="311658"/>
            <a:ext cx="8165592" cy="317395"/>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2" name="Text Box 14"/>
          <p:cNvSpPr txBox="1">
            <a:spLocks noChangeArrowheads="1"/>
          </p:cNvSpPr>
          <p:nvPr userDrawn="1"/>
        </p:nvSpPr>
        <p:spPr bwMode="auto">
          <a:xfrm>
            <a:off x="8647113" y="4864608"/>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5" name="Content Placeholder 2"/>
          <p:cNvSpPr>
            <a:spLocks noGrp="1"/>
          </p:cNvSpPr>
          <p:nvPr>
            <p:ph sz="quarter" idx="11"/>
          </p:nvPr>
        </p:nvSpPr>
        <p:spPr>
          <a:xfrm>
            <a:off x="493776" y="1069975"/>
            <a:ext cx="8165592" cy="3600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54488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lumn Left — Footer">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93776" y="311658"/>
            <a:ext cx="8165592" cy="317395"/>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4" name="Text Box 14"/>
          <p:cNvSpPr txBox="1">
            <a:spLocks noChangeArrowheads="1"/>
          </p:cNvSpPr>
          <p:nvPr userDrawn="1"/>
        </p:nvSpPr>
        <p:spPr bwMode="auto">
          <a:xfrm>
            <a:off x="8647113" y="4864608"/>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5" name="Picture 14"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4864608"/>
            <a:ext cx="1916888" cy="182880"/>
          </a:xfrm>
          <a:prstGeom prst="rect">
            <a:avLst/>
          </a:prstGeom>
        </p:spPr>
      </p:pic>
      <p:sp>
        <p:nvSpPr>
          <p:cNvPr id="6" name="Content Placeholder 2"/>
          <p:cNvSpPr>
            <a:spLocks noGrp="1"/>
          </p:cNvSpPr>
          <p:nvPr>
            <p:ph sz="quarter" idx="11"/>
          </p:nvPr>
        </p:nvSpPr>
        <p:spPr>
          <a:xfrm>
            <a:off x="493776" y="1069975"/>
            <a:ext cx="4108387" cy="3600450"/>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4"/>
          <p:cNvSpPr>
            <a:spLocks noGrp="1"/>
          </p:cNvSpPr>
          <p:nvPr>
            <p:ph sz="quarter" idx="12"/>
          </p:nvPr>
        </p:nvSpPr>
        <p:spPr>
          <a:xfrm>
            <a:off x="4762055" y="1069975"/>
            <a:ext cx="3897313" cy="3600450"/>
          </a:xfrm>
        </p:spPr>
        <p:txBody>
          <a:bodyPr anchor="ctr"/>
          <a:lstStyle>
            <a:lvl1pPr marL="0" indent="0" algn="ctr">
              <a:buFontTx/>
              <a:buNone/>
              <a:defRPr/>
            </a:lvl1pPr>
          </a:lstStyle>
          <a:p>
            <a:pPr lvl="0"/>
            <a:r>
              <a:rPr lang="en-US"/>
              <a:t>Click to edit Master text styles</a:t>
            </a:r>
          </a:p>
        </p:txBody>
      </p:sp>
    </p:spTree>
    <p:extLst>
      <p:ext uri="{BB962C8B-B14F-4D97-AF65-F5344CB8AC3E}">
        <p14:creationId xmlns:p14="http://schemas.microsoft.com/office/powerpoint/2010/main" val="269399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lumn Left — No Footer">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93776" y="311658"/>
            <a:ext cx="8165592" cy="317395"/>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4" name="Text Box 14"/>
          <p:cNvSpPr txBox="1">
            <a:spLocks noChangeArrowheads="1"/>
          </p:cNvSpPr>
          <p:nvPr userDrawn="1"/>
        </p:nvSpPr>
        <p:spPr bwMode="auto">
          <a:xfrm>
            <a:off x="8647113" y="4864608"/>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5" name="Content Placeholder 4"/>
          <p:cNvSpPr>
            <a:spLocks noGrp="1"/>
          </p:cNvSpPr>
          <p:nvPr>
            <p:ph sz="quarter" idx="12"/>
          </p:nvPr>
        </p:nvSpPr>
        <p:spPr>
          <a:xfrm>
            <a:off x="4762055" y="1069975"/>
            <a:ext cx="3897313" cy="3600450"/>
          </a:xfrm>
        </p:spPr>
        <p:txBody>
          <a:bodyPr anchor="ctr"/>
          <a:lstStyle>
            <a:lvl1pPr marL="0" indent="0" algn="ctr">
              <a:buFontTx/>
              <a:buNone/>
              <a:defRPr/>
            </a:lvl1pPr>
          </a:lstStyle>
          <a:p>
            <a:pPr lvl="0"/>
            <a:r>
              <a:rPr lang="en-US"/>
              <a:t>Click to edit Master text styles</a:t>
            </a:r>
          </a:p>
        </p:txBody>
      </p:sp>
      <p:sp>
        <p:nvSpPr>
          <p:cNvPr id="6" name="Content Placeholder 2"/>
          <p:cNvSpPr>
            <a:spLocks noGrp="1"/>
          </p:cNvSpPr>
          <p:nvPr>
            <p:ph sz="quarter" idx="11"/>
          </p:nvPr>
        </p:nvSpPr>
        <p:spPr>
          <a:xfrm>
            <a:off x="493776" y="1069975"/>
            <a:ext cx="4108387" cy="3600450"/>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82465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2654"/>
            <a:ext cx="8229600" cy="346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Autofit/>
          </a:bodyPr>
          <a:lstStyle/>
          <a:p>
            <a:pPr lvl="0"/>
            <a:r>
              <a:rPr lang="en-US"/>
              <a:t>Click to edit Master title style</a:t>
            </a:r>
            <a:endParaRPr lang="en-US" dirty="0"/>
          </a:p>
        </p:txBody>
      </p:sp>
      <p:sp>
        <p:nvSpPr>
          <p:cNvPr id="5123" name="Text Placeholder 2"/>
          <p:cNvSpPr>
            <a:spLocks noGrp="1"/>
          </p:cNvSpPr>
          <p:nvPr>
            <p:ph type="body" idx="1"/>
          </p:nvPr>
        </p:nvSpPr>
        <p:spPr bwMode="auto">
          <a:xfrm>
            <a:off x="457200" y="990378"/>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p:cNvSpPr>
            <a:spLocks noGrp="1"/>
          </p:cNvSpPr>
          <p:nvPr>
            <p:ph type="dt" sz="half" idx="2"/>
          </p:nvPr>
        </p:nvSpPr>
        <p:spPr>
          <a:xfrm>
            <a:off x="457200" y="4767263"/>
            <a:ext cx="2133600" cy="273844"/>
          </a:xfrm>
          <a:prstGeom prst="rect">
            <a:avLst/>
          </a:prstGeom>
        </p:spPr>
        <p:txBody>
          <a:bodyPr vert="horz" lIns="0" tIns="0" rIns="0" bIns="0" rtlCol="0" anchor="ctr"/>
          <a:lstStyle>
            <a:lvl1pPr algn="l" fontAlgn="auto">
              <a:spcBef>
                <a:spcPts val="0"/>
              </a:spcBef>
              <a:spcAft>
                <a:spcPts val="0"/>
              </a:spcAft>
              <a:defRPr sz="900" smtClean="0">
                <a:solidFill>
                  <a:srgbClr val="6C6C6C"/>
                </a:solidFill>
                <a:latin typeface="+mn-lt"/>
                <a:ea typeface="+mn-ea"/>
                <a:cs typeface="SapientSansRegular"/>
              </a:defRPr>
            </a:lvl1pPr>
          </a:lstStyle>
          <a:p>
            <a:pPr>
              <a:defRPr/>
            </a:pPr>
            <a:fld id="{8767E79B-3863-C648-ACD5-D5A69BA31F7C}" type="datetime4">
              <a:rPr lang="en-US" smtClean="0"/>
              <a:pPr>
                <a:defRPr/>
              </a:pPr>
              <a:t>January 9, 2023</a:t>
            </a:fld>
            <a:endParaRPr lang="en-US" dirty="0"/>
          </a:p>
        </p:txBody>
      </p:sp>
      <p:sp>
        <p:nvSpPr>
          <p:cNvPr id="11" name="Footer Placeholder 4"/>
          <p:cNvSpPr>
            <a:spLocks noGrp="1"/>
          </p:cNvSpPr>
          <p:nvPr>
            <p:ph type="ftr" sz="quarter" idx="3"/>
          </p:nvPr>
        </p:nvSpPr>
        <p:spPr>
          <a:xfrm>
            <a:off x="3124200" y="4767263"/>
            <a:ext cx="2895600" cy="273844"/>
          </a:xfrm>
          <a:prstGeom prst="rect">
            <a:avLst/>
          </a:prstGeom>
        </p:spPr>
        <p:txBody>
          <a:bodyPr vert="horz" lIns="0" tIns="0" rIns="0" bIns="0" rtlCol="0" anchor="ctr"/>
          <a:lstStyle>
            <a:lvl1pPr algn="ctr" fontAlgn="auto">
              <a:spcBef>
                <a:spcPts val="0"/>
              </a:spcBef>
              <a:spcAft>
                <a:spcPts val="0"/>
              </a:spcAft>
              <a:defRPr sz="900" dirty="0" smtClean="0">
                <a:solidFill>
                  <a:srgbClr val="6C6C6C"/>
                </a:solidFill>
                <a:latin typeface="+mn-lt"/>
                <a:ea typeface="+mn-ea"/>
                <a:cs typeface="SapientSansRegular"/>
              </a:defRPr>
            </a:lvl1pPr>
          </a:lstStyle>
          <a:p>
            <a:pPr>
              <a:defRPr/>
            </a:pPr>
            <a:endParaRPr lang="en-US" dirty="0"/>
          </a:p>
        </p:txBody>
      </p:sp>
      <p:sp>
        <p:nvSpPr>
          <p:cNvPr id="12" name="Slide Number Placeholder 5"/>
          <p:cNvSpPr>
            <a:spLocks noGrp="1"/>
          </p:cNvSpPr>
          <p:nvPr>
            <p:ph type="sldNum" sz="quarter" idx="4"/>
          </p:nvPr>
        </p:nvSpPr>
        <p:spPr>
          <a:xfrm>
            <a:off x="6553200" y="4767263"/>
            <a:ext cx="2133600" cy="273844"/>
          </a:xfrm>
          <a:prstGeom prst="rect">
            <a:avLst/>
          </a:prstGeom>
        </p:spPr>
        <p:txBody>
          <a:bodyPr vert="horz" lIns="0" tIns="0" rIns="0" bIns="0" rtlCol="0" anchor="ctr"/>
          <a:lstStyle>
            <a:lvl1pPr algn="r" fontAlgn="auto">
              <a:spcBef>
                <a:spcPts val="0"/>
              </a:spcBef>
              <a:spcAft>
                <a:spcPts val="0"/>
              </a:spcAft>
              <a:defRPr sz="900" b="0" i="0" smtClean="0">
                <a:solidFill>
                  <a:srgbClr val="6C6C6C"/>
                </a:solidFill>
                <a:latin typeface="+mn-lt"/>
                <a:ea typeface="+mn-ea"/>
                <a:cs typeface="Sapient Centro Slab"/>
              </a:defRPr>
            </a:lvl1pPr>
          </a:lstStyle>
          <a:p>
            <a:pPr>
              <a:defRPr/>
            </a:pPr>
            <a:fld id="{4F8F9822-CE00-0B4F-ADB5-DBA954363B09}"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825" r:id="rId1"/>
    <p:sldLayoutId id="2147483755" r:id="rId2"/>
    <p:sldLayoutId id="2147483826" r:id="rId3"/>
    <p:sldLayoutId id="2147483827" r:id="rId4"/>
    <p:sldLayoutId id="2147483828" r:id="rId5"/>
    <p:sldLayoutId id="2147483770" r:id="rId6"/>
    <p:sldLayoutId id="2147483810" r:id="rId7"/>
    <p:sldLayoutId id="2147483771" r:id="rId8"/>
    <p:sldLayoutId id="2147483812" r:id="rId9"/>
    <p:sldLayoutId id="2147483772" r:id="rId10"/>
    <p:sldLayoutId id="2147483813" r:id="rId11"/>
    <p:sldLayoutId id="2147483773" r:id="rId12"/>
    <p:sldLayoutId id="2147483814" r:id="rId13"/>
    <p:sldLayoutId id="2147483763" r:id="rId14"/>
    <p:sldLayoutId id="2147483807" r:id="rId15"/>
    <p:sldLayoutId id="2147483829" r:id="rId16"/>
    <p:sldLayoutId id="2147483830" r:id="rId17"/>
  </p:sldLayoutIdLst>
  <p:hf sldNum="0" hdr="0" ftr="0"/>
  <p:txStyles>
    <p:titleStyle>
      <a:lvl1pPr algn="l" defTabSz="457200" rtl="0" eaLnBrk="1" fontAlgn="base" hangingPunct="1">
        <a:spcBef>
          <a:spcPct val="0"/>
        </a:spcBef>
        <a:spcAft>
          <a:spcPct val="0"/>
        </a:spcAft>
        <a:defRPr sz="2400" b="0" kern="1200">
          <a:solidFill>
            <a:srgbClr val="123E57"/>
          </a:solidFill>
          <a:latin typeface="+mj-lt"/>
          <a:ea typeface="ＭＳ Ｐゴシック" charset="0"/>
          <a:cs typeface="SapientSansBold"/>
        </a:defRPr>
      </a:lvl1pPr>
      <a:lvl2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2pPr>
      <a:lvl3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3pPr>
      <a:lvl4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4pPr>
      <a:lvl5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5pPr>
      <a:lvl6pPr marL="4572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6pPr>
      <a:lvl7pPr marL="9144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7pPr>
      <a:lvl8pPr marL="13716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8pPr>
      <a:lvl9pPr marL="18288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9pPr>
    </p:titleStyle>
    <p:bodyStyle>
      <a:lvl1pPr marL="228600" indent="-228600" algn="l" defTabSz="457200" rtl="0" eaLnBrk="1" fontAlgn="base" hangingPunct="1">
        <a:spcBef>
          <a:spcPct val="0"/>
        </a:spcBef>
        <a:spcAft>
          <a:spcPts val="1000"/>
        </a:spcAft>
        <a:buClr>
          <a:schemeClr val="accent1"/>
        </a:buClr>
        <a:buFont typeface="Wingdings" charset="0"/>
        <a:buChar char="§"/>
        <a:defRPr sz="2000" kern="1200">
          <a:solidFill>
            <a:srgbClr val="000000"/>
          </a:solidFill>
          <a:latin typeface="+mn-lt"/>
          <a:ea typeface="ＭＳ Ｐゴシック" charset="0"/>
          <a:cs typeface="SapientCentroSlab-Light"/>
        </a:defRPr>
      </a:lvl1pPr>
      <a:lvl2pPr marL="457200" indent="-228600" algn="l" defTabSz="457200" rtl="0" eaLnBrk="1" fontAlgn="base" hangingPunct="1">
        <a:spcBef>
          <a:spcPct val="0"/>
        </a:spcBef>
        <a:spcAft>
          <a:spcPts val="1000"/>
        </a:spcAft>
        <a:buClr>
          <a:schemeClr val="accent1"/>
        </a:buClr>
        <a:buFont typeface="Wingdings" charset="0"/>
        <a:buChar char="§"/>
        <a:defRPr sz="1900" kern="1200">
          <a:solidFill>
            <a:srgbClr val="000000"/>
          </a:solidFill>
          <a:latin typeface="+mn-lt"/>
          <a:ea typeface="ＭＳ Ｐゴシック" charset="0"/>
          <a:cs typeface="SapientCentroSlab-Light"/>
        </a:defRPr>
      </a:lvl2pPr>
      <a:lvl3pPr marL="685800" indent="-228600" algn="l" defTabSz="457200" rtl="0" eaLnBrk="1" fontAlgn="base" hangingPunct="1">
        <a:spcBef>
          <a:spcPct val="0"/>
        </a:spcBef>
        <a:spcAft>
          <a:spcPts val="1000"/>
        </a:spcAft>
        <a:buClr>
          <a:schemeClr val="accent1"/>
        </a:buClr>
        <a:buFont typeface="Wingdings" charset="0"/>
        <a:buChar char="§"/>
        <a:defRPr sz="1800" kern="1200">
          <a:solidFill>
            <a:srgbClr val="000000"/>
          </a:solidFill>
          <a:latin typeface="+mn-lt"/>
          <a:ea typeface="ＭＳ Ｐゴシック" charset="0"/>
          <a:cs typeface="SapientCentroSlab-Light"/>
        </a:defRPr>
      </a:lvl3pPr>
      <a:lvl4pPr marL="914400" indent="-228600" algn="l" defTabSz="457200" rtl="0" eaLnBrk="1" fontAlgn="base" hangingPunct="1">
        <a:spcBef>
          <a:spcPct val="0"/>
        </a:spcBef>
        <a:spcAft>
          <a:spcPts val="1000"/>
        </a:spcAft>
        <a:buClr>
          <a:schemeClr val="accent1"/>
        </a:buClr>
        <a:buFont typeface="Wingdings" charset="0"/>
        <a:buChar char="§"/>
        <a:defRPr sz="1700" kern="1200">
          <a:solidFill>
            <a:srgbClr val="000000"/>
          </a:solidFill>
          <a:latin typeface="+mn-lt"/>
          <a:ea typeface="ＭＳ Ｐゴシック" charset="0"/>
          <a:cs typeface="SapientCentroSlab-Light"/>
        </a:defRPr>
      </a:lvl4pPr>
      <a:lvl5pPr marL="1143000" indent="-228600" algn="l" defTabSz="457200" rtl="0" eaLnBrk="1" fontAlgn="base" hangingPunct="1">
        <a:spcBef>
          <a:spcPct val="0"/>
        </a:spcBef>
        <a:spcAft>
          <a:spcPts val="1000"/>
        </a:spcAft>
        <a:buClr>
          <a:schemeClr val="accent1"/>
        </a:buClr>
        <a:buFont typeface="Wingdings" charset="0"/>
        <a:buChar char="§"/>
        <a:defRPr sz="1600" kern="1200">
          <a:solidFill>
            <a:srgbClr val="000000"/>
          </a:solidFill>
          <a:latin typeface="+mn-lt"/>
          <a:ea typeface="ＭＳ Ｐゴシック" charset="0"/>
          <a:cs typeface="SapientCentroSlab-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mailto:lynns@mail.nih.gov" TargetMode="External"/><Relationship Id="rId7" Type="http://schemas.openxmlformats.org/officeDocument/2006/relationships/hyperlink" Target="mailto:amy.bartosch@nih.gov" TargetMode="External"/><Relationship Id="rId2" Type="http://schemas.openxmlformats.org/officeDocument/2006/relationships/hyperlink" Target="mailto:srivasts@mail.nih.gov" TargetMode="External"/><Relationship Id="rId1" Type="http://schemas.openxmlformats.org/officeDocument/2006/relationships/slideLayout" Target="../slideLayouts/slideLayout13.xml"/><Relationship Id="rId6" Type="http://schemas.openxmlformats.org/officeDocument/2006/relationships/hyperlink" Target="mailto:ncirefof@dea.nci.nih.gov" TargetMode="External"/><Relationship Id="rId5" Type="http://schemas.openxmlformats.org/officeDocument/2006/relationships/hyperlink" Target="mailto:marquezg@mail.nih.gov" TargetMode="External"/><Relationship Id="rId4" Type="http://schemas.openxmlformats.org/officeDocument/2006/relationships/hyperlink" Target="mailto:patriotisc@mail.nih.gov"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3225" y="367838"/>
            <a:ext cx="7772400" cy="1844040"/>
          </a:xfrm>
        </p:spPr>
        <p:txBody>
          <a:bodyPr/>
          <a:lstStyle/>
          <a:p>
            <a:pPr algn="ctr"/>
            <a:r>
              <a:rPr lang="en-US" b="1" dirty="0">
                <a:solidFill>
                  <a:srgbClr val="2A5DA5"/>
                </a:solidFill>
              </a:rPr>
              <a:t>Precompetitive Collaboration on Liquid Biopsy (LBC) for Early Cancer Assessment</a:t>
            </a:r>
            <a:br>
              <a:rPr lang="en-US" b="1" dirty="0">
                <a:solidFill>
                  <a:srgbClr val="2A5DA5"/>
                </a:solidFill>
              </a:rPr>
            </a:br>
            <a:br>
              <a:rPr lang="en-US" dirty="0"/>
            </a:br>
            <a:endParaRPr lang="en-US" dirty="0">
              <a:solidFill>
                <a:srgbClr val="000000"/>
              </a:solidFill>
            </a:endParaRPr>
          </a:p>
        </p:txBody>
      </p:sp>
      <p:sp>
        <p:nvSpPr>
          <p:cNvPr id="3" name="Subtitle 2"/>
          <p:cNvSpPr>
            <a:spLocks noGrp="1"/>
          </p:cNvSpPr>
          <p:nvPr>
            <p:ph type="subTitle" idx="1"/>
          </p:nvPr>
        </p:nvSpPr>
        <p:spPr>
          <a:xfrm>
            <a:off x="685800" y="2319033"/>
            <a:ext cx="7772400" cy="1009218"/>
          </a:xfrm>
        </p:spPr>
        <p:txBody>
          <a:bodyPr/>
          <a:lstStyle/>
          <a:p>
            <a:pPr algn="ctr"/>
            <a:r>
              <a:rPr lang="en-US" b="1" dirty="0"/>
              <a:t>Lynn Sorbara, Ph.D., Christos Patriotis, Ph.D., Guillermo Marquez, Ph.D., </a:t>
            </a:r>
          </a:p>
          <a:p>
            <a:pPr algn="ctr"/>
            <a:r>
              <a:rPr lang="en-US" b="1" dirty="0"/>
              <a:t> Sudhir Srivastava, Ph.D., MPH </a:t>
            </a:r>
          </a:p>
          <a:p>
            <a:pPr algn="ctr"/>
            <a:r>
              <a:rPr lang="en-US" b="1" dirty="0"/>
              <a:t>Cancer Biomarkers Research Group, Division of Cancer Prevention, NCI</a:t>
            </a:r>
          </a:p>
        </p:txBody>
      </p:sp>
    </p:spTree>
    <p:extLst>
      <p:ext uri="{BB962C8B-B14F-4D97-AF65-F5344CB8AC3E}">
        <p14:creationId xmlns:p14="http://schemas.microsoft.com/office/powerpoint/2010/main" val="2695531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F436D10-5FB2-4962-99A7-1821233B922F}"/>
              </a:ext>
            </a:extLst>
          </p:cNvPr>
          <p:cNvSpPr>
            <a:spLocks noGrp="1"/>
          </p:cNvSpPr>
          <p:nvPr>
            <p:ph type="title"/>
          </p:nvPr>
        </p:nvSpPr>
        <p:spPr>
          <a:xfrm>
            <a:off x="493713" y="311150"/>
            <a:ext cx="8166100" cy="317500"/>
          </a:xfrm>
        </p:spPr>
        <p:txBody>
          <a:bodyPr/>
          <a:lstStyle/>
          <a:p>
            <a:r>
              <a:rPr lang="en-US" dirty="0">
                <a:solidFill>
                  <a:srgbClr val="0070C0"/>
                </a:solidFill>
              </a:rPr>
              <a:t>Objectives of Liquid Biopsy Research Labs (LBRL)</a:t>
            </a:r>
          </a:p>
        </p:txBody>
      </p:sp>
      <p:cxnSp>
        <p:nvCxnSpPr>
          <p:cNvPr id="7" name="Straight Connector 6">
            <a:extLst>
              <a:ext uri="{FF2B5EF4-FFF2-40B4-BE49-F238E27FC236}">
                <a16:creationId xmlns:a16="http://schemas.microsoft.com/office/drawing/2014/main" id="{C51C8FC0-3808-48D0-BA10-9BF1CDF590A5}"/>
              </a:ext>
              <a:ext uri="{C183D7F6-B498-43B3-948B-1728B52AA6E4}">
                <adec:decorative xmlns:adec="http://schemas.microsoft.com/office/drawing/2017/decorative" val="1"/>
              </a:ext>
            </a:extLst>
          </p:cNvPr>
          <p:cNvCxnSpPr/>
          <p:nvPr/>
        </p:nvCxnSpPr>
        <p:spPr>
          <a:xfrm>
            <a:off x="493776" y="726157"/>
            <a:ext cx="8027137"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DE8F446B-66B6-4E9A-B1FF-8F6E2247EC8D}"/>
              </a:ext>
            </a:extLst>
          </p:cNvPr>
          <p:cNvSpPr>
            <a:spLocks noGrp="1"/>
          </p:cNvSpPr>
          <p:nvPr>
            <p:ph sz="quarter" idx="11"/>
          </p:nvPr>
        </p:nvSpPr>
        <p:spPr>
          <a:xfrm>
            <a:off x="424548" y="937989"/>
            <a:ext cx="8165592" cy="3723952"/>
          </a:xfrm>
        </p:spPr>
        <p:txBody>
          <a:bodyPr/>
          <a:lstStyle/>
          <a:p>
            <a:pPr>
              <a:spcBef>
                <a:spcPts val="0"/>
              </a:spcBef>
              <a:spcAft>
                <a:spcPts val="1200"/>
              </a:spcAft>
            </a:pPr>
            <a:r>
              <a:rPr lang="en-US" sz="1600" b="1" dirty="0"/>
              <a:t>Expand the capacity </a:t>
            </a:r>
            <a:r>
              <a:rPr lang="en-US" sz="1600" dirty="0"/>
              <a:t>of the new liquid biopsy technologies/assays/methods; </a:t>
            </a:r>
            <a:r>
              <a:rPr lang="en-US" sz="1600" kern="1200" dirty="0">
                <a:solidFill>
                  <a:srgbClr val="000000"/>
                </a:solidFill>
                <a:effectLst/>
                <a:ea typeface="Times New Roman" panose="02020603050405020304" pitchFamily="18" charset="0"/>
              </a:rPr>
              <a:t>detection of</a:t>
            </a:r>
            <a:r>
              <a:rPr lang="en-US" sz="1600" b="1" kern="1200" dirty="0">
                <a:solidFill>
                  <a:srgbClr val="000000"/>
                </a:solidFill>
                <a:effectLst/>
                <a:ea typeface="Times New Roman" panose="02020603050405020304" pitchFamily="18" charset="0"/>
              </a:rPr>
              <a:t> low variant allele frequency (&lt;0.5%) </a:t>
            </a:r>
            <a:r>
              <a:rPr lang="en-US" sz="1600" kern="1200" dirty="0">
                <a:solidFill>
                  <a:srgbClr val="000000"/>
                </a:solidFill>
                <a:effectLst/>
                <a:ea typeface="Times New Roman" panose="02020603050405020304" pitchFamily="18" charset="0"/>
              </a:rPr>
              <a:t>suitable for early-stage disease. </a:t>
            </a:r>
            <a:endParaRPr lang="en-US" sz="1600" dirty="0"/>
          </a:p>
          <a:p>
            <a:pPr>
              <a:spcBef>
                <a:spcPts val="0"/>
              </a:spcBef>
              <a:spcAft>
                <a:spcPts val="1200"/>
              </a:spcAft>
            </a:pPr>
            <a:r>
              <a:rPr lang="en-US" sz="1600" b="1" dirty="0"/>
              <a:t>Validate</a:t>
            </a:r>
            <a:r>
              <a:rPr lang="en-US" sz="1600" dirty="0"/>
              <a:t> current and/or new technologies/assays in </a:t>
            </a:r>
            <a:r>
              <a:rPr lang="en-US" sz="1600" b="1" dirty="0"/>
              <a:t>different biofluids </a:t>
            </a:r>
            <a:r>
              <a:rPr lang="en-US" sz="1600" dirty="0"/>
              <a:t>in patients with early-stage disease or those at </a:t>
            </a:r>
            <a:r>
              <a:rPr lang="en-US" sz="1600" b="1" dirty="0"/>
              <a:t>high risk </a:t>
            </a:r>
            <a:r>
              <a:rPr lang="en-US" sz="1600" dirty="0"/>
              <a:t>of cancer. May i</a:t>
            </a:r>
            <a:r>
              <a:rPr lang="en-US" sz="1600" kern="1200" dirty="0">
                <a:solidFill>
                  <a:srgbClr val="000000"/>
                </a:solidFill>
                <a:effectLst/>
                <a:ea typeface="Times New Roman" panose="02020603050405020304" pitchFamily="18" charset="0"/>
              </a:rPr>
              <a:t>nclude detection/screening for </a:t>
            </a:r>
            <a:r>
              <a:rPr lang="en-US" sz="1600" b="1" kern="1200" dirty="0">
                <a:solidFill>
                  <a:srgbClr val="000000"/>
                </a:solidFill>
                <a:effectLst/>
                <a:ea typeface="Times New Roman" panose="02020603050405020304" pitchFamily="18" charset="0"/>
              </a:rPr>
              <a:t>multiple types of cancer </a:t>
            </a:r>
            <a:r>
              <a:rPr lang="en-US" sz="1600" kern="1200" dirty="0">
                <a:solidFill>
                  <a:srgbClr val="000000"/>
                </a:solidFill>
                <a:effectLst/>
                <a:ea typeface="Times New Roman" panose="02020603050405020304" pitchFamily="18" charset="0"/>
              </a:rPr>
              <a:t>from a single blood draw.</a:t>
            </a:r>
            <a:endParaRPr lang="en-US" sz="1600" dirty="0"/>
          </a:p>
          <a:p>
            <a:pPr>
              <a:spcBef>
                <a:spcPts val="0"/>
              </a:spcBef>
              <a:spcAft>
                <a:spcPts val="1200"/>
              </a:spcAft>
              <a:tabLst>
                <a:tab pos="457200" algn="l"/>
              </a:tabLst>
            </a:pPr>
            <a:r>
              <a:rPr lang="en-US" sz="1600" dirty="0">
                <a:ea typeface="Times New Roman" panose="02020603050405020304" pitchFamily="18" charset="0"/>
              </a:rPr>
              <a:t>U</a:t>
            </a:r>
            <a:r>
              <a:rPr lang="en-US" sz="1600" kern="1200" dirty="0">
                <a:solidFill>
                  <a:srgbClr val="000000"/>
                </a:solidFill>
                <a:effectLst/>
                <a:ea typeface="Times New Roman" panose="02020603050405020304" pitchFamily="18" charset="0"/>
              </a:rPr>
              <a:t>ntargeted (discovery) and targeted (quantification) identification of </a:t>
            </a:r>
            <a:r>
              <a:rPr lang="en-US" sz="1600" b="1" kern="1200" dirty="0">
                <a:solidFill>
                  <a:srgbClr val="000000"/>
                </a:solidFill>
                <a:effectLst/>
                <a:ea typeface="Times New Roman" panose="02020603050405020304" pitchFamily="18" charset="0"/>
              </a:rPr>
              <a:t>protein-based analytes</a:t>
            </a:r>
            <a:r>
              <a:rPr lang="en-US" sz="1600" kern="1200" dirty="0">
                <a:solidFill>
                  <a:srgbClr val="000000"/>
                </a:solidFill>
                <a:effectLst/>
                <a:ea typeface="Times New Roman" panose="02020603050405020304" pitchFamily="18" charset="0"/>
              </a:rPr>
              <a:t> for inclusion in </a:t>
            </a:r>
            <a:r>
              <a:rPr lang="en-US" sz="1600" dirty="0">
                <a:ea typeface="Times New Roman" panose="02020603050405020304" pitchFamily="18" charset="0"/>
              </a:rPr>
              <a:t>liquid biopsy</a:t>
            </a:r>
            <a:r>
              <a:rPr lang="en-US" sz="1600" kern="1200" dirty="0">
                <a:solidFill>
                  <a:srgbClr val="000000"/>
                </a:solidFill>
                <a:effectLst/>
                <a:ea typeface="Times New Roman" panose="02020603050405020304" pitchFamily="18" charset="0"/>
              </a:rPr>
              <a:t> panels. </a:t>
            </a:r>
          </a:p>
          <a:p>
            <a:pPr>
              <a:spcBef>
                <a:spcPts val="0"/>
              </a:spcBef>
              <a:spcAft>
                <a:spcPts val="1200"/>
              </a:spcAft>
              <a:tabLst>
                <a:tab pos="457200" algn="l"/>
              </a:tabLst>
            </a:pPr>
            <a:r>
              <a:rPr lang="en-US" sz="1600" kern="1200" dirty="0">
                <a:solidFill>
                  <a:srgbClr val="000000"/>
                </a:solidFill>
                <a:effectLst/>
                <a:ea typeface="Times New Roman" panose="02020603050405020304" pitchFamily="18" charset="0"/>
              </a:rPr>
              <a:t>Development of algorithms for </a:t>
            </a:r>
            <a:r>
              <a:rPr lang="en-US" sz="1600" b="1" kern="1200" dirty="0">
                <a:solidFill>
                  <a:srgbClr val="000000"/>
                </a:solidFill>
                <a:effectLst/>
                <a:ea typeface="Times New Roman" panose="02020603050405020304" pitchFamily="18" charset="0"/>
              </a:rPr>
              <a:t>tissue of origin determinations</a:t>
            </a:r>
            <a:r>
              <a:rPr lang="en-US" sz="1600" kern="1200" dirty="0">
                <a:solidFill>
                  <a:srgbClr val="000000"/>
                </a:solidFill>
                <a:effectLst/>
                <a:ea typeface="Times New Roman" panose="02020603050405020304" pitchFamily="18" charset="0"/>
              </a:rPr>
              <a:t>.</a:t>
            </a:r>
            <a:endParaRPr lang="en-US" sz="1600" dirty="0"/>
          </a:p>
          <a:p>
            <a:pPr>
              <a:spcBef>
                <a:spcPts val="0"/>
              </a:spcBef>
              <a:spcAft>
                <a:spcPts val="1200"/>
              </a:spcAft>
            </a:pPr>
            <a:r>
              <a:rPr lang="en-US" sz="1600" b="1" i="0" dirty="0">
                <a:solidFill>
                  <a:srgbClr val="333333"/>
                </a:solidFill>
                <a:effectLst/>
              </a:rPr>
              <a:t>Sharing of data </a:t>
            </a:r>
            <a:r>
              <a:rPr lang="en-US" sz="1600" b="0" i="0" dirty="0">
                <a:solidFill>
                  <a:srgbClr val="333333"/>
                </a:solidFill>
                <a:effectLst/>
              </a:rPr>
              <a:t>through collaboration with BloodPAC and other organizations for the purpose of data standardization, harmonization and uptake using Common Data platforms.</a:t>
            </a:r>
            <a:endParaRPr lang="en-US" sz="1600" dirty="0"/>
          </a:p>
        </p:txBody>
      </p:sp>
    </p:spTree>
    <p:extLst>
      <p:ext uri="{BB962C8B-B14F-4D97-AF65-F5344CB8AC3E}">
        <p14:creationId xmlns:p14="http://schemas.microsoft.com/office/powerpoint/2010/main" val="4036247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67E53-8C26-4AA3-9A89-FF0AD67AD309}"/>
              </a:ext>
            </a:extLst>
          </p:cNvPr>
          <p:cNvSpPr>
            <a:spLocks noGrp="1"/>
          </p:cNvSpPr>
          <p:nvPr>
            <p:ph type="title"/>
          </p:nvPr>
        </p:nvSpPr>
        <p:spPr>
          <a:xfrm>
            <a:off x="493776" y="152960"/>
            <a:ext cx="8165592" cy="317395"/>
          </a:xfrm>
        </p:spPr>
        <p:txBody>
          <a:bodyPr/>
          <a:lstStyle/>
          <a:p>
            <a:r>
              <a:rPr lang="en-US" dirty="0">
                <a:solidFill>
                  <a:srgbClr val="0070C0"/>
                </a:solidFill>
              </a:rPr>
              <a:t>Specific Areas of Interest</a:t>
            </a:r>
          </a:p>
        </p:txBody>
      </p:sp>
      <p:sp>
        <p:nvSpPr>
          <p:cNvPr id="3" name="Content Placeholder 2">
            <a:extLst>
              <a:ext uri="{FF2B5EF4-FFF2-40B4-BE49-F238E27FC236}">
                <a16:creationId xmlns:a16="http://schemas.microsoft.com/office/drawing/2014/main" id="{BD706046-A3DB-4C02-A81F-BB516AFA4CCA}"/>
              </a:ext>
            </a:extLst>
          </p:cNvPr>
          <p:cNvSpPr>
            <a:spLocks noGrp="1"/>
          </p:cNvSpPr>
          <p:nvPr>
            <p:ph sz="quarter" idx="11"/>
          </p:nvPr>
        </p:nvSpPr>
        <p:spPr>
          <a:xfrm>
            <a:off x="411330" y="860293"/>
            <a:ext cx="8165592" cy="4146602"/>
          </a:xfrm>
        </p:spPr>
        <p:txBody>
          <a:bodyPr/>
          <a:lstStyle/>
          <a:p>
            <a:pPr marL="0" indent="0">
              <a:buNone/>
            </a:pPr>
            <a:r>
              <a:rPr lang="en-US" sz="1600" b="0" i="0" dirty="0">
                <a:solidFill>
                  <a:srgbClr val="333333"/>
                </a:solidFill>
                <a:effectLst/>
              </a:rPr>
              <a:t>Research proposed is expected to be </a:t>
            </a:r>
            <a:r>
              <a:rPr lang="en-US" sz="1600" b="1" i="0" dirty="0">
                <a:solidFill>
                  <a:srgbClr val="333333"/>
                </a:solidFill>
                <a:effectLst/>
              </a:rPr>
              <a:t>relevant</a:t>
            </a:r>
            <a:r>
              <a:rPr lang="en-US" sz="1600" b="0" i="0" dirty="0">
                <a:solidFill>
                  <a:srgbClr val="333333"/>
                </a:solidFill>
                <a:effectLst/>
              </a:rPr>
              <a:t> to the challenges to improve the level of detection, sensitivity and specificity for a proposed clinical application and/or technology for capturing, isolating, purifying and characterizing circulating analytes, CTCs, ctDNA, EVs, etc. for early-stage disease.</a:t>
            </a:r>
          </a:p>
          <a:p>
            <a:pPr marL="0" indent="0">
              <a:spcAft>
                <a:spcPts val="0"/>
              </a:spcAft>
              <a:buNone/>
            </a:pPr>
            <a:r>
              <a:rPr lang="en-US" sz="1600" b="1" dirty="0">
                <a:solidFill>
                  <a:srgbClr val="333333"/>
                </a:solidFill>
              </a:rPr>
              <a:t>Possible Focus Areas </a:t>
            </a:r>
            <a:r>
              <a:rPr lang="en-US" sz="1600" b="1" i="1" dirty="0">
                <a:solidFill>
                  <a:srgbClr val="333333"/>
                </a:solidFill>
              </a:rPr>
              <a:t>(but not limited to) </a:t>
            </a:r>
            <a:r>
              <a:rPr lang="en-US" sz="1600" dirty="0">
                <a:solidFill>
                  <a:srgbClr val="333333"/>
                </a:solidFill>
              </a:rPr>
              <a:t>the d</a:t>
            </a:r>
            <a:r>
              <a:rPr lang="en-US" sz="1600" b="0" i="0" dirty="0">
                <a:solidFill>
                  <a:srgbClr val="333333"/>
                </a:solidFill>
                <a:effectLst/>
              </a:rPr>
              <a:t>evelopment of: </a:t>
            </a:r>
          </a:p>
          <a:p>
            <a:pPr>
              <a:buFont typeface="Wingdings" panose="05000000000000000000" pitchFamily="2" charset="2"/>
              <a:buChar char="Ø"/>
            </a:pPr>
            <a:r>
              <a:rPr lang="en-US" sz="1600" b="0" i="0" dirty="0">
                <a:solidFill>
                  <a:srgbClr val="333333"/>
                </a:solidFill>
                <a:effectLst/>
              </a:rPr>
              <a:t>new and/or validation of existing technologies, methods, assays for the detection and quantification of tumor-associated circulating cells including tumor associated macrophages, platelets and tumor regulating stroma cells from blood and/or other body fluids.</a:t>
            </a:r>
          </a:p>
          <a:p>
            <a:pPr algn="l">
              <a:buFont typeface="Wingdings" panose="05000000000000000000" pitchFamily="2" charset="2"/>
              <a:buChar char="Ø"/>
            </a:pPr>
            <a:r>
              <a:rPr lang="en-US" sz="1600" b="0" i="0" dirty="0">
                <a:solidFill>
                  <a:srgbClr val="333333"/>
                </a:solidFill>
                <a:effectLst/>
              </a:rPr>
              <a:t>assays that can detect/screen for multiple types of cancer from a single plasma sample (e.g., colon, lung, pancreas, breast, prostate). The assays would need to distinguish the cancer type and be compared to imaging or tissue biopsies for a definitive diagnosis.</a:t>
            </a:r>
          </a:p>
          <a:p>
            <a:pPr algn="l">
              <a:buFont typeface="Wingdings" panose="05000000000000000000" pitchFamily="2" charset="2"/>
              <a:buChar char="Ø"/>
            </a:pPr>
            <a:r>
              <a:rPr lang="en-US" sz="1600" b="0" i="0" dirty="0">
                <a:solidFill>
                  <a:srgbClr val="333333"/>
                </a:solidFill>
                <a:effectLst/>
              </a:rPr>
              <a:t>biosensors for real-time monitoring of circulating tumor DNA, cells, exosomes and other analytes.</a:t>
            </a:r>
          </a:p>
          <a:p>
            <a:pPr>
              <a:buFont typeface="Wingdings" panose="05000000000000000000" pitchFamily="2" charset="2"/>
              <a:buChar char="§"/>
            </a:pPr>
            <a:endParaRPr lang="en-US" sz="1600" dirty="0">
              <a:solidFill>
                <a:srgbClr val="333333"/>
              </a:solidFill>
            </a:endParaRPr>
          </a:p>
          <a:p>
            <a:pPr>
              <a:buFont typeface="Wingdings" panose="05000000000000000000" pitchFamily="2" charset="2"/>
              <a:buChar char="§"/>
            </a:pPr>
            <a:endParaRPr lang="en-US" sz="1600" dirty="0"/>
          </a:p>
        </p:txBody>
      </p:sp>
      <p:pic>
        <p:nvPicPr>
          <p:cNvPr id="4" name="Picture 3">
            <a:extLst>
              <a:ext uri="{FF2B5EF4-FFF2-40B4-BE49-F238E27FC236}">
                <a16:creationId xmlns:a16="http://schemas.microsoft.com/office/drawing/2014/main" id="{14B9F72A-FAFF-45BA-B174-F566C9F9546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53345" y="540112"/>
            <a:ext cx="8132769" cy="121931"/>
          </a:xfrm>
          <a:prstGeom prst="rect">
            <a:avLst/>
          </a:prstGeom>
        </p:spPr>
      </p:pic>
    </p:spTree>
    <p:extLst>
      <p:ext uri="{BB962C8B-B14F-4D97-AF65-F5344CB8AC3E}">
        <p14:creationId xmlns:p14="http://schemas.microsoft.com/office/powerpoint/2010/main" val="886390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C8C5B-D41C-46DB-B33A-1EEE25AA9131}"/>
              </a:ext>
            </a:extLst>
          </p:cNvPr>
          <p:cNvSpPr>
            <a:spLocks noGrp="1"/>
          </p:cNvSpPr>
          <p:nvPr>
            <p:ph type="title"/>
          </p:nvPr>
        </p:nvSpPr>
        <p:spPr/>
        <p:txBody>
          <a:bodyPr/>
          <a:lstStyle/>
          <a:p>
            <a:r>
              <a:rPr lang="en-US" dirty="0">
                <a:solidFill>
                  <a:srgbClr val="0070C0"/>
                </a:solidFill>
              </a:rPr>
              <a:t>Non-Responsive Applications</a:t>
            </a:r>
          </a:p>
        </p:txBody>
      </p:sp>
      <p:sp>
        <p:nvSpPr>
          <p:cNvPr id="3" name="Content Placeholder 2">
            <a:extLst>
              <a:ext uri="{FF2B5EF4-FFF2-40B4-BE49-F238E27FC236}">
                <a16:creationId xmlns:a16="http://schemas.microsoft.com/office/drawing/2014/main" id="{362FC3AB-353F-40BC-A13D-71D486BCE150}"/>
              </a:ext>
            </a:extLst>
          </p:cNvPr>
          <p:cNvSpPr>
            <a:spLocks noGrp="1"/>
          </p:cNvSpPr>
          <p:nvPr>
            <p:ph sz="quarter" idx="11"/>
          </p:nvPr>
        </p:nvSpPr>
        <p:spPr/>
        <p:txBody>
          <a:bodyPr/>
          <a:lstStyle/>
          <a:p>
            <a:pPr marL="0" indent="0" algn="l">
              <a:buNone/>
            </a:pPr>
            <a:r>
              <a:rPr lang="en-US" sz="1800" b="0" i="0" dirty="0">
                <a:solidFill>
                  <a:srgbClr val="333333"/>
                </a:solidFill>
                <a:effectLst/>
                <a:latin typeface="Helvetica" panose="020B0604020202020204" pitchFamily="34" charset="0"/>
              </a:rPr>
              <a:t>The following types of activities remain outside of the scope of this FOA and will be considered as non-responsive to this FOA. Applications proposing such activities will not be reviewed.</a:t>
            </a:r>
          </a:p>
          <a:p>
            <a:pPr algn="l">
              <a:buFont typeface="Wingdings" panose="05000000000000000000" pitchFamily="2" charset="2"/>
              <a:buChar char="§"/>
            </a:pPr>
            <a:r>
              <a:rPr lang="en-US" sz="1800" b="0" i="0" dirty="0">
                <a:solidFill>
                  <a:srgbClr val="333333"/>
                </a:solidFill>
                <a:effectLst/>
                <a:latin typeface="Helvetica" panose="020B0604020202020204" pitchFamily="34" charset="0"/>
              </a:rPr>
              <a:t>Approaches that are not focused primarily on human liquid biopsies;</a:t>
            </a:r>
          </a:p>
          <a:p>
            <a:pPr algn="l">
              <a:buFont typeface="Wingdings" panose="05000000000000000000" pitchFamily="2" charset="2"/>
              <a:buChar char="§"/>
            </a:pPr>
            <a:r>
              <a:rPr lang="en-US" sz="1800" b="0" i="0" dirty="0">
                <a:solidFill>
                  <a:srgbClr val="333333"/>
                </a:solidFill>
                <a:effectLst/>
                <a:latin typeface="Helvetica" panose="020B0604020202020204" pitchFamily="34" charset="0"/>
              </a:rPr>
              <a:t>Development of new technologies for which there is lack of evidence (preliminary results and/or cancer biology literature data) that the targeted analyte(s) is(are) present in liquid biopsies;</a:t>
            </a:r>
          </a:p>
          <a:p>
            <a:pPr algn="l">
              <a:buFont typeface="Wingdings" panose="05000000000000000000" pitchFamily="2" charset="2"/>
              <a:buChar char="§"/>
            </a:pPr>
            <a:r>
              <a:rPr lang="en-US" sz="1800" b="0" i="0" dirty="0">
                <a:solidFill>
                  <a:srgbClr val="333333"/>
                </a:solidFill>
                <a:effectLst/>
                <a:latin typeface="Helvetica" panose="020B0604020202020204" pitchFamily="34" charset="0"/>
              </a:rPr>
              <a:t>Commercialization of assays or technologies;</a:t>
            </a:r>
          </a:p>
          <a:p>
            <a:pPr algn="l">
              <a:buFont typeface="Wingdings" panose="05000000000000000000" pitchFamily="2" charset="2"/>
              <a:buChar char="§"/>
            </a:pPr>
            <a:r>
              <a:rPr lang="en-US" sz="1800" b="0" i="0" dirty="0">
                <a:solidFill>
                  <a:srgbClr val="333333"/>
                </a:solidFill>
                <a:effectLst/>
                <a:latin typeface="Helvetica" panose="020B0604020202020204" pitchFamily="34" charset="0"/>
              </a:rPr>
              <a:t>Primary focus on software/informatics solutions, database development, data mining, statistical tools, and computational/mathematical modeling.</a:t>
            </a:r>
          </a:p>
          <a:p>
            <a:endParaRPr lang="en-US" dirty="0"/>
          </a:p>
        </p:txBody>
      </p:sp>
      <p:pic>
        <p:nvPicPr>
          <p:cNvPr id="4" name="Picture 3">
            <a:extLst>
              <a:ext uri="{FF2B5EF4-FFF2-40B4-BE49-F238E27FC236}">
                <a16:creationId xmlns:a16="http://schemas.microsoft.com/office/drawing/2014/main" id="{5998DEFB-CE97-4473-BDA9-5104E839FBF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75831" y="727582"/>
            <a:ext cx="8132769" cy="121931"/>
          </a:xfrm>
          <a:prstGeom prst="rect">
            <a:avLst/>
          </a:prstGeom>
        </p:spPr>
      </p:pic>
    </p:spTree>
    <p:extLst>
      <p:ext uri="{BB962C8B-B14F-4D97-AF65-F5344CB8AC3E}">
        <p14:creationId xmlns:p14="http://schemas.microsoft.com/office/powerpoint/2010/main" val="13441779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2F775-1CAA-4B59-A646-A52802767B07}"/>
              </a:ext>
            </a:extLst>
          </p:cNvPr>
          <p:cNvSpPr>
            <a:spLocks noGrp="1"/>
          </p:cNvSpPr>
          <p:nvPr>
            <p:ph type="title"/>
          </p:nvPr>
        </p:nvSpPr>
        <p:spPr/>
        <p:txBody>
          <a:bodyPr/>
          <a:lstStyle/>
          <a:p>
            <a:r>
              <a:rPr lang="en-US" dirty="0">
                <a:solidFill>
                  <a:srgbClr val="0070C0"/>
                </a:solidFill>
              </a:rPr>
              <a:t>Consortium Structure</a:t>
            </a:r>
          </a:p>
        </p:txBody>
      </p:sp>
      <p:sp>
        <p:nvSpPr>
          <p:cNvPr id="3" name="Content Placeholder 2">
            <a:extLst>
              <a:ext uri="{FF2B5EF4-FFF2-40B4-BE49-F238E27FC236}">
                <a16:creationId xmlns:a16="http://schemas.microsoft.com/office/drawing/2014/main" id="{120B1097-45AD-47FC-83AB-31FF0C030777}"/>
              </a:ext>
            </a:extLst>
          </p:cNvPr>
          <p:cNvSpPr>
            <a:spLocks noGrp="1"/>
          </p:cNvSpPr>
          <p:nvPr>
            <p:ph sz="quarter" idx="11"/>
          </p:nvPr>
        </p:nvSpPr>
        <p:spPr>
          <a:xfrm>
            <a:off x="489204" y="903430"/>
            <a:ext cx="8165592" cy="3928412"/>
          </a:xfrm>
        </p:spPr>
        <p:txBody>
          <a:bodyPr/>
          <a:lstStyle/>
          <a:p>
            <a:pPr>
              <a:buFont typeface="Wingdings" panose="05000000000000000000" pitchFamily="2" charset="2"/>
              <a:buChar char="q"/>
            </a:pPr>
            <a:r>
              <a:rPr lang="en-US" sz="1800" dirty="0"/>
              <a:t>Individual “Teams” – are defined as the partnership between the academic institution and the industry entity.  </a:t>
            </a:r>
          </a:p>
          <a:p>
            <a:pPr>
              <a:buFont typeface="Wingdings" panose="05000000000000000000" pitchFamily="2" charset="2"/>
              <a:buChar char="q"/>
            </a:pPr>
            <a:r>
              <a:rPr lang="en-US" sz="1800" dirty="0"/>
              <a:t>Steering Committee:  </a:t>
            </a:r>
          </a:p>
          <a:p>
            <a:pPr lvl="1"/>
            <a:r>
              <a:rPr lang="en-US" sz="1800" dirty="0"/>
              <a:t>Each of the PD(s)/PI(s) of the team, including the industry partner, will be required to participate in the Steering Committee (SC) meetings.  These are generally held monthly (virtually) </a:t>
            </a:r>
            <a:r>
              <a:rPr lang="en-US" sz="1800"/>
              <a:t>and once yearly </a:t>
            </a:r>
            <a:r>
              <a:rPr lang="en-US" sz="1800" dirty="0"/>
              <a:t>in person. </a:t>
            </a:r>
          </a:p>
          <a:p>
            <a:pPr lvl="1"/>
            <a:r>
              <a:rPr lang="en-US" sz="1800" dirty="0"/>
              <a:t>The SC will vote on a variety of issues including the formulation of subcommittees such as a “study design” committee, establishing procedures guiding collaborative activities, etc. </a:t>
            </a:r>
          </a:p>
          <a:p>
            <a:pPr lvl="1"/>
            <a:r>
              <a:rPr lang="en-US" sz="1800" dirty="0"/>
              <a:t>One member of the NCI Staff (Dr. Srivastava) will carry one vote in the SC.</a:t>
            </a:r>
          </a:p>
          <a:p>
            <a:pPr lvl="1"/>
            <a:r>
              <a:rPr lang="en-US" sz="1800" b="1" dirty="0">
                <a:solidFill>
                  <a:srgbClr val="0070C0"/>
                </a:solidFill>
              </a:rPr>
              <a:t>Dr. Patriotis will speak about the Data Management and Coordinating Unit.</a:t>
            </a:r>
          </a:p>
        </p:txBody>
      </p:sp>
      <p:pic>
        <p:nvPicPr>
          <p:cNvPr id="4" name="Picture 3">
            <a:extLst>
              <a:ext uri="{FF2B5EF4-FFF2-40B4-BE49-F238E27FC236}">
                <a16:creationId xmlns:a16="http://schemas.microsoft.com/office/drawing/2014/main" id="{ECAC6064-10AF-4E9A-B84B-21C5DCC6F32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376584" y="629053"/>
            <a:ext cx="8510754" cy="158510"/>
          </a:xfrm>
          <a:prstGeom prst="rect">
            <a:avLst/>
          </a:prstGeom>
        </p:spPr>
      </p:pic>
    </p:spTree>
    <p:extLst>
      <p:ext uri="{BB962C8B-B14F-4D97-AF65-F5344CB8AC3E}">
        <p14:creationId xmlns:p14="http://schemas.microsoft.com/office/powerpoint/2010/main" val="2580129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332F7-C7AA-447F-9BC5-F11A54279B40}"/>
              </a:ext>
            </a:extLst>
          </p:cNvPr>
          <p:cNvSpPr>
            <a:spLocks noGrp="1"/>
          </p:cNvSpPr>
          <p:nvPr>
            <p:ph type="title"/>
          </p:nvPr>
        </p:nvSpPr>
        <p:spPr/>
        <p:txBody>
          <a:bodyPr/>
          <a:lstStyle/>
          <a:p>
            <a:r>
              <a:rPr lang="en-US" dirty="0">
                <a:solidFill>
                  <a:srgbClr val="0070C0"/>
                </a:solidFill>
              </a:rPr>
              <a:t>Collaborative Studies</a:t>
            </a:r>
          </a:p>
        </p:txBody>
      </p:sp>
      <p:sp>
        <p:nvSpPr>
          <p:cNvPr id="3" name="Content Placeholder 2">
            <a:extLst>
              <a:ext uri="{FF2B5EF4-FFF2-40B4-BE49-F238E27FC236}">
                <a16:creationId xmlns:a16="http://schemas.microsoft.com/office/drawing/2014/main" id="{FD462A6F-E249-4742-97C6-16530EB04577}"/>
              </a:ext>
            </a:extLst>
          </p:cNvPr>
          <p:cNvSpPr>
            <a:spLocks noGrp="1"/>
          </p:cNvSpPr>
          <p:nvPr>
            <p:ph sz="quarter" idx="11"/>
          </p:nvPr>
        </p:nvSpPr>
        <p:spPr>
          <a:xfrm>
            <a:off x="429438" y="913996"/>
            <a:ext cx="8165592" cy="4010341"/>
          </a:xfrm>
        </p:spPr>
        <p:txBody>
          <a:bodyPr/>
          <a:lstStyle/>
          <a:p>
            <a:pPr marL="0" indent="0">
              <a:buNone/>
            </a:pPr>
            <a:r>
              <a:rPr lang="en-US" sz="1800" dirty="0"/>
              <a:t>There are two types of collaborations within this consortium: </a:t>
            </a:r>
          </a:p>
          <a:p>
            <a:r>
              <a:rPr lang="en-US" sz="1800" dirty="0"/>
              <a:t>Individual LBRL Teams are involved in studies that will allow the industry partners to work in consonance with the academic partners;</a:t>
            </a:r>
          </a:p>
          <a:p>
            <a:r>
              <a:rPr lang="en-US" sz="1800" b="0" i="0" dirty="0">
                <a:solidFill>
                  <a:srgbClr val="333333"/>
                </a:solidFill>
                <a:effectLst/>
                <a:latin typeface="Helvetica" panose="020B0604020202020204" pitchFamily="34" charset="0"/>
              </a:rPr>
              <a:t>Funded teams will be required to collaborate with other Consortium awardees on such aspects as developing and conducting trans-Consortium collaborative projects, sharing resources (as applicable: biospecimens, standards, and/or procedures), and other activities of pre-competitive nature that may benefit all participants, as appropriate and consistent with achieving the goals of this program. </a:t>
            </a:r>
            <a:r>
              <a:rPr lang="en-US" sz="1800" dirty="0">
                <a:solidFill>
                  <a:srgbClr val="333333"/>
                </a:solidFill>
                <a:latin typeface="Helvetica" panose="020B0604020202020204" pitchFamily="34" charset="0"/>
              </a:rPr>
              <a:t>T</a:t>
            </a:r>
            <a:r>
              <a:rPr lang="en-US" sz="1800" b="0" i="0" dirty="0">
                <a:solidFill>
                  <a:srgbClr val="333333"/>
                </a:solidFill>
                <a:effectLst/>
                <a:latin typeface="Helvetica" panose="020B0604020202020204" pitchFamily="34" charset="0"/>
              </a:rPr>
              <a:t>rans-Consortium collaborative projects will be proposed and initiated post-award following review and approval by the LBC SC and should not be included in the application responding to this FOA.</a:t>
            </a:r>
          </a:p>
          <a:p>
            <a:pPr lvl="1">
              <a:buFont typeface="Wingdings" panose="05000000000000000000" pitchFamily="2" charset="2"/>
              <a:buChar char="Ø"/>
            </a:pPr>
            <a:r>
              <a:rPr lang="en-US" sz="1700" i="1" dirty="0">
                <a:solidFill>
                  <a:srgbClr val="333333"/>
                </a:solidFill>
                <a:latin typeface="Helvetica" panose="020B0604020202020204" pitchFamily="34" charset="0"/>
              </a:rPr>
              <a:t>Trans-Consortium collaborative studies </a:t>
            </a:r>
            <a:r>
              <a:rPr lang="en-US" sz="1700" b="0" i="1" dirty="0">
                <a:solidFill>
                  <a:srgbClr val="333333"/>
                </a:solidFill>
                <a:effectLst/>
                <a:latin typeface="Helvetica" panose="020B0604020202020204" pitchFamily="34" charset="0"/>
              </a:rPr>
              <a:t>are generally supported by the restricted/set aside funds of $100K of the annual direct budget.</a:t>
            </a:r>
          </a:p>
          <a:p>
            <a:endParaRPr lang="en-US" sz="1800" dirty="0"/>
          </a:p>
          <a:p>
            <a:endParaRPr lang="en-US" sz="1800" dirty="0"/>
          </a:p>
          <a:p>
            <a:endParaRPr lang="en-US" sz="1800" dirty="0"/>
          </a:p>
          <a:p>
            <a:endParaRPr lang="en-US" sz="1800" dirty="0"/>
          </a:p>
          <a:p>
            <a:endParaRPr lang="en-US" sz="1800" dirty="0"/>
          </a:p>
        </p:txBody>
      </p:sp>
      <p:pic>
        <p:nvPicPr>
          <p:cNvPr id="7" name="Picture 6">
            <a:extLst>
              <a:ext uri="{FF2B5EF4-FFF2-40B4-BE49-F238E27FC236}">
                <a16:creationId xmlns:a16="http://schemas.microsoft.com/office/drawing/2014/main" id="{DCE0F5E0-4B17-473C-AC54-2543BF9C2E3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84276" y="629053"/>
            <a:ext cx="8510754" cy="158510"/>
          </a:xfrm>
          <a:prstGeom prst="rect">
            <a:avLst/>
          </a:prstGeom>
        </p:spPr>
      </p:pic>
    </p:spTree>
    <p:extLst>
      <p:ext uri="{BB962C8B-B14F-4D97-AF65-F5344CB8AC3E}">
        <p14:creationId xmlns:p14="http://schemas.microsoft.com/office/powerpoint/2010/main" val="3618267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B4823-BC82-4AA7-AF1C-800A54E8BD8E}"/>
              </a:ext>
            </a:extLst>
          </p:cNvPr>
          <p:cNvSpPr>
            <a:spLocks noGrp="1"/>
          </p:cNvSpPr>
          <p:nvPr>
            <p:ph type="title"/>
          </p:nvPr>
        </p:nvSpPr>
        <p:spPr>
          <a:xfrm>
            <a:off x="493776" y="152960"/>
            <a:ext cx="8165592" cy="317395"/>
          </a:xfrm>
        </p:spPr>
        <p:txBody>
          <a:bodyPr/>
          <a:lstStyle/>
          <a:p>
            <a:r>
              <a:rPr lang="en-US" dirty="0">
                <a:solidFill>
                  <a:srgbClr val="0070C0"/>
                </a:solidFill>
              </a:rPr>
              <a:t>Page Limits, Budget and Length of Award</a:t>
            </a:r>
          </a:p>
        </p:txBody>
      </p:sp>
      <p:sp>
        <p:nvSpPr>
          <p:cNvPr id="3" name="Content Placeholder 2">
            <a:extLst>
              <a:ext uri="{FF2B5EF4-FFF2-40B4-BE49-F238E27FC236}">
                <a16:creationId xmlns:a16="http://schemas.microsoft.com/office/drawing/2014/main" id="{261DC5A7-0BD2-4DC2-9271-F93D90B51F50}"/>
              </a:ext>
            </a:extLst>
          </p:cNvPr>
          <p:cNvSpPr>
            <a:spLocks noGrp="1"/>
          </p:cNvSpPr>
          <p:nvPr>
            <p:ph sz="quarter" idx="11"/>
          </p:nvPr>
        </p:nvSpPr>
        <p:spPr>
          <a:xfrm>
            <a:off x="493776" y="651004"/>
            <a:ext cx="8165592" cy="4272665"/>
          </a:xfrm>
        </p:spPr>
        <p:txBody>
          <a:bodyPr/>
          <a:lstStyle/>
          <a:p>
            <a:pPr marL="0" indent="0">
              <a:buNone/>
            </a:pPr>
            <a:r>
              <a:rPr lang="en-US" sz="1600" dirty="0"/>
              <a:t>Research Strategy Section is limited to 30 pages.</a:t>
            </a:r>
          </a:p>
          <a:p>
            <a:pPr marL="0" indent="0">
              <a:buNone/>
            </a:pPr>
            <a:r>
              <a:rPr lang="en-US" sz="1600" dirty="0"/>
              <a:t>The Award Budget MUST NOT EXCEED $600,000 per year in direct costs for 5 years.</a:t>
            </a:r>
          </a:p>
          <a:p>
            <a:pPr algn="l"/>
            <a:r>
              <a:rPr lang="en-US" sz="1600" b="0" i="0" dirty="0">
                <a:solidFill>
                  <a:srgbClr val="333333"/>
                </a:solidFill>
                <a:effectLst/>
              </a:rPr>
              <a:t>a) </a:t>
            </a:r>
            <a:r>
              <a:rPr lang="en-US" sz="1600" b="0" i="1" dirty="0">
                <a:solidFill>
                  <a:srgbClr val="333333"/>
                </a:solidFill>
                <a:effectLst/>
              </a:rPr>
              <a:t>PD/PI Effort Commitment</a:t>
            </a:r>
            <a:r>
              <a:rPr lang="en-US" sz="1600" b="0" i="0" dirty="0">
                <a:solidFill>
                  <a:srgbClr val="333333"/>
                </a:solidFill>
                <a:effectLst/>
              </a:rPr>
              <a:t>. The minimal effort commitment for the contact PD/PI must be 1.8 person-months per year. The effort commitment for other PDs/PIs (if multiple) must be a minimum of 1.2 person-months. These effort commitments cannot be reduced in later years of the award.</a:t>
            </a:r>
          </a:p>
          <a:p>
            <a:pPr algn="l"/>
            <a:r>
              <a:rPr lang="en-US" sz="1600" b="0" i="0" dirty="0">
                <a:solidFill>
                  <a:srgbClr val="333333"/>
                </a:solidFill>
                <a:effectLst/>
              </a:rPr>
              <a:t>b) </a:t>
            </a:r>
            <a:r>
              <a:rPr lang="en-US" sz="1600" b="0" i="1" dirty="0">
                <a:solidFill>
                  <a:srgbClr val="333333"/>
                </a:solidFill>
                <a:effectLst/>
              </a:rPr>
              <a:t>Travel Expenses. </a:t>
            </a:r>
            <a:r>
              <a:rPr lang="en-US" sz="1600" b="0" i="0" dirty="0">
                <a:solidFill>
                  <a:srgbClr val="333333"/>
                </a:solidFill>
                <a:effectLst/>
              </a:rPr>
              <a:t>Applicants must budget travel funds for two persons (two PDs/PIs or the PD/PI and an additional senior investigator) to attend one Steering Committee meeting per year.</a:t>
            </a:r>
          </a:p>
          <a:p>
            <a:pPr algn="l"/>
            <a:r>
              <a:rPr lang="en-US" sz="1600" b="0" i="0" dirty="0">
                <a:solidFill>
                  <a:srgbClr val="333333"/>
                </a:solidFill>
                <a:effectLst/>
              </a:rPr>
              <a:t>c) </a:t>
            </a:r>
            <a:r>
              <a:rPr lang="en-US" sz="1600" b="0" i="1" dirty="0">
                <a:solidFill>
                  <a:srgbClr val="333333"/>
                </a:solidFill>
                <a:effectLst/>
              </a:rPr>
              <a:t>Consortium Collaborative Fund.</a:t>
            </a:r>
            <a:r>
              <a:rPr lang="en-US" sz="1600" b="0" i="0" dirty="0">
                <a:solidFill>
                  <a:srgbClr val="333333"/>
                </a:solidFill>
                <a:effectLst/>
              </a:rPr>
              <a:t> Applicants must set aside $100,000 of their annual direct budgets. Funds will support acquiring PRoBE study design compliant (or similar design) samples for assay/technology validation; testing and incorporation of technology/methods/assays developed by the LBC members; collaborations to evaluate technology/methods/assays developed in more than one laboratory for independent cross-laboratory validation. </a:t>
            </a:r>
          </a:p>
          <a:p>
            <a:endParaRPr lang="en-US" sz="1600" dirty="0"/>
          </a:p>
        </p:txBody>
      </p:sp>
      <p:pic>
        <p:nvPicPr>
          <p:cNvPr id="4" name="Picture 3">
            <a:extLst>
              <a:ext uri="{FF2B5EF4-FFF2-40B4-BE49-F238E27FC236}">
                <a16:creationId xmlns:a16="http://schemas.microsoft.com/office/drawing/2014/main" id="{FD513738-F1E1-4936-AAE8-FBDA4881611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48614" y="492494"/>
            <a:ext cx="8510754" cy="158510"/>
          </a:xfrm>
          <a:prstGeom prst="rect">
            <a:avLst/>
          </a:prstGeom>
        </p:spPr>
      </p:pic>
    </p:spTree>
    <p:extLst>
      <p:ext uri="{BB962C8B-B14F-4D97-AF65-F5344CB8AC3E}">
        <p14:creationId xmlns:p14="http://schemas.microsoft.com/office/powerpoint/2010/main" val="753311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100B417-5A3F-40BC-B174-3574B1E3DCAF}"/>
              </a:ext>
            </a:extLst>
          </p:cNvPr>
          <p:cNvSpPr>
            <a:spLocks noGrp="1"/>
          </p:cNvSpPr>
          <p:nvPr>
            <p:ph type="title" idx="4294967295"/>
          </p:nvPr>
        </p:nvSpPr>
        <p:spPr bwMode="auto">
          <a:xfrm>
            <a:off x="454025" y="366713"/>
            <a:ext cx="8243888" cy="4414837"/>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1000"/>
              </a:spcAft>
              <a:buClr>
                <a:schemeClr val="accent1"/>
              </a:buClr>
              <a:buSzTx/>
              <a:buFont typeface="+mj-lt"/>
              <a:buNone/>
              <a:tabLst/>
              <a:defRPr/>
            </a:pPr>
            <a:r>
              <a:rPr kumimoji="0" lang="en-US" sz="2400" b="1" i="1" u="none" strike="noStrike" kern="1200" cap="none" spc="0" normalizeH="0" baseline="0" noProof="0" dirty="0">
                <a:ln>
                  <a:noFill/>
                </a:ln>
                <a:solidFill>
                  <a:srgbClr val="000000"/>
                </a:solidFill>
                <a:effectLst/>
                <a:uLnTx/>
                <a:uFillTx/>
                <a:latin typeface="+mn-lt"/>
                <a:ea typeface="ＭＳ Ｐゴシック" charset="0"/>
                <a:cs typeface="SapientCentroSlab-Light"/>
              </a:rPr>
              <a:t>RFA-CA-23-019: Precompetitive Collaboration on Liquid Biopsy for Early Cancer Assessment: Data Management and Coordinating Unit (U24 Clinical Trial Not Allowed)</a:t>
            </a:r>
          </a:p>
        </p:txBody>
      </p:sp>
    </p:spTree>
    <p:extLst>
      <p:ext uri="{BB962C8B-B14F-4D97-AF65-F5344CB8AC3E}">
        <p14:creationId xmlns:p14="http://schemas.microsoft.com/office/powerpoint/2010/main" val="1747764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20FE095-0F27-4E63-A3F3-898B6EBC957F}"/>
              </a:ext>
            </a:extLst>
          </p:cNvPr>
          <p:cNvSpPr>
            <a:spLocks noGrp="1"/>
          </p:cNvSpPr>
          <p:nvPr>
            <p:ph type="title"/>
          </p:nvPr>
        </p:nvSpPr>
        <p:spPr>
          <a:xfrm>
            <a:off x="493776" y="311658"/>
            <a:ext cx="8165592" cy="317395"/>
          </a:xfrm>
        </p:spPr>
        <p:txBody>
          <a:bodyPr/>
          <a:lstStyle/>
          <a:p>
            <a:r>
              <a:rPr lang="en-US" dirty="0">
                <a:solidFill>
                  <a:srgbClr val="0070C0"/>
                </a:solidFill>
              </a:rPr>
              <a:t>Purpose of this Funding Opportunity Announcement </a:t>
            </a:r>
          </a:p>
        </p:txBody>
      </p:sp>
      <p:pic>
        <p:nvPicPr>
          <p:cNvPr id="5" name="Picture 4">
            <a:extLst>
              <a:ext uri="{FF2B5EF4-FFF2-40B4-BE49-F238E27FC236}">
                <a16:creationId xmlns:a16="http://schemas.microsoft.com/office/drawing/2014/main" id="{4DB0EA68-3F49-43E7-BC6D-148EF4AFE6D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72962" y="658081"/>
            <a:ext cx="8510754" cy="158510"/>
          </a:xfrm>
          <a:prstGeom prst="rect">
            <a:avLst/>
          </a:prstGeom>
        </p:spPr>
      </p:pic>
      <p:sp>
        <p:nvSpPr>
          <p:cNvPr id="3" name="Content Placeholder 2">
            <a:extLst>
              <a:ext uri="{FF2B5EF4-FFF2-40B4-BE49-F238E27FC236}">
                <a16:creationId xmlns:a16="http://schemas.microsoft.com/office/drawing/2014/main" id="{0467E8BD-8763-4FF9-A842-BE1A47DB4C8B}"/>
              </a:ext>
            </a:extLst>
          </p:cNvPr>
          <p:cNvSpPr>
            <a:spLocks noGrp="1"/>
          </p:cNvSpPr>
          <p:nvPr>
            <p:ph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 typeface="Wingdings" charset="0"/>
              <a:buNone/>
              <a:tabLst/>
              <a:defRPr/>
            </a:pPr>
            <a:r>
              <a:rPr lang="en-US" b="0" i="0" dirty="0">
                <a:solidFill>
                  <a:srgbClr val="333333"/>
                </a:solidFill>
                <a:effectLst/>
              </a:rPr>
              <a:t>This FOA solicits applications for the LBC Data Management and Coordination Unit (DMCU), </a:t>
            </a:r>
            <a:r>
              <a:rPr kumimoji="0" lang="en-US" altLang="en-US" sz="2000" b="0" i="0" u="none" strike="noStrike" kern="1200" cap="none" spc="0" normalizeH="0" baseline="0" noProof="0" dirty="0">
                <a:ln>
                  <a:noFill/>
                </a:ln>
                <a:solidFill>
                  <a:prstClr val="black"/>
                </a:solidFill>
                <a:effectLst/>
                <a:uLnTx/>
                <a:uFillTx/>
                <a:cs typeface="Arial" panose="020B0604020202020204" pitchFamily="34" charset="0"/>
              </a:rPr>
              <a:t>from investigators with expertise in data management, data science, protocol development, biostatistics, and information technology, and in coordinating and providing logistical support for meetings and conferences.</a:t>
            </a:r>
          </a:p>
          <a:p>
            <a:endParaRPr kumimoji="0" lang="en-US" b="0" i="0" u="none" strike="noStrike" kern="1200" cap="none" spc="0" normalizeH="0" baseline="0" noProof="0" dirty="0">
              <a:ln>
                <a:noFill/>
              </a:ln>
              <a:solidFill>
                <a:prstClr val="black"/>
              </a:solidFill>
              <a:effectLst/>
              <a:uLnTx/>
              <a:uFillTx/>
              <a:ea typeface="+mn-ea"/>
              <a:cs typeface="Arial" panose="020B0604020202020204" pitchFamily="34" charset="0"/>
            </a:endParaRPr>
          </a:p>
          <a:p>
            <a:r>
              <a:rPr kumimoji="0" lang="en-US" b="0" i="0" u="none" strike="noStrike" kern="1200" cap="none" spc="0" normalizeH="0" baseline="0" noProof="0" dirty="0">
                <a:ln>
                  <a:noFill/>
                </a:ln>
                <a:solidFill>
                  <a:prstClr val="black"/>
                </a:solidFill>
                <a:effectLst/>
                <a:uLnTx/>
                <a:uFillTx/>
                <a:ea typeface="+mn-ea"/>
                <a:cs typeface="Arial" panose="020B0604020202020204" pitchFamily="34" charset="0"/>
              </a:rPr>
              <a:t>Today’s presentation provides only a high-level overview of the DMCU FOA. </a:t>
            </a:r>
            <a:r>
              <a:rPr lang="en-US" altLang="en-US" sz="2000" b="0" dirty="0">
                <a:cs typeface="Arial" panose="020B0604020202020204" pitchFamily="34" charset="0"/>
              </a:rPr>
              <a:t>Applicants must consult </a:t>
            </a:r>
            <a:r>
              <a:rPr lang="en-US" sz="2000" b="0" dirty="0">
                <a:solidFill>
                  <a:srgbClr val="000000"/>
                </a:solidFill>
                <a:cs typeface="Arial" panose="020B0604020202020204" pitchFamily="34" charset="0"/>
              </a:rPr>
              <a:t>RFA-CA-23-019 for </a:t>
            </a:r>
            <a:r>
              <a:rPr lang="en-US" altLang="en-US" sz="2000" b="0" dirty="0">
                <a:cs typeface="Arial" panose="020B0604020202020204" pitchFamily="34" charset="0"/>
              </a:rPr>
              <a:t>detailed information on the scope of the FOA, the application procedures and requirements, and the application review criteria.</a:t>
            </a:r>
          </a:p>
          <a:p>
            <a:endParaRPr lang="en-US" dirty="0"/>
          </a:p>
        </p:txBody>
      </p:sp>
    </p:spTree>
    <p:extLst>
      <p:ext uri="{BB962C8B-B14F-4D97-AF65-F5344CB8AC3E}">
        <p14:creationId xmlns:p14="http://schemas.microsoft.com/office/powerpoint/2010/main" val="2190169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9923E-8C9F-47C7-8DBF-F1F1EEFC7CA5}"/>
              </a:ext>
            </a:extLst>
          </p:cNvPr>
          <p:cNvSpPr>
            <a:spLocks noGrp="1"/>
          </p:cNvSpPr>
          <p:nvPr>
            <p:ph type="title"/>
          </p:nvPr>
        </p:nvSpPr>
        <p:spPr/>
        <p:txBody>
          <a:bodyPr/>
          <a:lstStyle/>
          <a:p>
            <a:r>
              <a:rPr lang="en-US" dirty="0">
                <a:solidFill>
                  <a:srgbClr val="0070C0"/>
                </a:solidFill>
              </a:rPr>
              <a:t>DMCU Scope: Areas of Responsibilities</a:t>
            </a:r>
          </a:p>
        </p:txBody>
      </p:sp>
      <p:sp>
        <p:nvSpPr>
          <p:cNvPr id="3" name="Content Placeholder 2">
            <a:extLst>
              <a:ext uri="{FF2B5EF4-FFF2-40B4-BE49-F238E27FC236}">
                <a16:creationId xmlns:a16="http://schemas.microsoft.com/office/drawing/2014/main" id="{067DC3F2-F9DA-4942-8770-0868BBDF7DA7}"/>
              </a:ext>
            </a:extLst>
          </p:cNvPr>
          <p:cNvSpPr>
            <a:spLocks noGrp="1"/>
          </p:cNvSpPr>
          <p:nvPr>
            <p:ph sz="quarter" idx="11"/>
          </p:nvPr>
        </p:nvSpPr>
        <p:spPr/>
        <p:txBody>
          <a:bodyPr/>
          <a:lstStyle/>
          <a:p>
            <a:r>
              <a:rPr lang="en-US" dirty="0"/>
              <a:t>The DMCU will serve as the scientific and organizational hub for the entire LBC program. Its responsibilities will be:</a:t>
            </a:r>
          </a:p>
          <a:p>
            <a:endParaRPr lang="en-US" dirty="0"/>
          </a:p>
          <a:p>
            <a:pPr marL="457200" indent="-457200">
              <a:buFont typeface="+mj-lt"/>
              <a:buAutoNum type="arabicPeriod"/>
            </a:pPr>
            <a:r>
              <a:rPr lang="en-US" dirty="0"/>
              <a:t>Coordination of program-wide meetings and conferences, and cross-program collaborative studies;</a:t>
            </a:r>
          </a:p>
          <a:p>
            <a:pPr marL="457200" indent="-457200">
              <a:buFont typeface="+mj-lt"/>
              <a:buAutoNum type="arabicPeriod"/>
            </a:pPr>
            <a:r>
              <a:rPr lang="en-US" dirty="0"/>
              <a:t>Statistical and computational analysis support for collaborative studies;</a:t>
            </a:r>
          </a:p>
          <a:p>
            <a:pPr marL="457200" indent="-457200">
              <a:buFont typeface="+mj-lt"/>
              <a:buAutoNum type="arabicPeriod"/>
            </a:pPr>
            <a:r>
              <a:rPr lang="en-US" dirty="0"/>
              <a:t>Program hub for data capture, harmonization, curation and management, and for protocol development.</a:t>
            </a:r>
          </a:p>
        </p:txBody>
      </p:sp>
      <p:pic>
        <p:nvPicPr>
          <p:cNvPr id="4" name="Picture 3">
            <a:extLst>
              <a:ext uri="{FF2B5EF4-FFF2-40B4-BE49-F238E27FC236}">
                <a16:creationId xmlns:a16="http://schemas.microsoft.com/office/drawing/2014/main" id="{3627B44A-12BB-46AA-A87F-A91C56B1DB27}"/>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84276" y="629053"/>
            <a:ext cx="8510754" cy="158510"/>
          </a:xfrm>
          <a:prstGeom prst="rect">
            <a:avLst/>
          </a:prstGeom>
        </p:spPr>
      </p:pic>
    </p:spTree>
    <p:extLst>
      <p:ext uri="{BB962C8B-B14F-4D97-AF65-F5344CB8AC3E}">
        <p14:creationId xmlns:p14="http://schemas.microsoft.com/office/powerpoint/2010/main" val="14119885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2A3F1-23FC-48E2-A41D-92981C23E58A}"/>
              </a:ext>
            </a:extLst>
          </p:cNvPr>
          <p:cNvSpPr>
            <a:spLocks noGrp="1"/>
          </p:cNvSpPr>
          <p:nvPr>
            <p:ph type="title"/>
          </p:nvPr>
        </p:nvSpPr>
        <p:spPr/>
        <p:txBody>
          <a:bodyPr/>
          <a:lstStyle/>
          <a:p>
            <a:r>
              <a:rPr lang="en-US" dirty="0">
                <a:solidFill>
                  <a:srgbClr val="0070C0"/>
                </a:solidFill>
              </a:rPr>
              <a:t>Consortium Coordination and Outreach</a:t>
            </a:r>
          </a:p>
        </p:txBody>
      </p:sp>
      <p:sp>
        <p:nvSpPr>
          <p:cNvPr id="3" name="Content Placeholder 2">
            <a:extLst>
              <a:ext uri="{FF2B5EF4-FFF2-40B4-BE49-F238E27FC236}">
                <a16:creationId xmlns:a16="http://schemas.microsoft.com/office/drawing/2014/main" id="{A5A8D107-AF71-4214-AE5D-FC50FE3353A7}"/>
              </a:ext>
            </a:extLst>
          </p:cNvPr>
          <p:cNvSpPr>
            <a:spLocks noGrp="1"/>
          </p:cNvSpPr>
          <p:nvPr>
            <p:ph sz="quarter" idx="11"/>
          </p:nvPr>
        </p:nvSpPr>
        <p:spPr/>
        <p:txBody>
          <a:bodyPr/>
          <a:lstStyle/>
          <a:p>
            <a:pPr>
              <a:spcAft>
                <a:spcPts val="1800"/>
              </a:spcAft>
            </a:pPr>
            <a:r>
              <a:rPr lang="en-US" dirty="0"/>
              <a:t>Provide logistical and administrative support for LBC meetings (Steering Committee, Workshops, Working Groups, other as needed) and conference calls.</a:t>
            </a:r>
          </a:p>
          <a:p>
            <a:pPr>
              <a:spcAft>
                <a:spcPts val="1800"/>
              </a:spcAft>
            </a:pPr>
            <a:r>
              <a:rPr lang="en-US" altLang="en-US" sz="2000" b="0" dirty="0"/>
              <a:t>Produce and maintain documents, including Manual of Operations, and maintain the LBC central filing system.</a:t>
            </a:r>
          </a:p>
          <a:p>
            <a:r>
              <a:rPr lang="en-US" sz="2000" b="0" dirty="0"/>
              <a:t>Employ various electronic channels of communication to promote and disseminate information among LBC investigators and the broader scientific community.</a:t>
            </a:r>
            <a:endParaRPr lang="en-US" dirty="0"/>
          </a:p>
          <a:p>
            <a:endParaRPr lang="en-US" dirty="0"/>
          </a:p>
        </p:txBody>
      </p:sp>
      <p:pic>
        <p:nvPicPr>
          <p:cNvPr id="4" name="Picture 3">
            <a:extLst>
              <a:ext uri="{FF2B5EF4-FFF2-40B4-BE49-F238E27FC236}">
                <a16:creationId xmlns:a16="http://schemas.microsoft.com/office/drawing/2014/main" id="{82BCB8E8-CB2D-41DB-84B3-0CC2CC04492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84276" y="629053"/>
            <a:ext cx="8510754" cy="158510"/>
          </a:xfrm>
          <a:prstGeom prst="rect">
            <a:avLst/>
          </a:prstGeom>
        </p:spPr>
      </p:pic>
    </p:spTree>
    <p:extLst>
      <p:ext uri="{BB962C8B-B14F-4D97-AF65-F5344CB8AC3E}">
        <p14:creationId xmlns:p14="http://schemas.microsoft.com/office/powerpoint/2010/main" val="460933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F1848-0CB4-4F8E-816D-3CB51D043B74}"/>
              </a:ext>
            </a:extLst>
          </p:cNvPr>
          <p:cNvSpPr>
            <a:spLocks noGrp="1"/>
          </p:cNvSpPr>
          <p:nvPr>
            <p:ph type="title"/>
          </p:nvPr>
        </p:nvSpPr>
        <p:spPr/>
        <p:txBody>
          <a:bodyPr/>
          <a:lstStyle/>
          <a:p>
            <a:r>
              <a:rPr lang="en-US" dirty="0">
                <a:solidFill>
                  <a:srgbClr val="0070C0"/>
                </a:solidFill>
              </a:rPr>
              <a:t>Paradigm Change in Screening and Early Detection</a:t>
            </a:r>
          </a:p>
        </p:txBody>
      </p:sp>
      <p:sp>
        <p:nvSpPr>
          <p:cNvPr id="4" name="Content Placeholder 3">
            <a:extLst>
              <a:ext uri="{FF2B5EF4-FFF2-40B4-BE49-F238E27FC236}">
                <a16:creationId xmlns:a16="http://schemas.microsoft.com/office/drawing/2014/main" id="{F368F1D0-7B1E-4550-8123-FCC8858D93B7}"/>
              </a:ext>
            </a:extLst>
          </p:cNvPr>
          <p:cNvSpPr>
            <a:spLocks noGrp="1"/>
          </p:cNvSpPr>
          <p:nvPr>
            <p:ph sz="quarter" idx="11"/>
          </p:nvPr>
        </p:nvSpPr>
        <p:spPr/>
        <p:txBody>
          <a:bodyPr/>
          <a:lstStyle/>
          <a:p>
            <a:pPr marL="0" indent="0">
              <a:buNone/>
            </a:pPr>
            <a:r>
              <a:rPr lang="en-US" b="1" u="sng" dirty="0"/>
              <a:t>Present</a:t>
            </a:r>
          </a:p>
          <a:p>
            <a:pPr>
              <a:buClr>
                <a:srgbClr val="C00000"/>
              </a:buClr>
            </a:pPr>
            <a:r>
              <a:rPr lang="en-US" dirty="0"/>
              <a:t>One organ at a time</a:t>
            </a:r>
          </a:p>
          <a:p>
            <a:pPr>
              <a:buClr>
                <a:srgbClr val="C00000"/>
              </a:buClr>
            </a:pPr>
            <a:r>
              <a:rPr lang="en-US" dirty="0"/>
              <a:t>SOC Screening available only for five cancer types: breast, prostate, colon, lung, cervix</a:t>
            </a:r>
          </a:p>
          <a:p>
            <a:pPr>
              <a:buClr>
                <a:srgbClr val="C00000"/>
              </a:buClr>
            </a:pPr>
            <a:r>
              <a:rPr lang="en-US" dirty="0"/>
              <a:t>Multiple modalities</a:t>
            </a:r>
          </a:p>
          <a:p>
            <a:pPr>
              <a:buClr>
                <a:srgbClr val="C00000"/>
              </a:buClr>
            </a:pPr>
            <a:r>
              <a:rPr lang="en-US" dirty="0"/>
              <a:t>Inefficient</a:t>
            </a:r>
          </a:p>
          <a:p>
            <a:pPr>
              <a:buClr>
                <a:srgbClr val="C00000"/>
              </a:buClr>
            </a:pPr>
            <a:r>
              <a:rPr lang="en-US" dirty="0"/>
              <a:t>Costly and poor compliance</a:t>
            </a:r>
          </a:p>
        </p:txBody>
      </p:sp>
      <p:sp>
        <p:nvSpPr>
          <p:cNvPr id="6" name="Content Placeholder 3">
            <a:extLst>
              <a:ext uri="{FF2B5EF4-FFF2-40B4-BE49-F238E27FC236}">
                <a16:creationId xmlns:a16="http://schemas.microsoft.com/office/drawing/2014/main" id="{CE994489-2A8D-44DD-929E-036ED415BC0C}"/>
              </a:ext>
            </a:extLst>
          </p:cNvPr>
          <p:cNvSpPr txBox="1">
            <a:spLocks/>
          </p:cNvSpPr>
          <p:nvPr/>
        </p:nvSpPr>
        <p:spPr bwMode="auto">
          <a:xfrm>
            <a:off x="4671329" y="1069975"/>
            <a:ext cx="4108387" cy="36004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marL="228600" indent="-228600" algn="l" defTabSz="457200" rtl="0" eaLnBrk="1" fontAlgn="base" hangingPunct="1">
              <a:spcBef>
                <a:spcPct val="0"/>
              </a:spcBef>
              <a:spcAft>
                <a:spcPts val="1000"/>
              </a:spcAft>
              <a:buClr>
                <a:schemeClr val="accent1"/>
              </a:buClr>
              <a:buFont typeface="Wingdings" charset="0"/>
              <a:buChar char="§"/>
              <a:defRPr sz="2000" kern="1200">
                <a:solidFill>
                  <a:srgbClr val="000000"/>
                </a:solidFill>
                <a:latin typeface="+mn-lt"/>
                <a:ea typeface="ＭＳ Ｐゴシック" charset="0"/>
                <a:cs typeface="SapientCentroSlab-Light"/>
              </a:defRPr>
            </a:lvl1pPr>
            <a:lvl2pPr marL="457200" indent="-228600" algn="l" defTabSz="457200" rtl="0" eaLnBrk="1" fontAlgn="base" hangingPunct="1">
              <a:spcBef>
                <a:spcPct val="0"/>
              </a:spcBef>
              <a:spcAft>
                <a:spcPts val="1000"/>
              </a:spcAft>
              <a:buClr>
                <a:schemeClr val="accent1"/>
              </a:buClr>
              <a:buFont typeface="Wingdings" charset="0"/>
              <a:buChar char="§"/>
              <a:defRPr sz="1900" kern="1200">
                <a:solidFill>
                  <a:srgbClr val="000000"/>
                </a:solidFill>
                <a:latin typeface="+mn-lt"/>
                <a:ea typeface="ＭＳ Ｐゴシック" charset="0"/>
                <a:cs typeface="SapientCentroSlab-Light"/>
              </a:defRPr>
            </a:lvl2pPr>
            <a:lvl3pPr marL="685800" indent="-228600" algn="l" defTabSz="457200" rtl="0" eaLnBrk="1" fontAlgn="base" hangingPunct="1">
              <a:spcBef>
                <a:spcPct val="0"/>
              </a:spcBef>
              <a:spcAft>
                <a:spcPts val="1000"/>
              </a:spcAft>
              <a:buClr>
                <a:schemeClr val="accent1"/>
              </a:buClr>
              <a:buFont typeface="Wingdings" charset="0"/>
              <a:buChar char="§"/>
              <a:defRPr sz="1800" kern="1200">
                <a:solidFill>
                  <a:srgbClr val="000000"/>
                </a:solidFill>
                <a:latin typeface="+mn-lt"/>
                <a:ea typeface="ＭＳ Ｐゴシック" charset="0"/>
                <a:cs typeface="SapientCentroSlab-Light"/>
              </a:defRPr>
            </a:lvl3pPr>
            <a:lvl4pPr marL="914400" indent="-228600" algn="l" defTabSz="457200" rtl="0" eaLnBrk="1" fontAlgn="base" hangingPunct="1">
              <a:spcBef>
                <a:spcPct val="0"/>
              </a:spcBef>
              <a:spcAft>
                <a:spcPts val="1000"/>
              </a:spcAft>
              <a:buClr>
                <a:schemeClr val="accent1"/>
              </a:buClr>
              <a:buFont typeface="Wingdings" charset="0"/>
              <a:buChar char="§"/>
              <a:defRPr sz="1700" kern="1200">
                <a:solidFill>
                  <a:srgbClr val="000000"/>
                </a:solidFill>
                <a:latin typeface="+mn-lt"/>
                <a:ea typeface="ＭＳ Ｐゴシック" charset="0"/>
                <a:cs typeface="SapientCentroSlab-Light"/>
              </a:defRPr>
            </a:lvl4pPr>
            <a:lvl5pPr marL="1143000" indent="-228600" algn="l" defTabSz="457200" rtl="0" eaLnBrk="1" fontAlgn="base" hangingPunct="1">
              <a:spcBef>
                <a:spcPct val="0"/>
              </a:spcBef>
              <a:spcAft>
                <a:spcPts val="1000"/>
              </a:spcAft>
              <a:buClr>
                <a:schemeClr val="accent1"/>
              </a:buClr>
              <a:buFont typeface="Wingdings" charset="0"/>
              <a:buChar char="§"/>
              <a:defRPr sz="1600" kern="1200">
                <a:solidFill>
                  <a:srgbClr val="000000"/>
                </a:solidFill>
                <a:latin typeface="+mn-lt"/>
                <a:ea typeface="ＭＳ Ｐゴシック" charset="0"/>
                <a:cs typeface="SapientCentroSlab-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Clr>
                <a:srgbClr val="C00000"/>
              </a:buClr>
              <a:buFont typeface="Wingdings" panose="05000000000000000000" pitchFamily="2" charset="2"/>
              <a:buChar char="§"/>
            </a:pPr>
            <a:r>
              <a:rPr lang="en-US" b="1" u="sng" dirty="0"/>
              <a:t>Future</a:t>
            </a:r>
          </a:p>
          <a:p>
            <a:pPr>
              <a:buClr>
                <a:srgbClr val="C00000"/>
              </a:buClr>
              <a:buFont typeface="Wingdings" panose="05000000000000000000" pitchFamily="2" charset="2"/>
              <a:buChar char="§"/>
            </a:pPr>
            <a:r>
              <a:rPr lang="en-US" dirty="0"/>
              <a:t>One test, multi-organ detection</a:t>
            </a:r>
          </a:p>
          <a:p>
            <a:pPr>
              <a:buClr>
                <a:srgbClr val="C00000"/>
              </a:buClr>
              <a:buFont typeface="Wingdings" panose="05000000000000000000" pitchFamily="2" charset="2"/>
              <a:buChar char="§"/>
            </a:pPr>
            <a:r>
              <a:rPr lang="en-US" dirty="0"/>
              <a:t>Includes more than one cancer types</a:t>
            </a:r>
          </a:p>
          <a:p>
            <a:pPr>
              <a:buClr>
                <a:srgbClr val="C00000"/>
              </a:buClr>
              <a:buFont typeface="Wingdings" panose="05000000000000000000" pitchFamily="2" charset="2"/>
              <a:buChar char="§"/>
            </a:pPr>
            <a:r>
              <a:rPr lang="en-US" dirty="0"/>
              <a:t>Potentially cost saving</a:t>
            </a:r>
          </a:p>
          <a:p>
            <a:pPr>
              <a:buClr>
                <a:srgbClr val="C00000"/>
              </a:buClr>
              <a:buFont typeface="Wingdings" panose="05000000000000000000" pitchFamily="2" charset="2"/>
              <a:buChar char="§"/>
            </a:pPr>
            <a:r>
              <a:rPr lang="en-US" dirty="0"/>
              <a:t>Single/medium modality</a:t>
            </a:r>
          </a:p>
          <a:p>
            <a:pPr>
              <a:buClr>
                <a:srgbClr val="C00000"/>
              </a:buClr>
              <a:buFont typeface="Wingdings" panose="05000000000000000000" pitchFamily="2" charset="2"/>
              <a:buChar char="§"/>
            </a:pPr>
            <a:r>
              <a:rPr lang="en-US" dirty="0"/>
              <a:t>Efficient and highly integrated?</a:t>
            </a:r>
          </a:p>
        </p:txBody>
      </p:sp>
      <p:cxnSp>
        <p:nvCxnSpPr>
          <p:cNvPr id="5" name="Straight Connector 4">
            <a:extLst>
              <a:ext uri="{FF2B5EF4-FFF2-40B4-BE49-F238E27FC236}">
                <a16:creationId xmlns:a16="http://schemas.microsoft.com/office/drawing/2014/main" id="{E01A48F9-2444-429C-B7B9-79F718B21E51}"/>
              </a:ext>
              <a:ext uri="{C183D7F6-B498-43B3-948B-1728B52AA6E4}">
                <adec:decorative xmlns:adec="http://schemas.microsoft.com/office/drawing/2017/decorative" val="1"/>
              </a:ext>
            </a:extLst>
          </p:cNvPr>
          <p:cNvCxnSpPr>
            <a:cxnSpLocks/>
          </p:cNvCxnSpPr>
          <p:nvPr/>
        </p:nvCxnSpPr>
        <p:spPr>
          <a:xfrm flipV="1">
            <a:off x="369134" y="757298"/>
            <a:ext cx="8405731" cy="33065"/>
          </a:xfrm>
          <a:prstGeom prst="line">
            <a:avLst/>
          </a:prstGeom>
          <a:ln w="38100">
            <a:solidFill>
              <a:srgbClr val="C0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261794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2A3F1-23FC-48E2-A41D-92981C23E58A}"/>
              </a:ext>
            </a:extLst>
          </p:cNvPr>
          <p:cNvSpPr>
            <a:spLocks noGrp="1"/>
          </p:cNvSpPr>
          <p:nvPr>
            <p:ph type="title"/>
          </p:nvPr>
        </p:nvSpPr>
        <p:spPr/>
        <p:txBody>
          <a:bodyPr/>
          <a:lstStyle/>
          <a:p>
            <a:r>
              <a:rPr lang="en-US" dirty="0">
                <a:solidFill>
                  <a:srgbClr val="0070C0"/>
                </a:solidFill>
              </a:rPr>
              <a:t>Statistical and Computational Analysis Support</a:t>
            </a:r>
          </a:p>
        </p:txBody>
      </p:sp>
      <p:sp>
        <p:nvSpPr>
          <p:cNvPr id="3" name="Content Placeholder 2">
            <a:extLst>
              <a:ext uri="{FF2B5EF4-FFF2-40B4-BE49-F238E27FC236}">
                <a16:creationId xmlns:a16="http://schemas.microsoft.com/office/drawing/2014/main" id="{A5A8D107-AF71-4214-AE5D-FC50FE3353A7}"/>
              </a:ext>
            </a:extLst>
          </p:cNvPr>
          <p:cNvSpPr>
            <a:spLocks noGrp="1"/>
          </p:cNvSpPr>
          <p:nvPr>
            <p:ph sz="quarter" idx="11"/>
          </p:nvPr>
        </p:nvSpPr>
        <p:spPr/>
        <p:txBody>
          <a:bodyPr/>
          <a:lstStyle/>
          <a:p>
            <a:r>
              <a:rPr lang="en-US" b="0" i="0" dirty="0">
                <a:solidFill>
                  <a:srgbClr val="333333"/>
                </a:solidFill>
                <a:effectLst/>
                <a:latin typeface="Helvetica Neue"/>
              </a:rPr>
              <a:t>Provide study design, statistical analysis, and computational support for LBC post-award collaborative studies supported by set-aside (U01) funds.</a:t>
            </a:r>
          </a:p>
          <a:p>
            <a:r>
              <a:rPr lang="en-US" b="0" i="0" dirty="0">
                <a:solidFill>
                  <a:srgbClr val="333333"/>
                </a:solidFill>
                <a:effectLst/>
                <a:latin typeface="Helvetica Neue"/>
              </a:rPr>
              <a:t>Work closely with LBC investigators to support data analysis. </a:t>
            </a:r>
            <a:r>
              <a:rPr lang="en-US" sz="2000" dirty="0">
                <a:latin typeface="Helvetica Neue"/>
              </a:rPr>
              <a:t>Utilize data analytics (statistics, Artificial Intelligence, Machine Learning, Deep Learning, bioinformatics tools, etc.) to develop cancer signal detection algorithms/classifiers</a:t>
            </a:r>
            <a:r>
              <a:rPr lang="en-US" sz="2000" dirty="0"/>
              <a:t>.</a:t>
            </a:r>
          </a:p>
          <a:p>
            <a:r>
              <a:rPr lang="en-US" dirty="0">
                <a:effectLst/>
                <a:latin typeface="Helvetica Neue"/>
              </a:rPr>
              <a:t>Where needed, additional consultations and support on statistics and modeling will be made available through the NCI’s Division of Cancer Prevention’s Biometry Research Group.</a:t>
            </a:r>
          </a:p>
          <a:p>
            <a:endParaRPr lang="en-US" dirty="0"/>
          </a:p>
        </p:txBody>
      </p:sp>
      <p:pic>
        <p:nvPicPr>
          <p:cNvPr id="4" name="Picture 3">
            <a:extLst>
              <a:ext uri="{FF2B5EF4-FFF2-40B4-BE49-F238E27FC236}">
                <a16:creationId xmlns:a16="http://schemas.microsoft.com/office/drawing/2014/main" id="{82BCB8E8-CB2D-41DB-84B3-0CC2CC04492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84276" y="629053"/>
            <a:ext cx="8510754" cy="158510"/>
          </a:xfrm>
          <a:prstGeom prst="rect">
            <a:avLst/>
          </a:prstGeom>
        </p:spPr>
      </p:pic>
    </p:spTree>
    <p:extLst>
      <p:ext uri="{BB962C8B-B14F-4D97-AF65-F5344CB8AC3E}">
        <p14:creationId xmlns:p14="http://schemas.microsoft.com/office/powerpoint/2010/main" val="3527345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2A3F1-23FC-48E2-A41D-92981C23E58A}"/>
              </a:ext>
            </a:extLst>
          </p:cNvPr>
          <p:cNvSpPr>
            <a:spLocks noGrp="1"/>
          </p:cNvSpPr>
          <p:nvPr>
            <p:ph type="title"/>
          </p:nvPr>
        </p:nvSpPr>
        <p:spPr>
          <a:xfrm>
            <a:off x="493776" y="86400"/>
            <a:ext cx="8165592" cy="657853"/>
          </a:xfrm>
        </p:spPr>
        <p:txBody>
          <a:bodyPr/>
          <a:lstStyle/>
          <a:p>
            <a:r>
              <a:rPr lang="en-US" dirty="0">
                <a:solidFill>
                  <a:srgbClr val="0070C0"/>
                </a:solidFill>
              </a:rPr>
              <a:t>Program hub for Data Capture, Harmonization, Curation and Management, and for Protocol Development</a:t>
            </a:r>
          </a:p>
        </p:txBody>
      </p:sp>
      <p:sp>
        <p:nvSpPr>
          <p:cNvPr id="3" name="Content Placeholder 2">
            <a:extLst>
              <a:ext uri="{FF2B5EF4-FFF2-40B4-BE49-F238E27FC236}">
                <a16:creationId xmlns:a16="http://schemas.microsoft.com/office/drawing/2014/main" id="{A5A8D107-AF71-4214-AE5D-FC50FE3353A7}"/>
              </a:ext>
            </a:extLst>
          </p:cNvPr>
          <p:cNvSpPr>
            <a:spLocks noGrp="1"/>
          </p:cNvSpPr>
          <p:nvPr>
            <p:ph sz="quarter" idx="11"/>
          </p:nvPr>
        </p:nvSpPr>
        <p:spPr/>
        <p:txBody>
          <a:bodyPr/>
          <a:lstStyle/>
          <a:p>
            <a:pPr marL="228600" marR="0" lvl="0" indent="-228600" algn="l" defTabSz="457200" rtl="0" eaLnBrk="1" fontAlgn="base" latinLnBrk="0" hangingPunct="1">
              <a:lnSpc>
                <a:spcPct val="100000"/>
              </a:lnSpc>
              <a:spcBef>
                <a:spcPct val="0"/>
              </a:spcBef>
              <a:spcAft>
                <a:spcPts val="1200"/>
              </a:spcAft>
              <a:buClr>
                <a:srgbClr val="BB0E3D"/>
              </a:buClr>
              <a:buSzTx/>
              <a:buFont typeface="Wingdings" charset="0"/>
              <a:buChar char="§"/>
              <a:tabLst/>
              <a:defRPr/>
            </a:pPr>
            <a:r>
              <a:rPr kumimoji="0" lang="en-US" sz="1800" b="0" i="0" u="none" strike="noStrike" kern="1200" cap="none" spc="0" normalizeH="0" baseline="0" noProof="0" dirty="0">
                <a:ln>
                  <a:noFill/>
                </a:ln>
                <a:solidFill>
                  <a:srgbClr val="333333"/>
                </a:solidFill>
                <a:effectLst/>
                <a:uLnTx/>
                <a:uFillTx/>
                <a:latin typeface="Arial"/>
                <a:ea typeface="ＭＳ Ｐゴシック" charset="0"/>
              </a:rPr>
              <a:t>Coordinate the collection, curation, harmonization, and dissemination of all data and metadata, data analysis, and computational models.</a:t>
            </a:r>
          </a:p>
          <a:p>
            <a:pPr marL="228600" marR="0" lvl="0" indent="-228600" algn="l" defTabSz="457200" rtl="0" eaLnBrk="1" fontAlgn="base" latinLnBrk="0" hangingPunct="1">
              <a:lnSpc>
                <a:spcPct val="100000"/>
              </a:lnSpc>
              <a:spcBef>
                <a:spcPct val="0"/>
              </a:spcBef>
              <a:spcAft>
                <a:spcPts val="1200"/>
              </a:spcAft>
              <a:buClr>
                <a:srgbClr val="BB0E3D"/>
              </a:buClr>
              <a:buSzTx/>
              <a:buFont typeface="Wingdings" charset="0"/>
              <a:buChar char="§"/>
              <a:tabLst/>
              <a:defRPr/>
            </a:pPr>
            <a:r>
              <a:rPr kumimoji="0" lang="en-US" sz="1800" b="0" i="0" u="none" strike="noStrike" kern="1200" cap="none" spc="0" normalizeH="0" baseline="0" noProof="0" dirty="0">
                <a:ln>
                  <a:noFill/>
                </a:ln>
                <a:solidFill>
                  <a:srgbClr val="333333"/>
                </a:solidFill>
                <a:effectLst/>
                <a:uLnTx/>
                <a:uFillTx/>
                <a:latin typeface="Arial"/>
                <a:ea typeface="ＭＳ Ｐゴシック" charset="0"/>
              </a:rPr>
              <a:t>Lead the development of CDEs as needed, data and metadata standards, clinical and epidemiological data requirements, and data processing pipelines. </a:t>
            </a:r>
          </a:p>
          <a:p>
            <a:pPr marL="228600" marR="0" lvl="0" indent="-228600" algn="l" defTabSz="457200" rtl="0" eaLnBrk="1" fontAlgn="base" latinLnBrk="0" hangingPunct="1">
              <a:lnSpc>
                <a:spcPct val="100000"/>
              </a:lnSpc>
              <a:spcBef>
                <a:spcPct val="0"/>
              </a:spcBef>
              <a:spcAft>
                <a:spcPts val="1200"/>
              </a:spcAft>
              <a:buClr>
                <a:srgbClr val="BB0E3D"/>
              </a:buClr>
              <a:buSzTx/>
              <a:buFont typeface="Wingdings" charset="0"/>
              <a:buChar char="§"/>
              <a:tabLst/>
              <a:defRPr/>
            </a:pPr>
            <a:r>
              <a:rPr kumimoji="0" lang="en-US" sz="1800" b="0" i="0" u="none" strike="noStrike" kern="1200" cap="none" spc="0" normalizeH="0" baseline="0" noProof="0" dirty="0">
                <a:ln>
                  <a:noFill/>
                </a:ln>
                <a:solidFill>
                  <a:srgbClr val="000000"/>
                </a:solidFill>
                <a:effectLst/>
                <a:uLnTx/>
                <a:uFillTx/>
                <a:latin typeface="Arial"/>
                <a:ea typeface="ＭＳ Ｐゴシック" charset="0"/>
              </a:rPr>
              <a:t>Implement state-of-the-art system for study protocol development and monitoring, data management, and specimen tracking, selection and distribution as needed.</a:t>
            </a:r>
            <a:endParaRPr kumimoji="0" lang="en-US" sz="1800" b="0" i="0" u="none" strike="noStrike" kern="1200" cap="none" spc="0" normalizeH="0" baseline="0" noProof="0" dirty="0">
              <a:ln>
                <a:noFill/>
              </a:ln>
              <a:solidFill>
                <a:srgbClr val="333333"/>
              </a:solidFill>
              <a:effectLst/>
              <a:uLnTx/>
              <a:uFillTx/>
              <a:latin typeface="Arial"/>
              <a:ea typeface="ＭＳ Ｐゴシック" charset="0"/>
            </a:endParaRPr>
          </a:p>
          <a:p>
            <a:pPr marL="228600" marR="0" lvl="0" indent="-228600" algn="l" defTabSz="457200" rtl="0" eaLnBrk="1" fontAlgn="base" latinLnBrk="0" hangingPunct="1">
              <a:lnSpc>
                <a:spcPct val="100000"/>
              </a:lnSpc>
              <a:spcBef>
                <a:spcPct val="0"/>
              </a:spcBef>
              <a:spcAft>
                <a:spcPts val="1200"/>
              </a:spcAft>
              <a:buClr>
                <a:srgbClr val="BB0E3D"/>
              </a:buClr>
              <a:buSzTx/>
              <a:buFont typeface="Wingdings" charset="0"/>
              <a:buChar char="§"/>
              <a:tabLst/>
              <a:defRPr/>
            </a:pPr>
            <a:r>
              <a:rPr kumimoji="0" lang="en-US" sz="1800" b="0" i="0" u="none" strike="noStrike" kern="1200" cap="none" spc="0" normalizeH="0" baseline="0" noProof="0" dirty="0">
                <a:ln>
                  <a:noFill/>
                </a:ln>
                <a:solidFill>
                  <a:srgbClr val="333333"/>
                </a:solidFill>
                <a:effectLst/>
                <a:uLnTx/>
                <a:uFillTx/>
                <a:latin typeface="Arial"/>
                <a:ea typeface="ＭＳ Ｐゴシック" charset="0"/>
              </a:rPr>
              <a:t>Guide and lead a consortium-wide effort to prepare and make data and resources broadly available through NCI’s Cancer Research Data Commons, JPL </a:t>
            </a:r>
            <a:r>
              <a:rPr kumimoji="0" lang="en-US" sz="1800" b="0" i="0" u="none" strike="noStrike" kern="1200" cap="none" spc="0" normalizeH="0" baseline="0" noProof="0" dirty="0" err="1">
                <a:ln>
                  <a:noFill/>
                </a:ln>
                <a:solidFill>
                  <a:srgbClr val="333333"/>
                </a:solidFill>
                <a:effectLst/>
                <a:uLnTx/>
                <a:uFillTx/>
                <a:latin typeface="Arial"/>
                <a:ea typeface="ＭＳ Ｐゴシック" charset="0"/>
              </a:rPr>
              <a:t>LabCAS</a:t>
            </a:r>
            <a:r>
              <a:rPr kumimoji="0" lang="en-US" sz="1800" b="0" i="0" u="none" strike="noStrike" kern="1200" cap="none" spc="0" normalizeH="0" baseline="0" noProof="0" dirty="0">
                <a:ln>
                  <a:noFill/>
                </a:ln>
                <a:solidFill>
                  <a:srgbClr val="333333"/>
                </a:solidFill>
                <a:effectLst/>
                <a:uLnTx/>
                <a:uFillTx/>
                <a:latin typeface="Arial"/>
                <a:ea typeface="ＭＳ Ｐゴシック" charset="0"/>
              </a:rPr>
              <a:t>, and/or other public repositories as appropriate and as directed by the LBC Steering Committee.</a:t>
            </a:r>
            <a:endParaRPr kumimoji="0" lang="en-US" sz="1800" b="0" i="0" u="none" strike="noStrike" kern="1200" cap="none" spc="0" normalizeH="0" baseline="0" noProof="0" dirty="0">
              <a:ln>
                <a:noFill/>
              </a:ln>
              <a:solidFill>
                <a:srgbClr val="000000"/>
              </a:solidFill>
              <a:effectLst/>
              <a:uLnTx/>
              <a:uFillTx/>
              <a:latin typeface="Arial"/>
              <a:ea typeface="ＭＳ Ｐゴシック" charset="0"/>
            </a:endParaRPr>
          </a:p>
          <a:p>
            <a:endParaRPr lang="en-US" dirty="0"/>
          </a:p>
        </p:txBody>
      </p:sp>
      <p:pic>
        <p:nvPicPr>
          <p:cNvPr id="4" name="Picture 3">
            <a:extLst>
              <a:ext uri="{FF2B5EF4-FFF2-40B4-BE49-F238E27FC236}">
                <a16:creationId xmlns:a16="http://schemas.microsoft.com/office/drawing/2014/main" id="{82BCB8E8-CB2D-41DB-84B3-0CC2CC04492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321876" y="744253"/>
            <a:ext cx="8510754" cy="158510"/>
          </a:xfrm>
          <a:prstGeom prst="rect">
            <a:avLst/>
          </a:prstGeom>
        </p:spPr>
      </p:pic>
    </p:spTree>
    <p:extLst>
      <p:ext uri="{BB962C8B-B14F-4D97-AF65-F5344CB8AC3E}">
        <p14:creationId xmlns:p14="http://schemas.microsoft.com/office/powerpoint/2010/main" val="3829573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2A3F1-23FC-48E2-A41D-92981C23E58A}"/>
              </a:ext>
            </a:extLst>
          </p:cNvPr>
          <p:cNvSpPr>
            <a:spLocks noGrp="1"/>
          </p:cNvSpPr>
          <p:nvPr>
            <p:ph type="title"/>
          </p:nvPr>
        </p:nvSpPr>
        <p:spPr>
          <a:xfrm>
            <a:off x="493776" y="86400"/>
            <a:ext cx="8165592" cy="657853"/>
          </a:xfrm>
        </p:spPr>
        <p:txBody>
          <a:bodyPr/>
          <a:lstStyle/>
          <a:p>
            <a:r>
              <a:rPr lang="en-US" dirty="0">
                <a:solidFill>
                  <a:srgbClr val="0070C0"/>
                </a:solidFill>
              </a:rPr>
              <a:t>Research Strategy (up to 30 pages)</a:t>
            </a:r>
          </a:p>
        </p:txBody>
      </p:sp>
      <p:pic>
        <p:nvPicPr>
          <p:cNvPr id="4" name="Picture 3">
            <a:extLst>
              <a:ext uri="{FF2B5EF4-FFF2-40B4-BE49-F238E27FC236}">
                <a16:creationId xmlns:a16="http://schemas.microsoft.com/office/drawing/2014/main" id="{82BCB8E8-CB2D-41DB-84B3-0CC2CC04492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321876" y="744253"/>
            <a:ext cx="8510754" cy="158510"/>
          </a:xfrm>
          <a:prstGeom prst="rect">
            <a:avLst/>
          </a:prstGeom>
        </p:spPr>
      </p:pic>
      <p:sp>
        <p:nvSpPr>
          <p:cNvPr id="6" name="Content Placeholder 2">
            <a:extLst>
              <a:ext uri="{FF2B5EF4-FFF2-40B4-BE49-F238E27FC236}">
                <a16:creationId xmlns:a16="http://schemas.microsoft.com/office/drawing/2014/main" id="{6FAAC597-C226-46DE-B188-931E9A3D559F}"/>
              </a:ext>
            </a:extLst>
          </p:cNvPr>
          <p:cNvSpPr>
            <a:spLocks noGrp="1"/>
          </p:cNvSpPr>
          <p:nvPr>
            <p:ph sz="quarter" idx="11"/>
          </p:nvPr>
        </p:nvSpPr>
        <p:spPr>
          <a:xfrm>
            <a:off x="493713" y="1069975"/>
            <a:ext cx="8166100" cy="3600450"/>
          </a:xfrm>
        </p:spPr>
        <p:txBody>
          <a:bodyPr/>
          <a:lstStyle/>
          <a:p>
            <a:r>
              <a:rPr lang="en-US" sz="1800" b="1" dirty="0"/>
              <a:t>Investigators’ Leadership, Expertise, and Experience</a:t>
            </a:r>
          </a:p>
          <a:p>
            <a:pPr lvl="1">
              <a:buFont typeface="Wingdings" panose="05000000000000000000" pitchFamily="2" charset="2"/>
              <a:buChar char="Ø"/>
            </a:pPr>
            <a:r>
              <a:rPr lang="en-US" sz="1600" dirty="0"/>
              <a:t>Describe the </a:t>
            </a:r>
            <a:r>
              <a:rPr lang="en-US" sz="1600" dirty="0">
                <a:solidFill>
                  <a:srgbClr val="333333"/>
                </a:solidFill>
              </a:rPr>
              <a:t>training and demonstrated experiences of </a:t>
            </a:r>
            <a:r>
              <a:rPr lang="en-US" sz="1600" dirty="0"/>
              <a:t>the </a:t>
            </a:r>
            <a:r>
              <a:rPr lang="en-US" sz="1600" b="0" i="0" dirty="0">
                <a:solidFill>
                  <a:srgbClr val="333333"/>
                </a:solidFill>
                <a:effectLst/>
              </a:rPr>
              <a:t>PD(s)/PI(s) and their collaborators in the areas of program management, statistical, mathematical, and computational biology</a:t>
            </a:r>
          </a:p>
          <a:p>
            <a:pPr lvl="1">
              <a:buFont typeface="Wingdings" panose="05000000000000000000" pitchFamily="2" charset="2"/>
              <a:buChar char="Ø"/>
            </a:pPr>
            <a:r>
              <a:rPr lang="en-US" sz="1600" b="0" i="0" dirty="0">
                <a:solidFill>
                  <a:srgbClr val="333333"/>
                </a:solidFill>
                <a:effectLst/>
              </a:rPr>
              <a:t>Describe any unique skills that the investigators’ team will contribute to the overall objectives of the LBC program</a:t>
            </a:r>
          </a:p>
          <a:p>
            <a:pPr>
              <a:buFont typeface="Wingdings" panose="05000000000000000000" pitchFamily="2" charset="2"/>
              <a:buChar char="§"/>
            </a:pPr>
            <a:r>
              <a:rPr lang="en-US" sz="1800" b="1" i="0" dirty="0">
                <a:solidFill>
                  <a:srgbClr val="333333"/>
                </a:solidFill>
                <a:effectLst/>
              </a:rPr>
              <a:t>Plans for the Required Areas of Responsibility</a:t>
            </a:r>
            <a:endParaRPr lang="en-US" sz="1600" b="0" i="0" dirty="0">
              <a:solidFill>
                <a:srgbClr val="333333"/>
              </a:solidFill>
              <a:effectLst/>
              <a:latin typeface="Helvetica Neue"/>
            </a:endParaRPr>
          </a:p>
          <a:p>
            <a:pPr lvl="1">
              <a:buFont typeface="Wingdings" panose="05000000000000000000" pitchFamily="2" charset="2"/>
              <a:buChar char="Ø"/>
            </a:pPr>
            <a:r>
              <a:rPr lang="en-US" sz="1600" b="0" i="0" dirty="0">
                <a:solidFill>
                  <a:srgbClr val="333333"/>
                </a:solidFill>
                <a:effectLst/>
                <a:latin typeface="Helvetica Neue"/>
              </a:rPr>
              <a:t>Describe any theoretical and applied research management and program coordination plans </a:t>
            </a:r>
          </a:p>
          <a:p>
            <a:pPr lvl="1">
              <a:buFont typeface="Wingdings" panose="05000000000000000000" pitchFamily="2" charset="2"/>
              <a:buChar char="Ø"/>
            </a:pPr>
            <a:r>
              <a:rPr lang="en-US" sz="1600" dirty="0">
                <a:solidFill>
                  <a:srgbClr val="333333"/>
                </a:solidFill>
                <a:latin typeface="Helvetica Neue"/>
              </a:rPr>
              <a:t>Describe any m</a:t>
            </a:r>
            <a:r>
              <a:rPr lang="en-US" sz="1600" b="0" i="0" dirty="0">
                <a:solidFill>
                  <a:srgbClr val="333333"/>
                </a:solidFill>
                <a:effectLst/>
                <a:latin typeface="Helvetica Neue"/>
              </a:rPr>
              <a:t>ethods and approaches to address the anticipated overall LBC program needs, including study design approaches, and methods/plans for the analysis, harmonization, and stewardship of the generated data</a:t>
            </a:r>
            <a:endParaRPr lang="en-US" sz="1800" dirty="0"/>
          </a:p>
        </p:txBody>
      </p:sp>
    </p:spTree>
    <p:extLst>
      <p:ext uri="{BB962C8B-B14F-4D97-AF65-F5344CB8AC3E}">
        <p14:creationId xmlns:p14="http://schemas.microsoft.com/office/powerpoint/2010/main" val="33349326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2A3F1-23FC-48E2-A41D-92981C23E58A}"/>
              </a:ext>
            </a:extLst>
          </p:cNvPr>
          <p:cNvSpPr>
            <a:spLocks noGrp="1"/>
          </p:cNvSpPr>
          <p:nvPr>
            <p:ph type="title"/>
          </p:nvPr>
        </p:nvSpPr>
        <p:spPr>
          <a:xfrm>
            <a:off x="493776" y="86400"/>
            <a:ext cx="8165592" cy="386675"/>
          </a:xfrm>
        </p:spPr>
        <p:txBody>
          <a:bodyPr/>
          <a:lstStyle/>
          <a:p>
            <a:r>
              <a:rPr lang="en-US" dirty="0">
                <a:solidFill>
                  <a:srgbClr val="0070C0"/>
                </a:solidFill>
              </a:rPr>
              <a:t>Mechanism of Support and Funding (RFA-CA-23-019)</a:t>
            </a:r>
          </a:p>
        </p:txBody>
      </p:sp>
      <p:pic>
        <p:nvPicPr>
          <p:cNvPr id="4" name="Picture 3">
            <a:extLst>
              <a:ext uri="{FF2B5EF4-FFF2-40B4-BE49-F238E27FC236}">
                <a16:creationId xmlns:a16="http://schemas.microsoft.com/office/drawing/2014/main" id="{82BCB8E8-CB2D-41DB-84B3-0CC2CC04492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321876" y="521053"/>
            <a:ext cx="8510754" cy="158510"/>
          </a:xfrm>
          <a:prstGeom prst="rect">
            <a:avLst/>
          </a:prstGeom>
        </p:spPr>
      </p:pic>
      <p:sp>
        <p:nvSpPr>
          <p:cNvPr id="6" name="Content Placeholder 2">
            <a:extLst>
              <a:ext uri="{FF2B5EF4-FFF2-40B4-BE49-F238E27FC236}">
                <a16:creationId xmlns:a16="http://schemas.microsoft.com/office/drawing/2014/main" id="{6FAAC597-C226-46DE-B188-931E9A3D559F}"/>
              </a:ext>
            </a:extLst>
          </p:cNvPr>
          <p:cNvSpPr>
            <a:spLocks noGrp="1"/>
          </p:cNvSpPr>
          <p:nvPr>
            <p:ph sz="quarter" idx="11"/>
          </p:nvPr>
        </p:nvSpPr>
        <p:spPr>
          <a:xfrm>
            <a:off x="381600" y="731575"/>
            <a:ext cx="8386230" cy="4078026"/>
          </a:xfrm>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500" b="1" i="0" u="none" strike="noStrike" kern="1200" cap="none" spc="0" normalizeH="0" baseline="0" noProof="0" dirty="0">
                <a:ln>
                  <a:noFill/>
                </a:ln>
                <a:solidFill>
                  <a:srgbClr val="C00000"/>
                </a:solidFill>
                <a:effectLst/>
                <a:uLnTx/>
                <a:uFillTx/>
                <a:latin typeface="Arial"/>
                <a:ea typeface="ＭＳ Ｐゴシック" charset="0"/>
              </a:rPr>
              <a:t>Mechanism of support</a:t>
            </a:r>
            <a:r>
              <a:rPr kumimoji="0" lang="en-US" sz="1500" b="0" i="0" u="none" strike="noStrike" kern="1200" cap="none" spc="0" normalizeH="0" baseline="0" noProof="0" dirty="0">
                <a:ln>
                  <a:noFill/>
                </a:ln>
                <a:solidFill>
                  <a:srgbClr val="000000"/>
                </a:solidFill>
                <a:effectLst/>
                <a:uLnTx/>
                <a:uFillTx/>
                <a:latin typeface="Arial"/>
                <a:ea typeface="ＭＳ Ｐゴシック" charset="0"/>
              </a:rPr>
              <a:t>: U24 –  Resource-Related Research Project – Cooperative Agreement</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500" b="0" i="1" u="none" strike="noStrike" kern="1200" cap="none" spc="0" normalizeH="0" baseline="0" noProof="0" dirty="0">
                <a:ln>
                  <a:noFill/>
                </a:ln>
                <a:solidFill>
                  <a:srgbClr val="000000"/>
                </a:solidFill>
                <a:effectLst/>
                <a:uLnTx/>
                <a:uFillTx/>
                <a:latin typeface="Arial"/>
                <a:ea typeface="ＭＳ Ｐゴシック" charset="0"/>
              </a:rPr>
              <a:t>Used to accommodate substantive programmatic involvement to facilitate coordination and integration across the LBC </a:t>
            </a:r>
            <a:r>
              <a:rPr lang="en-US" sz="1500" i="1" dirty="0">
                <a:latin typeface="Arial"/>
              </a:rPr>
              <a:t>p</a:t>
            </a:r>
            <a:r>
              <a:rPr kumimoji="0" lang="en-US" sz="1500" b="0" i="1" u="none" strike="noStrike" kern="1200" cap="none" spc="0" normalizeH="0" baseline="0" noProof="0" dirty="0" err="1">
                <a:ln>
                  <a:noFill/>
                </a:ln>
                <a:solidFill>
                  <a:srgbClr val="000000"/>
                </a:solidFill>
                <a:effectLst/>
                <a:uLnTx/>
                <a:uFillTx/>
                <a:latin typeface="Arial"/>
                <a:ea typeface="ＭＳ Ｐゴシック" charset="0"/>
              </a:rPr>
              <a:t>rogram</a:t>
            </a:r>
            <a:r>
              <a:rPr kumimoji="0" lang="en-US" sz="1500" b="0" i="1" u="none" strike="noStrike" kern="1200" cap="none" spc="0" normalizeH="0" baseline="0" noProof="0" dirty="0">
                <a:ln>
                  <a:noFill/>
                </a:ln>
                <a:solidFill>
                  <a:srgbClr val="000000"/>
                </a:solidFill>
                <a:effectLst/>
                <a:uLnTx/>
                <a:uFillTx/>
                <a:latin typeface="Arial"/>
                <a:ea typeface="ＭＳ Ｐゴシック" charset="0"/>
              </a:rPr>
              <a:t>.</a:t>
            </a:r>
          </a:p>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a:ln>
                <a:noFill/>
              </a:ln>
              <a:solidFill>
                <a:srgbClr val="000000"/>
              </a:solidFill>
              <a:effectLst/>
              <a:uLnTx/>
              <a:uFillTx/>
              <a:latin typeface="Arial"/>
              <a:ea typeface="ＭＳ Ｐゴシック" charset="0"/>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500" b="1" i="0" u="none" strike="noStrike" kern="1200" cap="none" spc="0" normalizeH="0" baseline="0" noProof="0" dirty="0">
                <a:ln>
                  <a:noFill/>
                </a:ln>
                <a:solidFill>
                  <a:srgbClr val="C00000"/>
                </a:solidFill>
                <a:effectLst/>
                <a:uLnTx/>
                <a:uFillTx/>
                <a:latin typeface="Arial"/>
                <a:ea typeface="ＭＳ Ｐゴシック" charset="0"/>
              </a:rPr>
              <a:t>Application Type: </a:t>
            </a:r>
            <a:r>
              <a:rPr kumimoji="0" lang="en-US" sz="1500" b="0" i="0" u="none" strike="noStrike" kern="1200" cap="none" spc="0" normalizeH="0" baseline="0" noProof="0" dirty="0">
                <a:ln>
                  <a:noFill/>
                </a:ln>
                <a:solidFill>
                  <a:srgbClr val="000000"/>
                </a:solidFill>
                <a:effectLst/>
                <a:uLnTx/>
                <a:uFillTx/>
                <a:latin typeface="Arial"/>
                <a:ea typeface="ＭＳ Ｐゴシック" charset="0"/>
              </a:rPr>
              <a:t>All submissions will be Type 1 (new applications). No resubmissions are allowed. </a:t>
            </a:r>
          </a:p>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000" b="0" i="0" u="none" strike="noStrike" kern="1200" cap="none" spc="0" normalizeH="0" baseline="0" noProof="0" dirty="0">
              <a:ln>
                <a:noFill/>
              </a:ln>
              <a:solidFill>
                <a:srgbClr val="000000"/>
              </a:solidFill>
              <a:effectLst/>
              <a:uLnTx/>
              <a:uFillTx/>
              <a:latin typeface="Arial"/>
              <a:ea typeface="ＭＳ Ｐゴシック" charset="0"/>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500" b="1" i="0" u="none" strike="noStrike" kern="1200" cap="none" spc="0" normalizeH="0" baseline="0" noProof="0" dirty="0">
                <a:ln>
                  <a:noFill/>
                </a:ln>
                <a:solidFill>
                  <a:srgbClr val="C00000"/>
                </a:solidFill>
                <a:effectLst/>
                <a:uLnTx/>
                <a:uFillTx/>
                <a:latin typeface="Arial"/>
                <a:ea typeface="ＭＳ Ｐゴシック" charset="0"/>
              </a:rPr>
              <a:t>Budget:</a:t>
            </a:r>
            <a:r>
              <a:rPr kumimoji="0" lang="en-US" sz="1500" b="1" i="0" u="none" strike="noStrike" kern="1200" cap="none" spc="0" normalizeH="0" baseline="0" noProof="0" dirty="0">
                <a:ln>
                  <a:noFill/>
                </a:ln>
                <a:solidFill>
                  <a:srgbClr val="000000"/>
                </a:solidFill>
                <a:effectLst/>
                <a:uLnTx/>
                <a:uFillTx/>
                <a:latin typeface="Arial"/>
                <a:ea typeface="ＭＳ Ｐゴシック" charset="0"/>
              </a:rPr>
              <a:t> </a:t>
            </a:r>
            <a:r>
              <a:rPr kumimoji="0" lang="en-US" sz="1500" b="0" i="0" u="none" strike="noStrike" kern="1200" cap="none" spc="0" normalizeH="0" baseline="0" noProof="0" dirty="0">
                <a:ln>
                  <a:noFill/>
                </a:ln>
                <a:solidFill>
                  <a:srgbClr val="000000"/>
                </a:solidFill>
                <a:effectLst/>
                <a:uLnTx/>
                <a:uFillTx/>
                <a:latin typeface="Arial"/>
                <a:ea typeface="ＭＳ Ｐゴシック" charset="0"/>
              </a:rPr>
              <a:t>Application budgets are limited to $450 K/year (</a:t>
            </a:r>
            <a:r>
              <a:rPr kumimoji="0" lang="en-US" sz="1500" b="0" i="0" u="none" strike="noStrike" kern="1200" cap="none" spc="0" normalizeH="0" baseline="0" noProof="0" dirty="0" err="1">
                <a:ln>
                  <a:noFill/>
                </a:ln>
                <a:solidFill>
                  <a:srgbClr val="000000"/>
                </a:solidFill>
                <a:effectLst/>
                <a:uLnTx/>
                <a:uFillTx/>
                <a:latin typeface="Arial"/>
                <a:ea typeface="ＭＳ Ｐゴシック" charset="0"/>
              </a:rPr>
              <a:t>d.c.</a:t>
            </a:r>
            <a:r>
              <a:rPr kumimoji="0" lang="en-US" sz="1500" b="0" i="0" u="none" strike="noStrike" kern="1200" cap="none" spc="0" normalizeH="0" baseline="0" noProof="0" dirty="0">
                <a:ln>
                  <a:noFill/>
                </a:ln>
                <a:solidFill>
                  <a:srgbClr val="000000"/>
                </a:solidFill>
                <a:effectLst/>
                <a:uLnTx/>
                <a:uFillTx/>
                <a:latin typeface="Arial"/>
                <a:ea typeface="ＭＳ Ｐゴシック" charset="0"/>
              </a:rPr>
              <a:t>). </a:t>
            </a:r>
            <a:r>
              <a:rPr kumimoji="0" lang="en-US" sz="1500" b="0" i="0" u="none" strike="noStrike" kern="1200" cap="none" spc="0" normalizeH="0" baseline="0" noProof="0" dirty="0">
                <a:ln>
                  <a:noFill/>
                </a:ln>
                <a:solidFill>
                  <a:srgbClr val="333333"/>
                </a:solidFill>
                <a:effectLst/>
                <a:uLnTx/>
                <a:uFillTx/>
                <a:latin typeface="Arial"/>
                <a:ea typeface="ＭＳ Ｐゴシック" charset="0"/>
              </a:rPr>
              <a:t>The contact PD/PI must commit a minimum of 1.8 CM/year and all other PD(s)/PI(s) (if multiple) must commit a minimum of 1.2 CM/year </a:t>
            </a:r>
            <a:r>
              <a:rPr kumimoji="0" lang="en-US" sz="1600" b="0" i="0" u="none" strike="noStrike" kern="1200" cap="none" spc="0" normalizeH="0" baseline="0" noProof="0" dirty="0">
                <a:ln>
                  <a:noFill/>
                </a:ln>
                <a:solidFill>
                  <a:srgbClr val="000000"/>
                </a:solidFill>
                <a:effectLst/>
                <a:uLnTx/>
                <a:uFillTx/>
                <a:latin typeface="Calibri" charset="0"/>
                <a:ea typeface="ＭＳ Ｐゴシック" charset="0"/>
              </a:rPr>
              <a:t>throughout the life </a:t>
            </a:r>
            <a:r>
              <a:rPr kumimoji="0" lang="en-US" sz="1500" b="0" i="0" u="none" strike="noStrike" kern="1200" cap="none" spc="0" normalizeH="0" baseline="0" noProof="0" dirty="0">
                <a:ln>
                  <a:noFill/>
                </a:ln>
                <a:solidFill>
                  <a:srgbClr val="333333"/>
                </a:solidFill>
                <a:effectLst/>
                <a:uLnTx/>
                <a:uFillTx/>
                <a:latin typeface="Arial"/>
                <a:ea typeface="ＭＳ Ｐゴシック" charset="0"/>
              </a:rPr>
              <a:t>of the U24 award. </a:t>
            </a:r>
            <a:r>
              <a:rPr kumimoji="0" lang="en-US" sz="1500" b="0" i="0" u="none" strike="noStrike" kern="1200" cap="none" spc="0" normalizeH="0" baseline="0" noProof="0" dirty="0">
                <a:ln>
                  <a:noFill/>
                </a:ln>
                <a:solidFill>
                  <a:srgbClr val="000000"/>
                </a:solidFill>
                <a:effectLst/>
                <a:uLnTx/>
                <a:uFillTx/>
                <a:latin typeface="Arial"/>
                <a:ea typeface="ＭＳ Ｐゴシック" charset="0"/>
              </a:rPr>
              <a:t>Applicants must also budget for the PD(s)/PI(s) </a:t>
            </a:r>
            <a:r>
              <a:rPr kumimoji="0" lang="en-US" sz="1500" b="0" i="0" u="none" strike="noStrike" kern="1200" cap="none" spc="0" normalizeH="0" baseline="0" noProof="0" dirty="0">
                <a:ln>
                  <a:noFill/>
                </a:ln>
                <a:solidFill>
                  <a:srgbClr val="333333"/>
                </a:solidFill>
                <a:effectLst/>
                <a:uLnTx/>
                <a:uFillTx/>
                <a:latin typeface="Arial"/>
                <a:ea typeface="ＭＳ Ｐゴシック" charset="0"/>
              </a:rPr>
              <a:t>and an additional senior investigator </a:t>
            </a:r>
            <a:r>
              <a:rPr kumimoji="0" lang="en-US" sz="1500" b="0" i="0" u="none" strike="noStrike" kern="1200" cap="none" spc="0" normalizeH="0" baseline="0" noProof="0" dirty="0">
                <a:ln>
                  <a:noFill/>
                </a:ln>
                <a:solidFill>
                  <a:srgbClr val="000000"/>
                </a:solidFill>
                <a:effectLst/>
                <a:uLnTx/>
                <a:uFillTx/>
                <a:latin typeface="Arial"/>
                <a:ea typeface="ＭＳ Ｐゴシック" charset="0"/>
              </a:rPr>
              <a:t>to travel to one annual LBC face-to-face Steering Committee meeting.</a:t>
            </a:r>
          </a:p>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a:ln>
                <a:noFill/>
              </a:ln>
              <a:solidFill>
                <a:srgbClr val="000000"/>
              </a:solidFill>
              <a:effectLst/>
              <a:uLnTx/>
              <a:uFillTx/>
              <a:latin typeface="Arial"/>
              <a:ea typeface="ＭＳ Ｐゴシック" charset="0"/>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500" b="1" i="0" u="none" strike="noStrike" kern="1200" cap="none" spc="0" normalizeH="0" baseline="0" noProof="0" dirty="0">
                <a:ln>
                  <a:noFill/>
                </a:ln>
                <a:solidFill>
                  <a:srgbClr val="C00000"/>
                </a:solidFill>
                <a:effectLst/>
                <a:uLnTx/>
                <a:uFillTx/>
                <a:latin typeface="Arial"/>
                <a:ea typeface="ＭＳ Ｐゴシック" charset="0"/>
              </a:rPr>
              <a:t>Project Period: </a:t>
            </a:r>
            <a:r>
              <a:rPr kumimoji="0" lang="en-US" sz="1500" b="0" i="0" u="none" strike="noStrike" kern="1200" cap="none" spc="0" normalizeH="0" baseline="0" noProof="0" dirty="0">
                <a:ln>
                  <a:noFill/>
                </a:ln>
                <a:solidFill>
                  <a:srgbClr val="000000"/>
                </a:solidFill>
                <a:effectLst/>
                <a:uLnTx/>
                <a:uFillTx/>
                <a:latin typeface="Arial"/>
                <a:ea typeface="ＭＳ Ｐゴシック" charset="0"/>
              </a:rPr>
              <a:t>Up to 5 years.</a:t>
            </a:r>
          </a:p>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000" b="0" i="0" u="none" strike="noStrike" kern="1200" cap="none" spc="0" normalizeH="0" baseline="0" noProof="0" dirty="0">
              <a:ln>
                <a:noFill/>
              </a:ln>
              <a:solidFill>
                <a:srgbClr val="000000"/>
              </a:solidFill>
              <a:effectLst/>
              <a:uLnTx/>
              <a:uFillTx/>
              <a:latin typeface="Arial"/>
              <a:ea typeface="ＭＳ Ｐゴシック" charset="0"/>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500" b="1" i="0" u="none" strike="noStrike" kern="1200" cap="none" spc="0" normalizeH="0" baseline="0" noProof="0" dirty="0">
                <a:ln>
                  <a:noFill/>
                </a:ln>
                <a:solidFill>
                  <a:srgbClr val="C00000"/>
                </a:solidFill>
                <a:effectLst/>
                <a:uLnTx/>
                <a:uFillTx/>
                <a:latin typeface="Arial"/>
                <a:ea typeface="ＭＳ Ｐゴシック" charset="0"/>
              </a:rPr>
              <a:t>Note on Eligible Applicants: </a:t>
            </a:r>
            <a:r>
              <a:rPr kumimoji="0" lang="en-US" sz="1500" b="0" i="0" u="none" strike="noStrike" kern="1200" cap="none" spc="0" normalizeH="0" baseline="0" noProof="0" dirty="0">
                <a:ln>
                  <a:noFill/>
                </a:ln>
                <a:solidFill>
                  <a:srgbClr val="000000"/>
                </a:solidFill>
                <a:effectLst/>
                <a:uLnTx/>
                <a:uFillTx/>
                <a:latin typeface="Arial"/>
                <a:ea typeface="ＭＳ Ｐゴシック" charset="0"/>
              </a:rPr>
              <a:t>Foreign (non-U.S.) institutions </a:t>
            </a:r>
            <a:r>
              <a:rPr kumimoji="0" lang="en-US" sz="1500" b="1" i="0" u="none" strike="noStrike" kern="1200" cap="none" spc="0" normalizeH="0" baseline="0" noProof="0" dirty="0">
                <a:ln>
                  <a:noFill/>
                </a:ln>
                <a:solidFill>
                  <a:srgbClr val="000000"/>
                </a:solidFill>
                <a:effectLst/>
                <a:uLnTx/>
                <a:uFillTx/>
                <a:latin typeface="Arial"/>
                <a:ea typeface="ＭＳ Ｐゴシック" charset="0"/>
              </a:rPr>
              <a:t>are not </a:t>
            </a:r>
            <a:r>
              <a:rPr kumimoji="0" lang="en-US" sz="1500" b="0" i="0" u="none" strike="noStrike" kern="1200" cap="none" spc="0" normalizeH="0" baseline="0" noProof="0" dirty="0">
                <a:ln>
                  <a:noFill/>
                </a:ln>
                <a:solidFill>
                  <a:srgbClr val="000000"/>
                </a:solidFill>
                <a:effectLst/>
                <a:uLnTx/>
                <a:uFillTx/>
                <a:latin typeface="Arial"/>
                <a:ea typeface="ＭＳ Ｐゴシック" charset="0"/>
              </a:rPr>
              <a:t>eligible; non-domestic (non-U.S.) components of U.S. Organizations </a:t>
            </a:r>
            <a:r>
              <a:rPr kumimoji="0" lang="en-US" sz="1500" b="1" i="0" u="none" strike="noStrike" kern="1200" cap="none" spc="0" normalizeH="0" baseline="0" noProof="0" dirty="0">
                <a:ln>
                  <a:noFill/>
                </a:ln>
                <a:solidFill>
                  <a:srgbClr val="000000"/>
                </a:solidFill>
                <a:effectLst/>
                <a:uLnTx/>
                <a:uFillTx/>
                <a:latin typeface="Arial"/>
                <a:ea typeface="ＭＳ Ｐゴシック" charset="0"/>
              </a:rPr>
              <a:t>are not </a:t>
            </a:r>
            <a:r>
              <a:rPr kumimoji="0" lang="en-US" sz="1500" b="0" i="0" u="none" strike="noStrike" kern="1200" cap="none" spc="0" normalizeH="0" baseline="0" noProof="0" dirty="0">
                <a:ln>
                  <a:noFill/>
                </a:ln>
                <a:solidFill>
                  <a:srgbClr val="000000"/>
                </a:solidFill>
                <a:effectLst/>
                <a:uLnTx/>
                <a:uFillTx/>
                <a:latin typeface="Arial"/>
                <a:ea typeface="ＭＳ Ｐゴシック" charset="0"/>
              </a:rPr>
              <a:t>eligible; foreign components </a:t>
            </a:r>
            <a:r>
              <a:rPr kumimoji="0" lang="en-US" sz="1500" b="1" i="0" u="none" strike="noStrike" kern="1200" cap="none" spc="0" normalizeH="0" baseline="0" noProof="0" dirty="0">
                <a:ln>
                  <a:noFill/>
                </a:ln>
                <a:solidFill>
                  <a:srgbClr val="000000"/>
                </a:solidFill>
                <a:effectLst/>
                <a:uLnTx/>
                <a:uFillTx/>
                <a:latin typeface="Arial"/>
                <a:ea typeface="ＭＳ Ｐゴシック" charset="0"/>
              </a:rPr>
              <a:t>are not </a:t>
            </a:r>
            <a:r>
              <a:rPr kumimoji="0" lang="en-US" sz="1500" b="0" i="0" u="none" strike="noStrike" kern="1200" cap="none" spc="0" normalizeH="0" baseline="0" noProof="0" dirty="0">
                <a:ln>
                  <a:noFill/>
                </a:ln>
                <a:solidFill>
                  <a:srgbClr val="000000"/>
                </a:solidFill>
                <a:effectLst/>
                <a:uLnTx/>
                <a:uFillTx/>
                <a:latin typeface="Arial"/>
                <a:ea typeface="ＭＳ Ｐゴシック" charset="0"/>
              </a:rPr>
              <a:t>allowed.</a:t>
            </a:r>
          </a:p>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000" b="0" i="0" u="none" strike="noStrike" kern="1200" cap="none" spc="0" normalizeH="0" baseline="0" noProof="0" dirty="0">
              <a:ln>
                <a:noFill/>
              </a:ln>
              <a:solidFill>
                <a:srgbClr val="000000"/>
              </a:solidFill>
              <a:effectLst/>
              <a:uLnTx/>
              <a:uFillTx/>
              <a:latin typeface="Arial"/>
              <a:ea typeface="ＭＳ Ｐゴシック" charset="0"/>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500" b="1" i="0" u="none" strike="noStrike" kern="1200" cap="none" spc="0" normalizeH="0" baseline="0" noProof="0" dirty="0">
                <a:ln>
                  <a:noFill/>
                </a:ln>
                <a:solidFill>
                  <a:srgbClr val="C00000"/>
                </a:solidFill>
                <a:effectLst/>
                <a:uLnTx/>
                <a:uFillTx/>
                <a:latin typeface="Arial"/>
                <a:ea typeface="ＭＳ Ｐゴシック" charset="0"/>
              </a:rPr>
              <a:t>Anticipated Number of Awards: </a:t>
            </a:r>
            <a:r>
              <a:rPr kumimoji="0" lang="en-US" sz="1500" b="0" i="0" u="none" strike="noStrike" kern="1200" cap="none" spc="0" normalizeH="0" baseline="0" noProof="0" dirty="0">
                <a:ln>
                  <a:noFill/>
                </a:ln>
                <a:solidFill>
                  <a:srgbClr val="000000"/>
                </a:solidFill>
                <a:effectLst/>
                <a:uLnTx/>
                <a:uFillTx/>
                <a:latin typeface="Arial"/>
                <a:ea typeface="ＭＳ Ｐゴシック" charset="0"/>
              </a:rPr>
              <a:t>One U24 award. </a:t>
            </a:r>
          </a:p>
        </p:txBody>
      </p:sp>
    </p:spTree>
    <p:extLst>
      <p:ext uri="{BB962C8B-B14F-4D97-AF65-F5344CB8AC3E}">
        <p14:creationId xmlns:p14="http://schemas.microsoft.com/office/powerpoint/2010/main" val="12260226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100B417-5A3F-40BC-B174-3574B1E3DCAF}"/>
              </a:ext>
            </a:extLst>
          </p:cNvPr>
          <p:cNvSpPr>
            <a:spLocks noGrp="1"/>
          </p:cNvSpPr>
          <p:nvPr>
            <p:ph type="title" idx="4294967295"/>
          </p:nvPr>
        </p:nvSpPr>
        <p:spPr bwMode="auto">
          <a:xfrm>
            <a:off x="933450" y="0"/>
            <a:ext cx="7697788" cy="5148263"/>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1000"/>
              </a:spcAft>
              <a:buClr>
                <a:schemeClr val="accent1"/>
              </a:buClr>
              <a:buSzTx/>
              <a:buFont typeface="+mj-lt"/>
              <a:buNone/>
              <a:tabLst/>
              <a:defRPr/>
            </a:pPr>
            <a:r>
              <a:rPr kumimoji="0" lang="en-US" sz="2400" b="1" i="1" u="none" strike="noStrike" kern="1200" cap="none" spc="0" normalizeH="0" baseline="0" noProof="0" dirty="0">
                <a:ln>
                  <a:noFill/>
                </a:ln>
                <a:solidFill>
                  <a:srgbClr val="000000"/>
                </a:solidFill>
                <a:effectLst/>
                <a:uLnTx/>
                <a:uFillTx/>
                <a:latin typeface="+mn-lt"/>
                <a:ea typeface="ＭＳ Ｐゴシック" charset="0"/>
                <a:cs typeface="SapientCentroSlab-Light"/>
              </a:rPr>
              <a:t>Additional Information Relevant to both FOAs</a:t>
            </a:r>
          </a:p>
          <a:p>
            <a:pPr marL="0" marR="0" lvl="0" indent="0" algn="l" defTabSz="457200" rtl="0" eaLnBrk="1" fontAlgn="auto" latinLnBrk="0" hangingPunct="1">
              <a:lnSpc>
                <a:spcPct val="100000"/>
              </a:lnSpc>
              <a:spcBef>
                <a:spcPts val="0"/>
              </a:spcBef>
              <a:spcAft>
                <a:spcPts val="1000"/>
              </a:spcAft>
              <a:buClr>
                <a:schemeClr val="accent1"/>
              </a:buClr>
              <a:buSzTx/>
              <a:buFont typeface="+mj-lt"/>
              <a:buNone/>
              <a:tabLst/>
              <a:defRPr/>
            </a:pPr>
            <a:r>
              <a:rPr kumimoji="0" lang="en-US" sz="2400" b="1" i="1" u="none" strike="noStrike" kern="1200" cap="none" spc="0" normalizeH="0" baseline="0" noProof="0" dirty="0">
                <a:ln>
                  <a:noFill/>
                </a:ln>
                <a:solidFill>
                  <a:srgbClr val="000000"/>
                </a:solidFill>
                <a:effectLst/>
                <a:uLnTx/>
                <a:uFillTx/>
                <a:latin typeface="+mn-lt"/>
                <a:ea typeface="ＭＳ Ｐゴシック" charset="0"/>
                <a:cs typeface="SapientCentroSlab-Light"/>
              </a:rPr>
              <a:t>(RFA-CA-23-018 &amp; RFA-CA-23-019)</a:t>
            </a:r>
          </a:p>
        </p:txBody>
      </p:sp>
    </p:spTree>
    <p:extLst>
      <p:ext uri="{BB962C8B-B14F-4D97-AF65-F5344CB8AC3E}">
        <p14:creationId xmlns:p14="http://schemas.microsoft.com/office/powerpoint/2010/main" val="4087770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45738-4438-40A2-BB65-DE665503E19E}"/>
              </a:ext>
            </a:extLst>
          </p:cNvPr>
          <p:cNvSpPr>
            <a:spLocks noGrp="1"/>
          </p:cNvSpPr>
          <p:nvPr>
            <p:ph type="title"/>
          </p:nvPr>
        </p:nvSpPr>
        <p:spPr/>
        <p:txBody>
          <a:bodyPr/>
          <a:lstStyle/>
          <a:p>
            <a:r>
              <a:rPr lang="en-US" dirty="0">
                <a:solidFill>
                  <a:srgbClr val="0070C0"/>
                </a:solidFill>
              </a:rPr>
              <a:t>Awardees’ Responsibilities</a:t>
            </a:r>
          </a:p>
        </p:txBody>
      </p:sp>
      <p:sp>
        <p:nvSpPr>
          <p:cNvPr id="3" name="Content Placeholder 2">
            <a:extLst>
              <a:ext uri="{FF2B5EF4-FFF2-40B4-BE49-F238E27FC236}">
                <a16:creationId xmlns:a16="http://schemas.microsoft.com/office/drawing/2014/main" id="{2B5D8EDC-628A-4C26-BB37-6D478525832D}"/>
              </a:ext>
            </a:extLst>
          </p:cNvPr>
          <p:cNvSpPr>
            <a:spLocks noGrp="1"/>
          </p:cNvSpPr>
          <p:nvPr>
            <p:ph sz="quarter" idx="11"/>
          </p:nvPr>
        </p:nvSpPr>
        <p:spPr>
          <a:xfrm>
            <a:off x="493776" y="1321975"/>
            <a:ext cx="8165592" cy="2882825"/>
          </a:xfrm>
        </p:spPr>
        <p:txBody>
          <a:bodyPr/>
          <a:lstStyle/>
          <a:p>
            <a:r>
              <a:rPr lang="en-US" b="0" i="0" dirty="0">
                <a:solidFill>
                  <a:srgbClr val="333333"/>
                </a:solidFill>
                <a:effectLst/>
                <a:latin typeface="Helvetica" panose="020B0604020202020204" pitchFamily="34" charset="0"/>
              </a:rPr>
              <a:t>PD(s)/PI(s) serve as voting members of the LBC Steering Committee; </a:t>
            </a:r>
          </a:p>
          <a:p>
            <a:r>
              <a:rPr lang="en-US" b="0" i="0" dirty="0">
                <a:solidFill>
                  <a:srgbClr val="333333"/>
                </a:solidFill>
                <a:effectLst/>
                <a:latin typeface="Helvetica" panose="020B0604020202020204" pitchFamily="34" charset="0"/>
              </a:rPr>
              <a:t>All funded LBC “teams” will be expected to share with each other knowledge, data, research materials, and any other resources necessary and relevant to the LBC consortium; </a:t>
            </a:r>
          </a:p>
          <a:p>
            <a:r>
              <a:rPr lang="en-US" dirty="0">
                <a:solidFill>
                  <a:srgbClr val="333333"/>
                </a:solidFill>
                <a:latin typeface="Helvetica" panose="020B0604020202020204" pitchFamily="34" charset="0"/>
              </a:rPr>
              <a:t>NCI staff will facilitate various activities including accessing of NCI resources, biospecimens, epidemiological expertise, etc.</a:t>
            </a:r>
          </a:p>
          <a:p>
            <a:r>
              <a:rPr lang="en-US" b="0" i="0" dirty="0">
                <a:solidFill>
                  <a:srgbClr val="333333"/>
                </a:solidFill>
                <a:effectLst/>
                <a:latin typeface="Helvetica" panose="020B0604020202020204" pitchFamily="34" charset="0"/>
              </a:rPr>
              <a:t>NCI </a:t>
            </a:r>
            <a:r>
              <a:rPr lang="en-US" dirty="0">
                <a:solidFill>
                  <a:srgbClr val="333333"/>
                </a:solidFill>
                <a:latin typeface="Helvetica" panose="020B0604020202020204" pitchFamily="34" charset="0"/>
              </a:rPr>
              <a:t>staff will be monitoring scientific progress of individual LBC teams, etc. </a:t>
            </a:r>
            <a:endParaRPr lang="en-US" b="0" i="0" dirty="0">
              <a:solidFill>
                <a:srgbClr val="333333"/>
              </a:solidFill>
              <a:effectLst/>
              <a:latin typeface="Helvetica" panose="020B0604020202020204" pitchFamily="34" charset="0"/>
            </a:endParaRPr>
          </a:p>
        </p:txBody>
      </p:sp>
      <p:pic>
        <p:nvPicPr>
          <p:cNvPr id="4" name="Picture 3">
            <a:extLst>
              <a:ext uri="{FF2B5EF4-FFF2-40B4-BE49-F238E27FC236}">
                <a16:creationId xmlns:a16="http://schemas.microsoft.com/office/drawing/2014/main" id="{B1F81C2D-5676-4E33-876B-A2E94B4C6C8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48614" y="770259"/>
            <a:ext cx="8510754" cy="158510"/>
          </a:xfrm>
          <a:prstGeom prst="rect">
            <a:avLst/>
          </a:prstGeom>
        </p:spPr>
      </p:pic>
    </p:spTree>
    <p:extLst>
      <p:ext uri="{BB962C8B-B14F-4D97-AF65-F5344CB8AC3E}">
        <p14:creationId xmlns:p14="http://schemas.microsoft.com/office/powerpoint/2010/main" val="34008930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74B41-C296-4220-8BF1-57DD07790EA6}"/>
              </a:ext>
            </a:extLst>
          </p:cNvPr>
          <p:cNvSpPr>
            <a:spLocks noGrp="1"/>
          </p:cNvSpPr>
          <p:nvPr>
            <p:ph type="title"/>
          </p:nvPr>
        </p:nvSpPr>
        <p:spPr>
          <a:xfrm>
            <a:off x="493776" y="235650"/>
            <a:ext cx="8258338" cy="734409"/>
          </a:xfrm>
        </p:spPr>
        <p:txBody>
          <a:bodyPr/>
          <a:lstStyle/>
          <a:p>
            <a:pPr algn="ctr"/>
            <a:r>
              <a:rPr lang="en-US" sz="3100" b="1" dirty="0">
                <a:solidFill>
                  <a:srgbClr val="000000"/>
                </a:solidFill>
                <a:latin typeface="Calibri" panose="020F0502020204030204" pitchFamily="34" charset="0"/>
                <a:cs typeface="Calibri" panose="020F0502020204030204" pitchFamily="34" charset="0"/>
              </a:rPr>
              <a:t>Agency Contacts</a:t>
            </a:r>
            <a:br>
              <a:rPr lang="en-US" b="1" dirty="0">
                <a:latin typeface="Calibri" panose="020F0502020204030204" pitchFamily="34" charset="0"/>
                <a:cs typeface="Calibri" panose="020F0502020204030204" pitchFamily="34" charset="0"/>
              </a:rPr>
            </a:br>
            <a:endParaRPr lang="en-US" dirty="0"/>
          </a:p>
        </p:txBody>
      </p:sp>
      <p:sp>
        <p:nvSpPr>
          <p:cNvPr id="3" name="TextBox 2">
            <a:extLst>
              <a:ext uri="{FF2B5EF4-FFF2-40B4-BE49-F238E27FC236}">
                <a16:creationId xmlns:a16="http://schemas.microsoft.com/office/drawing/2014/main" id="{50B62040-B16B-45B5-86B6-283599C0CE70}"/>
              </a:ext>
            </a:extLst>
          </p:cNvPr>
          <p:cNvSpPr txBox="1"/>
          <p:nvPr/>
        </p:nvSpPr>
        <p:spPr>
          <a:xfrm>
            <a:off x="834483" y="733203"/>
            <a:ext cx="7891102" cy="3970318"/>
          </a:xfrm>
          <a:prstGeom prst="rect">
            <a:avLst/>
          </a:prstGeom>
          <a:noFill/>
        </p:spPr>
        <p:txBody>
          <a:bodyPr wrap="square">
            <a:spAutoFit/>
          </a:bodyPr>
          <a:lstStyle/>
          <a:p>
            <a:pPr algn="l"/>
            <a:r>
              <a:rPr lang="en-US" sz="1600" b="1" i="0" u="none" strike="noStrike" baseline="0" dirty="0">
                <a:solidFill>
                  <a:srgbClr val="C00000"/>
                </a:solidFill>
              </a:rPr>
              <a:t>Scientific/Research Contacts:</a:t>
            </a:r>
            <a:endParaRPr lang="en-US" sz="1600" b="1" i="1" u="none" strike="noStrike" baseline="0" dirty="0">
              <a:solidFill>
                <a:srgbClr val="C00000"/>
              </a:solidFill>
            </a:endParaRPr>
          </a:p>
          <a:p>
            <a:pPr algn="l"/>
            <a:endParaRPr lang="en-US" sz="1200" b="1" i="1" dirty="0">
              <a:solidFill>
                <a:srgbClr val="C00000"/>
              </a:solidFill>
            </a:endParaRPr>
          </a:p>
          <a:p>
            <a:pPr algn="l"/>
            <a:r>
              <a:rPr lang="en-US" sz="1600" b="1" i="0" dirty="0">
                <a:solidFill>
                  <a:schemeClr val="tx1">
                    <a:lumMod val="50000"/>
                  </a:schemeClr>
                </a:solidFill>
                <a:effectLst/>
              </a:rPr>
              <a:t>Sudhir Srivastava, PhD, MPH			Lynn Sorbara, PhD</a:t>
            </a:r>
          </a:p>
          <a:p>
            <a:r>
              <a:rPr lang="en-US" sz="1600" dirty="0">
                <a:solidFill>
                  <a:schemeClr val="tx1">
                    <a:lumMod val="50000"/>
                  </a:schemeClr>
                </a:solidFill>
              </a:rPr>
              <a:t>Division of Cancer Prevention			Division of Cancer Prevention</a:t>
            </a:r>
            <a:endParaRPr lang="en-US" sz="1600" b="0" i="0" dirty="0">
              <a:solidFill>
                <a:schemeClr val="tx1">
                  <a:lumMod val="50000"/>
                </a:schemeClr>
              </a:solidFill>
              <a:effectLst/>
            </a:endParaRPr>
          </a:p>
          <a:p>
            <a:r>
              <a:rPr lang="en-US" sz="1600" b="0" i="0" dirty="0">
                <a:solidFill>
                  <a:schemeClr val="tx1">
                    <a:lumMod val="50000"/>
                  </a:schemeClr>
                </a:solidFill>
                <a:effectLst/>
              </a:rPr>
              <a:t>240-276-7028						240-276-7135</a:t>
            </a:r>
          </a:p>
          <a:p>
            <a:r>
              <a:rPr lang="en-US" sz="1600" b="0" i="0" u="none" strike="noStrike" dirty="0">
                <a:solidFill>
                  <a:srgbClr val="428BCA"/>
                </a:solidFill>
                <a:effectLst/>
                <a:hlinkClick r:id="rId2"/>
              </a:rPr>
              <a:t>srivasts@mail.nih.gov</a:t>
            </a:r>
            <a:r>
              <a:rPr lang="en-US" sz="1600" dirty="0">
                <a:solidFill>
                  <a:srgbClr val="428BCA"/>
                </a:solidFill>
              </a:rPr>
              <a:t>					</a:t>
            </a:r>
            <a:r>
              <a:rPr lang="en-US" sz="1600" dirty="0">
                <a:solidFill>
                  <a:srgbClr val="428BCA"/>
                </a:solidFill>
                <a:hlinkClick r:id="rId3"/>
              </a:rPr>
              <a:t>lynns</a:t>
            </a:r>
            <a:r>
              <a:rPr lang="en-US" sz="1600" b="0" i="0" u="none" strike="noStrike" dirty="0">
                <a:solidFill>
                  <a:srgbClr val="428BCA"/>
                </a:solidFill>
                <a:effectLst/>
                <a:hlinkClick r:id="rId3"/>
              </a:rPr>
              <a:t>@mail.nih.gov</a:t>
            </a:r>
            <a:endParaRPr lang="en-US" sz="1600" b="0" i="0" u="none" strike="noStrike" dirty="0">
              <a:solidFill>
                <a:srgbClr val="428BCA"/>
              </a:solidFill>
              <a:effectLst/>
            </a:endParaRPr>
          </a:p>
          <a:p>
            <a:endParaRPr lang="en-US" sz="1600" dirty="0">
              <a:solidFill>
                <a:srgbClr val="428BCA"/>
              </a:solidFill>
            </a:endParaRPr>
          </a:p>
          <a:p>
            <a:r>
              <a:rPr lang="en-US" sz="1600" b="1" dirty="0">
                <a:solidFill>
                  <a:schemeClr val="tx1">
                    <a:lumMod val="50000"/>
                  </a:schemeClr>
                </a:solidFill>
              </a:rPr>
              <a:t>Christos Patriotis, PhD				Guillermo Marquez, PhD</a:t>
            </a:r>
          </a:p>
          <a:p>
            <a:r>
              <a:rPr lang="en-US" sz="1600" dirty="0">
                <a:solidFill>
                  <a:schemeClr val="tx1">
                    <a:lumMod val="50000"/>
                  </a:schemeClr>
                </a:solidFill>
              </a:rPr>
              <a:t>Division of Cancer Prevention			Division of Cancer Prevention</a:t>
            </a:r>
          </a:p>
          <a:p>
            <a:r>
              <a:rPr lang="en-US" sz="1600" dirty="0">
                <a:solidFill>
                  <a:schemeClr val="tx1">
                    <a:lumMod val="50000"/>
                  </a:schemeClr>
                </a:solidFill>
              </a:rPr>
              <a:t>240-276-7134						240-276-7035</a:t>
            </a:r>
          </a:p>
          <a:p>
            <a:r>
              <a:rPr lang="en-US" sz="1600" dirty="0">
                <a:solidFill>
                  <a:srgbClr val="428BCA"/>
                </a:solidFill>
                <a:hlinkClick r:id="rId4"/>
              </a:rPr>
              <a:t>patriotisc@mail.nih.gov</a:t>
            </a:r>
            <a:r>
              <a:rPr lang="en-US" sz="1600" dirty="0">
                <a:solidFill>
                  <a:srgbClr val="428BCA"/>
                </a:solidFill>
              </a:rPr>
              <a:t>				</a:t>
            </a:r>
            <a:r>
              <a:rPr lang="en-US" sz="1600" dirty="0">
                <a:solidFill>
                  <a:srgbClr val="428BCA"/>
                </a:solidFill>
                <a:hlinkClick r:id="rId5"/>
              </a:rPr>
              <a:t>marquezg@mail.nih.gov</a:t>
            </a:r>
            <a:endParaRPr lang="en-US" sz="1600" dirty="0">
              <a:solidFill>
                <a:srgbClr val="428BCA"/>
              </a:solidFill>
            </a:endParaRPr>
          </a:p>
          <a:p>
            <a:endParaRPr lang="en-US" sz="1600" b="0" i="0" u="none" strike="noStrike" dirty="0">
              <a:solidFill>
                <a:srgbClr val="428BCA"/>
              </a:solidFill>
              <a:effectLst/>
            </a:endParaRPr>
          </a:p>
          <a:p>
            <a:r>
              <a:rPr lang="en-US" sz="1600" b="1" i="0" u="none" strike="noStrike" baseline="0" dirty="0">
                <a:solidFill>
                  <a:srgbClr val="C00000"/>
                </a:solidFill>
              </a:rPr>
              <a:t>Peer Review Contact:					Financial/Grants Management:</a:t>
            </a:r>
            <a:endParaRPr lang="en-US" sz="1600" baseline="0" dirty="0">
              <a:solidFill>
                <a:srgbClr val="428BCA"/>
              </a:solidFill>
            </a:endParaRPr>
          </a:p>
          <a:p>
            <a:pPr algn="l"/>
            <a:r>
              <a:rPr lang="en-US" sz="1600" b="1" i="0" u="none" strike="noStrike" baseline="0" dirty="0">
                <a:solidFill>
                  <a:srgbClr val="000000"/>
                </a:solidFill>
              </a:rPr>
              <a:t>NCI Referral Officer					Amy Bartosch</a:t>
            </a:r>
          </a:p>
          <a:p>
            <a:pPr algn="l"/>
            <a:r>
              <a:rPr lang="en-US" sz="1600" b="0" i="0" u="none" strike="noStrike" baseline="0" dirty="0">
                <a:solidFill>
                  <a:srgbClr val="000000"/>
                </a:solidFill>
              </a:rPr>
              <a:t>240-276-6390						240-276-6912</a:t>
            </a:r>
          </a:p>
          <a:p>
            <a:pPr algn="l"/>
            <a:r>
              <a:rPr lang="en-US" sz="1600" b="0" i="0" u="none" strike="noStrike" baseline="0" dirty="0">
                <a:solidFill>
                  <a:srgbClr val="000000"/>
                </a:solidFill>
                <a:hlinkClick r:id="rId6"/>
              </a:rPr>
              <a:t>ncirefof@dea.nci.nih.gov</a:t>
            </a:r>
            <a:r>
              <a:rPr lang="en-US" sz="1600" b="0" i="0" u="none" strike="noStrike" baseline="0" dirty="0">
                <a:solidFill>
                  <a:srgbClr val="000000"/>
                </a:solidFill>
              </a:rPr>
              <a:t>				</a:t>
            </a:r>
            <a:r>
              <a:rPr lang="en-US" sz="1600" b="0" i="0" u="none" strike="noStrike" baseline="0" dirty="0">
                <a:solidFill>
                  <a:srgbClr val="000000"/>
                </a:solidFill>
                <a:hlinkClick r:id="rId7"/>
              </a:rPr>
              <a:t>amy</a:t>
            </a:r>
            <a:r>
              <a:rPr lang="en-US" sz="1600" dirty="0">
                <a:solidFill>
                  <a:srgbClr val="000000"/>
                </a:solidFill>
                <a:hlinkClick r:id="rId7"/>
              </a:rPr>
              <a:t>.bartosch@nih.gov</a:t>
            </a:r>
            <a:endParaRPr lang="en-US" sz="1600" dirty="0">
              <a:solidFill>
                <a:srgbClr val="000000"/>
              </a:solidFill>
            </a:endParaRPr>
          </a:p>
        </p:txBody>
      </p:sp>
    </p:spTree>
    <p:extLst>
      <p:ext uri="{BB962C8B-B14F-4D97-AF65-F5344CB8AC3E}">
        <p14:creationId xmlns:p14="http://schemas.microsoft.com/office/powerpoint/2010/main" val="33183432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2626323" y="907526"/>
            <a:ext cx="3089179" cy="923330"/>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5400" b="0" i="0" u="none" strike="noStrike" kern="1200" cap="none" spc="0" normalizeH="0" baseline="0" noProof="0" dirty="0">
                <a:ln>
                  <a:noFill/>
                </a:ln>
                <a:solidFill>
                  <a:schemeClr val="tx1"/>
                </a:solidFill>
                <a:effectLst/>
                <a:uLnTx/>
                <a:uFillTx/>
                <a:latin typeface="Calibri" charset="0"/>
                <a:ea typeface="ＭＳ Ｐゴシック" charset="0"/>
                <a:cs typeface="ＭＳ Ｐゴシック" charset="0"/>
              </a:rPr>
              <a:t>Thank you</a:t>
            </a:r>
          </a:p>
        </p:txBody>
      </p:sp>
    </p:spTree>
    <p:extLst>
      <p:ext uri="{BB962C8B-B14F-4D97-AF65-F5344CB8AC3E}">
        <p14:creationId xmlns:p14="http://schemas.microsoft.com/office/powerpoint/2010/main" val="32417291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45738-4438-40A2-BB65-DE665503E19E}"/>
              </a:ext>
            </a:extLst>
          </p:cNvPr>
          <p:cNvSpPr>
            <a:spLocks noGrp="1"/>
          </p:cNvSpPr>
          <p:nvPr>
            <p:ph type="title"/>
          </p:nvPr>
        </p:nvSpPr>
        <p:spPr/>
        <p:txBody>
          <a:bodyPr/>
          <a:lstStyle/>
          <a:p>
            <a:r>
              <a:rPr lang="en-US" dirty="0">
                <a:solidFill>
                  <a:srgbClr val="0070C0"/>
                </a:solidFill>
              </a:rPr>
              <a:t>Responsibilities</a:t>
            </a:r>
          </a:p>
        </p:txBody>
      </p:sp>
      <p:sp>
        <p:nvSpPr>
          <p:cNvPr id="3" name="Content Placeholder 2">
            <a:extLst>
              <a:ext uri="{FF2B5EF4-FFF2-40B4-BE49-F238E27FC236}">
                <a16:creationId xmlns:a16="http://schemas.microsoft.com/office/drawing/2014/main" id="{2B5D8EDC-628A-4C26-BB37-6D478525832D}"/>
              </a:ext>
            </a:extLst>
          </p:cNvPr>
          <p:cNvSpPr>
            <a:spLocks noGrp="1"/>
          </p:cNvSpPr>
          <p:nvPr>
            <p:ph sz="quarter" idx="11"/>
          </p:nvPr>
        </p:nvSpPr>
        <p:spPr>
          <a:xfrm>
            <a:off x="433816" y="798037"/>
            <a:ext cx="8165592" cy="3957872"/>
          </a:xfrm>
        </p:spPr>
        <p:txBody>
          <a:bodyPr/>
          <a:lstStyle/>
          <a:p>
            <a:pPr marL="0" indent="0">
              <a:buNone/>
            </a:pPr>
            <a:r>
              <a:rPr lang="en-US" b="0" i="0" dirty="0">
                <a:solidFill>
                  <a:srgbClr val="333333"/>
                </a:solidFill>
                <a:effectLst/>
                <a:latin typeface="Helvetica" panose="020B0604020202020204" pitchFamily="34" charset="0"/>
              </a:rPr>
              <a:t>In the cooperative agreement section, there are is a list of responsibilities for the PI’s</a:t>
            </a:r>
            <a:r>
              <a:rPr lang="en-US" dirty="0">
                <a:solidFill>
                  <a:srgbClr val="333333"/>
                </a:solidFill>
                <a:latin typeface="Helvetica" panose="020B0604020202020204" pitchFamily="34" charset="0"/>
              </a:rPr>
              <a:t> and </a:t>
            </a:r>
            <a:r>
              <a:rPr lang="en-US" b="0" i="0" dirty="0">
                <a:solidFill>
                  <a:srgbClr val="333333"/>
                </a:solidFill>
                <a:effectLst/>
                <a:latin typeface="Helvetica" panose="020B0604020202020204" pitchFamily="34" charset="0"/>
              </a:rPr>
              <a:t>the NCI staff singularly, as well as joint responsibilities.  </a:t>
            </a:r>
          </a:p>
          <a:p>
            <a:pPr marL="0" indent="0">
              <a:buNone/>
            </a:pPr>
            <a:r>
              <a:rPr lang="en-US" sz="1800" b="0" i="0" dirty="0">
                <a:solidFill>
                  <a:srgbClr val="333333"/>
                </a:solidFill>
                <a:effectLst/>
                <a:latin typeface="Helvetica" panose="020B0604020202020204" pitchFamily="34" charset="0"/>
              </a:rPr>
              <a:t>I have outlined just a few below:</a:t>
            </a:r>
            <a:endParaRPr lang="en-US" sz="1800" dirty="0">
              <a:solidFill>
                <a:srgbClr val="333333"/>
              </a:solidFill>
              <a:latin typeface="Helvetica" panose="020B0604020202020204" pitchFamily="34" charset="0"/>
            </a:endParaRPr>
          </a:p>
          <a:p>
            <a:pPr>
              <a:buFont typeface="Wingdings" panose="05000000000000000000" pitchFamily="2" charset="2"/>
              <a:buChar char="§"/>
            </a:pPr>
            <a:r>
              <a:rPr lang="en-US" sz="1800" b="0" i="0" dirty="0">
                <a:solidFill>
                  <a:srgbClr val="333333"/>
                </a:solidFill>
                <a:effectLst/>
                <a:latin typeface="Helvetica" panose="020B0604020202020204" pitchFamily="34" charset="0"/>
              </a:rPr>
              <a:t>PIs serve as voting members of the SC; </a:t>
            </a:r>
          </a:p>
          <a:p>
            <a:r>
              <a:rPr lang="en-US" sz="1800" b="0" i="0" dirty="0">
                <a:solidFill>
                  <a:srgbClr val="333333"/>
                </a:solidFill>
                <a:effectLst/>
                <a:latin typeface="Helvetica" panose="020B0604020202020204" pitchFamily="34" charset="0"/>
              </a:rPr>
              <a:t>All funded “teams” will be expected to share with each other knowledge, data, research materials, and any other resources necessary and relevant to the Consortium; </a:t>
            </a:r>
          </a:p>
          <a:p>
            <a:r>
              <a:rPr lang="en-US" sz="1800" dirty="0">
                <a:solidFill>
                  <a:srgbClr val="333333"/>
                </a:solidFill>
                <a:latin typeface="Helvetica" panose="020B0604020202020204" pitchFamily="34" charset="0"/>
              </a:rPr>
              <a:t>NCI staff will facilitate various activities including accessing of NCI resources, biospecimens, epidemiological expertise, etc.</a:t>
            </a:r>
          </a:p>
          <a:p>
            <a:r>
              <a:rPr lang="en-US" sz="1800" b="0" i="0" dirty="0">
                <a:solidFill>
                  <a:srgbClr val="333333"/>
                </a:solidFill>
                <a:effectLst/>
                <a:latin typeface="Helvetica" panose="020B0604020202020204" pitchFamily="34" charset="0"/>
              </a:rPr>
              <a:t>NCI </a:t>
            </a:r>
            <a:r>
              <a:rPr lang="en-US" sz="1800" dirty="0">
                <a:solidFill>
                  <a:srgbClr val="333333"/>
                </a:solidFill>
                <a:latin typeface="Helvetica" panose="020B0604020202020204" pitchFamily="34" charset="0"/>
              </a:rPr>
              <a:t>staff will be monitoring scientific progress of individual LB teams, etc. </a:t>
            </a:r>
            <a:endParaRPr lang="en-US" sz="1800" b="0" i="0" dirty="0">
              <a:solidFill>
                <a:srgbClr val="333333"/>
              </a:solidFill>
              <a:effectLst/>
              <a:latin typeface="Helvetica" panose="020B0604020202020204" pitchFamily="34" charset="0"/>
            </a:endParaRPr>
          </a:p>
          <a:p>
            <a:endParaRPr lang="en-US" dirty="0"/>
          </a:p>
        </p:txBody>
      </p:sp>
      <p:pic>
        <p:nvPicPr>
          <p:cNvPr id="4" name="Picture 3">
            <a:extLst>
              <a:ext uri="{FF2B5EF4-FFF2-40B4-BE49-F238E27FC236}">
                <a16:creationId xmlns:a16="http://schemas.microsoft.com/office/drawing/2014/main" id="{B1F81C2D-5676-4E33-876B-A2E94B4C6C8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48614" y="611749"/>
            <a:ext cx="8510754" cy="158510"/>
          </a:xfrm>
          <a:prstGeom prst="rect">
            <a:avLst/>
          </a:prstGeom>
        </p:spPr>
      </p:pic>
    </p:spTree>
    <p:extLst>
      <p:ext uri="{BB962C8B-B14F-4D97-AF65-F5344CB8AC3E}">
        <p14:creationId xmlns:p14="http://schemas.microsoft.com/office/powerpoint/2010/main" val="20360327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565B3-A46B-4380-94B6-3E5D62B79904}"/>
              </a:ext>
            </a:extLst>
          </p:cNvPr>
          <p:cNvSpPr>
            <a:spLocks noGrp="1"/>
          </p:cNvSpPr>
          <p:nvPr>
            <p:ph type="title"/>
          </p:nvPr>
        </p:nvSpPr>
        <p:spPr/>
        <p:txBody>
          <a:bodyPr/>
          <a:lstStyle/>
          <a:p>
            <a:r>
              <a:rPr lang="en-US" dirty="0">
                <a:solidFill>
                  <a:srgbClr val="0070C0"/>
                </a:solidFill>
              </a:rPr>
              <a:t>Cooperative Agreement Terms and Conditions</a:t>
            </a:r>
          </a:p>
        </p:txBody>
      </p:sp>
      <p:sp>
        <p:nvSpPr>
          <p:cNvPr id="3" name="Content Placeholder 2">
            <a:extLst>
              <a:ext uri="{FF2B5EF4-FFF2-40B4-BE49-F238E27FC236}">
                <a16:creationId xmlns:a16="http://schemas.microsoft.com/office/drawing/2014/main" id="{5184E702-DD67-494D-8733-70281096FD5A}"/>
              </a:ext>
            </a:extLst>
          </p:cNvPr>
          <p:cNvSpPr>
            <a:spLocks noGrp="1"/>
          </p:cNvSpPr>
          <p:nvPr>
            <p:ph sz="quarter" idx="11"/>
          </p:nvPr>
        </p:nvSpPr>
        <p:spPr>
          <a:xfrm>
            <a:off x="493776" y="1174907"/>
            <a:ext cx="8165592" cy="3600450"/>
          </a:xfrm>
        </p:spPr>
        <p:txBody>
          <a:bodyPr/>
          <a:lstStyle/>
          <a:p>
            <a:r>
              <a:rPr lang="en-US" sz="1800" dirty="0"/>
              <a:t>In the FOA, there are a number of terms and conditions listed for this </a:t>
            </a:r>
            <a:r>
              <a:rPr lang="en-US" sz="1800" b="1" dirty="0"/>
              <a:t>cooperative agreement </a:t>
            </a:r>
            <a:r>
              <a:rPr lang="en-US" sz="1800" dirty="0"/>
              <a:t>and I urge you to read this portion carefully. </a:t>
            </a:r>
            <a:endParaRPr lang="en-US" sz="1800" b="0" i="0" dirty="0">
              <a:solidFill>
                <a:srgbClr val="333333"/>
              </a:solidFill>
              <a:effectLst/>
            </a:endParaRPr>
          </a:p>
          <a:p>
            <a:r>
              <a:rPr lang="en-US" sz="1800" b="0" i="0" dirty="0">
                <a:solidFill>
                  <a:srgbClr val="333333"/>
                </a:solidFill>
                <a:effectLst/>
              </a:rPr>
              <a:t>Under this agreement, the NIH’s purpose is to support and stimulate the recipients' activities by involvement in and otherwise working jointly with the award recipients in a partnership role; it is not to assume direction, prime responsibility, or a dominant role in the activities. </a:t>
            </a:r>
          </a:p>
          <a:p>
            <a:r>
              <a:rPr lang="en-US" sz="1800" b="0" i="0" dirty="0">
                <a:solidFill>
                  <a:srgbClr val="333333"/>
                </a:solidFill>
                <a:effectLst/>
              </a:rPr>
              <a:t>Consistent with this concept, the dominant role and prime responsibility for the project resides with the recipients</a:t>
            </a:r>
            <a:r>
              <a:rPr lang="en-US" sz="1800" dirty="0">
                <a:solidFill>
                  <a:srgbClr val="333333"/>
                </a:solidFill>
              </a:rPr>
              <a:t>.  However, </a:t>
            </a:r>
            <a:r>
              <a:rPr lang="en-US" sz="1800" b="0" i="0" dirty="0">
                <a:solidFill>
                  <a:srgbClr val="333333"/>
                </a:solidFill>
                <a:effectLst/>
              </a:rPr>
              <a:t>specific tasks and activities may be shared among the recipients and the NIH. </a:t>
            </a:r>
            <a:endParaRPr lang="en-US" sz="1800" dirty="0"/>
          </a:p>
        </p:txBody>
      </p:sp>
      <p:pic>
        <p:nvPicPr>
          <p:cNvPr id="4" name="Picture 3">
            <a:extLst>
              <a:ext uri="{FF2B5EF4-FFF2-40B4-BE49-F238E27FC236}">
                <a16:creationId xmlns:a16="http://schemas.microsoft.com/office/drawing/2014/main" id="{FF65A320-AFD5-40F1-90D5-BB479E3B06E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313575" y="770259"/>
            <a:ext cx="8516850" cy="158510"/>
          </a:xfrm>
          <a:prstGeom prst="rect">
            <a:avLst/>
          </a:prstGeom>
        </p:spPr>
      </p:pic>
    </p:spTree>
    <p:extLst>
      <p:ext uri="{BB962C8B-B14F-4D97-AF65-F5344CB8AC3E}">
        <p14:creationId xmlns:p14="http://schemas.microsoft.com/office/powerpoint/2010/main" val="939671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C4716-9FFC-427D-92FC-63EF3B9972D5}"/>
              </a:ext>
            </a:extLst>
          </p:cNvPr>
          <p:cNvSpPr>
            <a:spLocks noGrp="1"/>
          </p:cNvSpPr>
          <p:nvPr>
            <p:ph type="title"/>
          </p:nvPr>
        </p:nvSpPr>
        <p:spPr>
          <a:xfrm>
            <a:off x="493776" y="326172"/>
            <a:ext cx="8165592" cy="317395"/>
          </a:xfrm>
        </p:spPr>
        <p:txBody>
          <a:bodyPr/>
          <a:lstStyle/>
          <a:p>
            <a:r>
              <a:rPr lang="en-US" dirty="0">
                <a:solidFill>
                  <a:srgbClr val="0070C0"/>
                </a:solidFill>
              </a:rPr>
              <a:t>Liquid Biopsy In Screening: Anticipated Benefits</a:t>
            </a:r>
          </a:p>
        </p:txBody>
      </p:sp>
      <p:cxnSp>
        <p:nvCxnSpPr>
          <p:cNvPr id="5" name="Straight Connector 4">
            <a:extLst>
              <a:ext uri="{FF2B5EF4-FFF2-40B4-BE49-F238E27FC236}">
                <a16:creationId xmlns:a16="http://schemas.microsoft.com/office/drawing/2014/main" id="{06047582-3E2D-4838-B43A-1EF4A05254B3}"/>
              </a:ext>
              <a:ext uri="{C183D7F6-B498-43B3-948B-1728B52AA6E4}">
                <adec:decorative xmlns:adec="http://schemas.microsoft.com/office/drawing/2017/decorative" val="1"/>
              </a:ext>
            </a:extLst>
          </p:cNvPr>
          <p:cNvCxnSpPr>
            <a:cxnSpLocks/>
          </p:cNvCxnSpPr>
          <p:nvPr/>
        </p:nvCxnSpPr>
        <p:spPr>
          <a:xfrm flipV="1">
            <a:off x="369134" y="789987"/>
            <a:ext cx="8405731" cy="33065"/>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33B0EE26-F766-484C-AF0F-5C5A3862834F}"/>
              </a:ext>
            </a:extLst>
          </p:cNvPr>
          <p:cNvSpPr>
            <a:spLocks noGrp="1"/>
          </p:cNvSpPr>
          <p:nvPr>
            <p:ph sz="quarter" idx="11"/>
          </p:nvPr>
        </p:nvSpPr>
        <p:spPr>
          <a:xfrm>
            <a:off x="493776" y="1069975"/>
            <a:ext cx="8165592" cy="2991037"/>
          </a:xfrm>
        </p:spPr>
        <p:txBody>
          <a:bodyPr/>
          <a:lstStyle/>
          <a:p>
            <a:r>
              <a:rPr lang="en-US" dirty="0"/>
              <a:t>Effective early-stage detection</a:t>
            </a:r>
          </a:p>
          <a:p>
            <a:pPr lvl="1"/>
            <a:r>
              <a:rPr lang="en-US" dirty="0"/>
              <a:t>ED=sensitivity x adherence x access</a:t>
            </a:r>
            <a:r>
              <a:rPr lang="en-US" baseline="30000" dirty="0"/>
              <a:t>*</a:t>
            </a:r>
            <a:endParaRPr lang="en-US" dirty="0"/>
          </a:p>
          <a:p>
            <a:r>
              <a:rPr lang="en-US" dirty="0"/>
              <a:t>High specificity</a:t>
            </a:r>
          </a:p>
          <a:p>
            <a:r>
              <a:rPr lang="en-US" dirty="0"/>
              <a:t>Affordability?</a:t>
            </a:r>
          </a:p>
          <a:p>
            <a:r>
              <a:rPr lang="en-US" dirty="0"/>
              <a:t>Accurate Tissue of Origin Prediction (TOO)</a:t>
            </a:r>
          </a:p>
          <a:p>
            <a:r>
              <a:rPr lang="en-US" dirty="0"/>
              <a:t>Non-invasive</a:t>
            </a:r>
          </a:p>
          <a:p>
            <a:r>
              <a:rPr lang="en-US" dirty="0"/>
              <a:t>Opportunity for Aggregate Detection</a:t>
            </a:r>
          </a:p>
        </p:txBody>
      </p:sp>
      <p:sp>
        <p:nvSpPr>
          <p:cNvPr id="4" name="TextBox 3">
            <a:extLst>
              <a:ext uri="{FF2B5EF4-FFF2-40B4-BE49-F238E27FC236}">
                <a16:creationId xmlns:a16="http://schemas.microsoft.com/office/drawing/2014/main" id="{44BC7AB4-EF04-4EC3-BA68-9816B79D6A31}"/>
              </a:ext>
            </a:extLst>
          </p:cNvPr>
          <p:cNvSpPr txBox="1"/>
          <p:nvPr/>
        </p:nvSpPr>
        <p:spPr>
          <a:xfrm>
            <a:off x="544606" y="4329953"/>
            <a:ext cx="2191626" cy="261610"/>
          </a:xfrm>
          <a:prstGeom prst="rect">
            <a:avLst/>
          </a:prstGeom>
          <a:noFill/>
        </p:spPr>
        <p:txBody>
          <a:bodyPr wrap="none" rtlCol="0">
            <a:spAutoFit/>
          </a:bodyPr>
          <a:lstStyle/>
          <a:p>
            <a:r>
              <a:rPr lang="en-US" sz="1100" b="1" baseline="30000" dirty="0"/>
              <a:t>*</a:t>
            </a:r>
            <a:r>
              <a:rPr lang="en-US" sz="1100" b="1" dirty="0"/>
              <a:t>Adapted from late David Ahlquist</a:t>
            </a:r>
          </a:p>
        </p:txBody>
      </p:sp>
    </p:spTree>
    <p:extLst>
      <p:ext uri="{BB962C8B-B14F-4D97-AF65-F5344CB8AC3E}">
        <p14:creationId xmlns:p14="http://schemas.microsoft.com/office/powerpoint/2010/main" val="3688405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898DB-0582-4511-980F-B580747A64AE}"/>
              </a:ext>
            </a:extLst>
          </p:cNvPr>
          <p:cNvSpPr>
            <a:spLocks noGrp="1"/>
          </p:cNvSpPr>
          <p:nvPr>
            <p:ph type="title"/>
          </p:nvPr>
        </p:nvSpPr>
        <p:spPr>
          <a:xfrm>
            <a:off x="404284" y="143046"/>
            <a:ext cx="8335431" cy="503950"/>
          </a:xfrm>
        </p:spPr>
        <p:txBody>
          <a:bodyPr/>
          <a:lstStyle/>
          <a:p>
            <a:r>
              <a:rPr lang="en-US" dirty="0">
                <a:solidFill>
                  <a:srgbClr val="0070C0"/>
                </a:solidFill>
              </a:rPr>
              <a:t>Liquid Biopsy and Multicancer Early Detection Tests (MCED)</a:t>
            </a:r>
          </a:p>
        </p:txBody>
      </p:sp>
      <p:sp>
        <p:nvSpPr>
          <p:cNvPr id="3" name="Content Placeholder 2">
            <a:extLst>
              <a:ext uri="{FF2B5EF4-FFF2-40B4-BE49-F238E27FC236}">
                <a16:creationId xmlns:a16="http://schemas.microsoft.com/office/drawing/2014/main" id="{F151F350-7723-46CF-B7E0-6AC0753487CB}"/>
              </a:ext>
            </a:extLst>
          </p:cNvPr>
          <p:cNvSpPr>
            <a:spLocks noGrp="1"/>
          </p:cNvSpPr>
          <p:nvPr>
            <p:ph sz="quarter" idx="11"/>
          </p:nvPr>
        </p:nvSpPr>
        <p:spPr>
          <a:xfrm>
            <a:off x="493776" y="1069975"/>
            <a:ext cx="8165592" cy="3479165"/>
          </a:xfrm>
        </p:spPr>
        <p:txBody>
          <a:bodyPr/>
          <a:lstStyle/>
          <a:p>
            <a:r>
              <a:rPr lang="en-US" dirty="0"/>
              <a:t>MCED is a subset of Liquid Biopsy</a:t>
            </a:r>
          </a:p>
          <a:p>
            <a:r>
              <a:rPr lang="en-US" dirty="0"/>
              <a:t>The Consortium focuses on technology development utilizing a variety of samples: blood, plasma, urine, saliva, etc.</a:t>
            </a:r>
          </a:p>
          <a:p>
            <a:r>
              <a:rPr lang="en-US" dirty="0"/>
              <a:t>The LBC Consortium is </a:t>
            </a:r>
            <a:r>
              <a:rPr lang="en-US" u="sng" dirty="0"/>
              <a:t>not focused </a:t>
            </a:r>
            <a:r>
              <a:rPr lang="en-US" dirty="0"/>
              <a:t>on MCED; your proposal may or may not include MCED</a:t>
            </a:r>
          </a:p>
          <a:p>
            <a:r>
              <a:rPr lang="en-US" dirty="0"/>
              <a:t>If MCED is included in the proposal, make sure that you fully justify as to how is your approach unique or add to the existing MCED technologies: sample size, throughput, precision, TOO and analytical and clinical parameters</a:t>
            </a:r>
          </a:p>
          <a:p>
            <a:endParaRPr lang="en-US" dirty="0"/>
          </a:p>
        </p:txBody>
      </p:sp>
      <p:cxnSp>
        <p:nvCxnSpPr>
          <p:cNvPr id="4" name="Straight Connector 3">
            <a:extLst>
              <a:ext uri="{FF2B5EF4-FFF2-40B4-BE49-F238E27FC236}">
                <a16:creationId xmlns:a16="http://schemas.microsoft.com/office/drawing/2014/main" id="{A2D1A08A-4CD8-47D8-A814-9BA4805C6C49}"/>
              </a:ext>
              <a:ext uri="{C183D7F6-B498-43B3-948B-1728B52AA6E4}">
                <adec:decorative xmlns:adec="http://schemas.microsoft.com/office/drawing/2017/decorative" val="1"/>
              </a:ext>
            </a:extLst>
          </p:cNvPr>
          <p:cNvCxnSpPr>
            <a:cxnSpLocks/>
          </p:cNvCxnSpPr>
          <p:nvPr/>
        </p:nvCxnSpPr>
        <p:spPr>
          <a:xfrm flipV="1">
            <a:off x="369134" y="841486"/>
            <a:ext cx="8405731" cy="33065"/>
          </a:xfrm>
          <a:prstGeom prst="line">
            <a:avLst/>
          </a:prstGeom>
          <a:ln w="38100"/>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37755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1894" y="281759"/>
            <a:ext cx="8533347" cy="646355"/>
          </a:xfrm>
        </p:spPr>
        <p:txBody>
          <a:bodyPr/>
          <a:lstStyle/>
          <a:p>
            <a:r>
              <a:rPr lang="en-US" dirty="0">
                <a:solidFill>
                  <a:srgbClr val="0070C0"/>
                </a:solidFill>
              </a:rPr>
              <a:t>Continuing Challenges with LB In Early Cancer Assessment: Genomic Based</a:t>
            </a:r>
          </a:p>
        </p:txBody>
      </p:sp>
      <p:sp>
        <p:nvSpPr>
          <p:cNvPr id="3" name="Content Placeholder 2"/>
          <p:cNvSpPr>
            <a:spLocks noGrp="1"/>
          </p:cNvSpPr>
          <p:nvPr>
            <p:ph sz="quarter" idx="11"/>
          </p:nvPr>
        </p:nvSpPr>
        <p:spPr>
          <a:xfrm>
            <a:off x="321894" y="1149166"/>
            <a:ext cx="8533347" cy="3712575"/>
          </a:xfrm>
        </p:spPr>
        <p:txBody>
          <a:bodyPr/>
          <a:lstStyle/>
          <a:p>
            <a:pPr lvl="1" indent="-457200">
              <a:spcAft>
                <a:spcPts val="0"/>
              </a:spcAft>
              <a:buNone/>
            </a:pPr>
            <a:r>
              <a:rPr lang="en-US" sz="1800" dirty="0">
                <a:solidFill>
                  <a:srgbClr val="2A5DA5"/>
                </a:solidFill>
              </a:rPr>
              <a:t>Low Levels of Genetic Targets:</a:t>
            </a:r>
          </a:p>
          <a:p>
            <a:pPr marL="801688" indent="-285750">
              <a:spcAft>
                <a:spcPts val="0"/>
              </a:spcAft>
              <a:buFont typeface="Wingdings" panose="05000000000000000000" pitchFamily="2" charset="2"/>
              <a:buChar char="§"/>
            </a:pPr>
            <a:r>
              <a:rPr lang="en-US" sz="1400" b="1" dirty="0"/>
              <a:t>Low levels of mutant ctDNA </a:t>
            </a:r>
            <a:r>
              <a:rPr lang="en-US" sz="1400" dirty="0"/>
              <a:t>and other tumor associated circulating targets, requiring large volumes of blood/plasma; </a:t>
            </a:r>
          </a:p>
          <a:p>
            <a:pPr marL="801688" indent="-285750">
              <a:spcAft>
                <a:spcPts val="0"/>
              </a:spcAft>
              <a:buFont typeface="Wingdings" panose="05000000000000000000" pitchFamily="2" charset="2"/>
              <a:buChar char="§"/>
            </a:pPr>
            <a:r>
              <a:rPr lang="en-US" sz="1400" b="1" dirty="0"/>
              <a:t>Limit of Detection: </a:t>
            </a:r>
            <a:r>
              <a:rPr lang="en-US" sz="1400" dirty="0"/>
              <a:t>what level of the biomarkers must be present in blood?</a:t>
            </a:r>
          </a:p>
          <a:p>
            <a:pPr marL="801688" indent="-285750">
              <a:spcAft>
                <a:spcPts val="0"/>
              </a:spcAft>
              <a:buFont typeface="Wingdings" panose="05000000000000000000" pitchFamily="2" charset="2"/>
              <a:buChar char="§"/>
            </a:pPr>
            <a:r>
              <a:rPr lang="en-US" sz="1400" dirty="0"/>
              <a:t>Low capture efficiency (ctDNA detection varies widely in patients with localized disease).</a:t>
            </a:r>
          </a:p>
          <a:p>
            <a:pPr marL="801688" lvl="0" indent="-285750">
              <a:spcAft>
                <a:spcPts val="0"/>
              </a:spcAft>
              <a:buFont typeface="Wingdings" panose="05000000000000000000" pitchFamily="2" charset="2"/>
              <a:buChar char="§"/>
            </a:pPr>
            <a:r>
              <a:rPr lang="en-US" sz="1400" b="1" dirty="0"/>
              <a:t>Issues with specificity, precision, accuracy</a:t>
            </a:r>
            <a:r>
              <a:rPr lang="en-US" sz="1400" dirty="0"/>
              <a:t>, etc.</a:t>
            </a:r>
          </a:p>
          <a:p>
            <a:pPr marL="0" indent="0">
              <a:spcAft>
                <a:spcPts val="0"/>
              </a:spcAft>
              <a:buNone/>
            </a:pPr>
            <a:endParaRPr lang="en-US" dirty="0">
              <a:solidFill>
                <a:srgbClr val="2A5DA5"/>
              </a:solidFill>
            </a:endParaRPr>
          </a:p>
          <a:p>
            <a:pPr marL="0" indent="0">
              <a:spcAft>
                <a:spcPts val="0"/>
              </a:spcAft>
              <a:buNone/>
            </a:pPr>
            <a:r>
              <a:rPr lang="en-US" sz="1800" dirty="0">
                <a:solidFill>
                  <a:srgbClr val="2A5DA5"/>
                </a:solidFill>
              </a:rPr>
              <a:t>Issues Regarding Cancer Biology and Screening:</a:t>
            </a:r>
          </a:p>
          <a:p>
            <a:pPr lvl="1">
              <a:spcAft>
                <a:spcPts val="0"/>
              </a:spcAft>
              <a:buFont typeface="Wingdings" panose="05000000000000000000" pitchFamily="2" charset="2"/>
              <a:buChar char="§"/>
            </a:pPr>
            <a:r>
              <a:rPr lang="en-US" sz="1400" dirty="0"/>
              <a:t>&gt;56% of all cancers are detected </a:t>
            </a:r>
            <a:r>
              <a:rPr lang="en-US" sz="1400" b="1" dirty="0"/>
              <a:t>outside of standard of care </a:t>
            </a:r>
            <a:r>
              <a:rPr lang="en-US" sz="1400" dirty="0"/>
              <a:t>screening.</a:t>
            </a:r>
            <a:endParaRPr lang="en-US" sz="1400" dirty="0">
              <a:solidFill>
                <a:srgbClr val="2A5DA5"/>
              </a:solidFill>
            </a:endParaRPr>
          </a:p>
          <a:p>
            <a:pPr lvl="1">
              <a:spcAft>
                <a:spcPts val="0"/>
              </a:spcAft>
              <a:buFont typeface="Wingdings" panose="05000000000000000000" pitchFamily="2" charset="2"/>
              <a:buChar char="§"/>
            </a:pPr>
            <a:r>
              <a:rPr lang="en-US" sz="1400" dirty="0"/>
              <a:t>Is liquid biopsy representative of all the genetic clones of a tumor? Is there sample bias? </a:t>
            </a:r>
          </a:p>
          <a:p>
            <a:pPr lvl="1">
              <a:spcAft>
                <a:spcPts val="0"/>
              </a:spcAft>
              <a:buFont typeface="Wingdings" panose="05000000000000000000" pitchFamily="2" charset="2"/>
              <a:buChar char="§"/>
            </a:pPr>
            <a:endParaRPr lang="en-US" sz="1300" dirty="0"/>
          </a:p>
          <a:p>
            <a:pPr marL="0" indent="0">
              <a:spcAft>
                <a:spcPts val="0"/>
              </a:spcAft>
              <a:buNone/>
            </a:pPr>
            <a:r>
              <a:rPr lang="en-US" sz="1800" dirty="0">
                <a:solidFill>
                  <a:srgbClr val="2A67A5"/>
                </a:solidFill>
              </a:rPr>
              <a:t>Data Sharing and Verification:</a:t>
            </a:r>
          </a:p>
          <a:p>
            <a:pPr marL="742950" lvl="1" indent="-285750">
              <a:spcAft>
                <a:spcPts val="0"/>
              </a:spcAft>
              <a:buFont typeface="Wingdings" panose="05000000000000000000" pitchFamily="2" charset="2"/>
              <a:buChar char="§"/>
            </a:pPr>
            <a:r>
              <a:rPr lang="en-US" sz="1400" dirty="0"/>
              <a:t>Currently available technologies are </a:t>
            </a:r>
            <a:r>
              <a:rPr lang="en-US" sz="1400" b="1" dirty="0"/>
              <a:t>proprietary </a:t>
            </a:r>
            <a:r>
              <a:rPr lang="en-US" sz="1400" dirty="0"/>
              <a:t>and do not allow data sharing and verification</a:t>
            </a:r>
          </a:p>
          <a:p>
            <a:pPr marL="742950" lvl="1" indent="-285750">
              <a:spcAft>
                <a:spcPts val="0"/>
              </a:spcAft>
              <a:buFont typeface="Wingdings" panose="05000000000000000000" pitchFamily="2" charset="2"/>
              <a:buChar char="§"/>
            </a:pPr>
            <a:r>
              <a:rPr lang="en-US" sz="1400" dirty="0"/>
              <a:t>Data sharing would empower inter-lab validation and verification</a:t>
            </a:r>
          </a:p>
          <a:p>
            <a:pPr marL="742950" lvl="1" indent="-285750">
              <a:spcAft>
                <a:spcPts val="0"/>
              </a:spcAft>
              <a:buFont typeface="Wingdings" panose="05000000000000000000" pitchFamily="2" charset="2"/>
              <a:buChar char="§"/>
            </a:pPr>
            <a:r>
              <a:rPr lang="en-US" sz="1400" dirty="0"/>
              <a:t>Developed algorithms are a backbox and does not permit federated modeling</a:t>
            </a:r>
          </a:p>
          <a:p>
            <a:pPr marL="457200" lvl="2" indent="0">
              <a:buNone/>
            </a:pPr>
            <a:endParaRPr lang="en-US" dirty="0"/>
          </a:p>
        </p:txBody>
      </p:sp>
      <p:cxnSp>
        <p:nvCxnSpPr>
          <p:cNvPr id="4" name="Straight Connector 3">
            <a:extLst>
              <a:ext uri="{C183D7F6-B498-43B3-948B-1728B52AA6E4}">
                <adec:decorative xmlns:adec="http://schemas.microsoft.com/office/drawing/2017/decorative" val="1"/>
              </a:ext>
            </a:extLst>
          </p:cNvPr>
          <p:cNvCxnSpPr>
            <a:cxnSpLocks/>
          </p:cNvCxnSpPr>
          <p:nvPr/>
        </p:nvCxnSpPr>
        <p:spPr>
          <a:xfrm flipV="1">
            <a:off x="369134" y="951408"/>
            <a:ext cx="8405731" cy="33065"/>
          </a:xfrm>
          <a:prstGeom prst="line">
            <a:avLst/>
          </a:prstGeom>
          <a:ln w="38100"/>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79053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D08CE9D3-2120-473F-A2CA-AE15F163AC0E}"/>
              </a:ext>
            </a:extLst>
          </p:cNvPr>
          <p:cNvSpPr>
            <a:spLocks noGrp="1" noChangeArrowheads="1"/>
          </p:cNvSpPr>
          <p:nvPr>
            <p:ph type="title"/>
          </p:nvPr>
        </p:nvSpPr>
        <p:spPr/>
        <p:txBody>
          <a:bodyPr/>
          <a:lstStyle/>
          <a:p>
            <a:r>
              <a:rPr lang="en-US" altLang="en-US" b="0" dirty="0">
                <a:solidFill>
                  <a:srgbClr val="0070C0"/>
                </a:solidFill>
              </a:rPr>
              <a:t>What do reviewers look for: analytical performance parameters of assay?</a:t>
            </a:r>
            <a:endParaRPr lang="en-US" altLang="en-US" dirty="0">
              <a:solidFill>
                <a:srgbClr val="0070C0"/>
              </a:solidFill>
            </a:endParaRPr>
          </a:p>
        </p:txBody>
      </p:sp>
      <p:sp>
        <p:nvSpPr>
          <p:cNvPr id="32771" name="Content Placeholder 2">
            <a:extLst>
              <a:ext uri="{FF2B5EF4-FFF2-40B4-BE49-F238E27FC236}">
                <a16:creationId xmlns:a16="http://schemas.microsoft.com/office/drawing/2014/main" id="{4AB8A286-273F-46DD-80E0-142A356EC8B3}"/>
              </a:ext>
            </a:extLst>
          </p:cNvPr>
          <p:cNvSpPr>
            <a:spLocks noGrp="1" noChangeArrowheads="1"/>
          </p:cNvSpPr>
          <p:nvPr>
            <p:ph idx="1"/>
          </p:nvPr>
        </p:nvSpPr>
        <p:spPr>
          <a:xfrm>
            <a:off x="795753" y="1608458"/>
            <a:ext cx="6681639" cy="3000375"/>
          </a:xfrm>
        </p:spPr>
        <p:txBody>
          <a:bodyPr/>
          <a:lstStyle/>
          <a:p>
            <a:pPr>
              <a:buClr>
                <a:srgbClr val="C00000"/>
              </a:buClr>
              <a:buFont typeface="Wingdings" panose="05000000000000000000" pitchFamily="2" charset="2"/>
              <a:buChar char="§"/>
              <a:defRPr/>
            </a:pPr>
            <a:r>
              <a:rPr lang="en-US" altLang="en-US" sz="1969" dirty="0"/>
              <a:t>Selectivity/Specificity </a:t>
            </a:r>
          </a:p>
          <a:p>
            <a:pPr>
              <a:buClr>
                <a:srgbClr val="C00000"/>
              </a:buClr>
              <a:buFont typeface="Wingdings" panose="05000000000000000000" pitchFamily="2" charset="2"/>
              <a:buChar char="§"/>
              <a:defRPr/>
            </a:pPr>
            <a:r>
              <a:rPr lang="en-US" altLang="en-US" sz="1969" dirty="0"/>
              <a:t>Precision</a:t>
            </a:r>
          </a:p>
          <a:p>
            <a:pPr>
              <a:buClr>
                <a:srgbClr val="C00000"/>
              </a:buClr>
              <a:buFont typeface="Wingdings" panose="05000000000000000000" pitchFamily="2" charset="2"/>
              <a:buChar char="§"/>
              <a:defRPr/>
            </a:pPr>
            <a:r>
              <a:rPr lang="en-US" altLang="en-US" sz="1969" dirty="0"/>
              <a:t>Accuracy</a:t>
            </a:r>
          </a:p>
          <a:p>
            <a:pPr>
              <a:buClr>
                <a:srgbClr val="C00000"/>
              </a:buClr>
              <a:buFont typeface="Wingdings" panose="05000000000000000000" pitchFamily="2" charset="2"/>
              <a:buChar char="§"/>
              <a:defRPr/>
            </a:pPr>
            <a:r>
              <a:rPr lang="en-US" altLang="en-US" sz="1969" dirty="0"/>
              <a:t>Linearity</a:t>
            </a:r>
          </a:p>
          <a:p>
            <a:pPr>
              <a:buClr>
                <a:srgbClr val="C00000"/>
              </a:buClr>
              <a:buFont typeface="Wingdings" panose="05000000000000000000" pitchFamily="2" charset="2"/>
              <a:buChar char="§"/>
              <a:defRPr/>
            </a:pPr>
            <a:r>
              <a:rPr lang="en-US" altLang="en-US" sz="1969" dirty="0"/>
              <a:t>Range</a:t>
            </a:r>
          </a:p>
          <a:p>
            <a:pPr>
              <a:buClr>
                <a:srgbClr val="C00000"/>
              </a:buClr>
              <a:buFont typeface="Wingdings" panose="05000000000000000000" pitchFamily="2" charset="2"/>
              <a:buChar char="§"/>
              <a:defRPr/>
            </a:pPr>
            <a:r>
              <a:rPr lang="en-US" altLang="en-US" sz="1969" dirty="0"/>
              <a:t>Stability</a:t>
            </a:r>
          </a:p>
          <a:p>
            <a:pPr>
              <a:buClr>
                <a:srgbClr val="C00000"/>
              </a:buClr>
              <a:buFont typeface="Wingdings" panose="05000000000000000000" pitchFamily="2" charset="2"/>
              <a:buChar char="§"/>
              <a:defRPr/>
            </a:pPr>
            <a:r>
              <a:rPr lang="en-US" altLang="en-US" sz="1969" dirty="0"/>
              <a:t>Limit of Detection (LOD) and Limit of Quantitation (LOQ)</a:t>
            </a:r>
          </a:p>
          <a:p>
            <a:pPr>
              <a:defRPr/>
            </a:pPr>
            <a:endParaRPr lang="en-US" altLang="en-US" dirty="0"/>
          </a:p>
        </p:txBody>
      </p:sp>
      <p:cxnSp>
        <p:nvCxnSpPr>
          <p:cNvPr id="4" name="Straight Connector 3">
            <a:extLst>
              <a:ext uri="{FF2B5EF4-FFF2-40B4-BE49-F238E27FC236}">
                <a16:creationId xmlns:a16="http://schemas.microsoft.com/office/drawing/2014/main" id="{5D021086-5E6B-4D8B-9732-AD2C4B8343CF}"/>
              </a:ext>
              <a:ext uri="{C183D7F6-B498-43B3-948B-1728B52AA6E4}">
                <adec:decorative xmlns:adec="http://schemas.microsoft.com/office/drawing/2017/decorative" val="1"/>
              </a:ext>
            </a:extLst>
          </p:cNvPr>
          <p:cNvCxnSpPr>
            <a:cxnSpLocks/>
          </p:cNvCxnSpPr>
          <p:nvPr/>
        </p:nvCxnSpPr>
        <p:spPr>
          <a:xfrm flipV="1">
            <a:off x="209477" y="1065820"/>
            <a:ext cx="8405731" cy="33065"/>
          </a:xfrm>
          <a:prstGeom prst="line">
            <a:avLst/>
          </a:prstGeom>
          <a:ln w="38100"/>
        </p:spPr>
        <p:style>
          <a:lnRef idx="2">
            <a:schemeClr val="accent1"/>
          </a:lnRef>
          <a:fillRef idx="0">
            <a:schemeClr val="accent1"/>
          </a:fillRef>
          <a:effectRef idx="1">
            <a:schemeClr val="accent1"/>
          </a:effectRef>
          <a:fontRef idx="minor">
            <a:schemeClr val="tx1"/>
          </a:fontRef>
        </p:style>
      </p:cxn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418193D1-A605-4CB8-8517-3D80D022087E}"/>
              </a:ext>
            </a:extLst>
          </p:cNvPr>
          <p:cNvSpPr>
            <a:spLocks noGrp="1" noChangeArrowheads="1"/>
          </p:cNvSpPr>
          <p:nvPr>
            <p:ph type="title"/>
          </p:nvPr>
        </p:nvSpPr>
        <p:spPr>
          <a:xfrm>
            <a:off x="435429" y="80926"/>
            <a:ext cx="8222342" cy="909712"/>
          </a:xfrm>
        </p:spPr>
        <p:txBody>
          <a:bodyPr/>
          <a:lstStyle/>
          <a:p>
            <a:pPr algn="l"/>
            <a:r>
              <a:rPr lang="en-US" altLang="en-US" dirty="0">
                <a:solidFill>
                  <a:srgbClr val="0070C0"/>
                </a:solidFill>
              </a:rPr>
              <a:t>What do reviewers look for: clinical sensitivity and specificity that might confer clinical utility?</a:t>
            </a:r>
            <a:br>
              <a:rPr lang="en-US" altLang="en-US" dirty="0">
                <a:solidFill>
                  <a:srgbClr val="0070C0"/>
                </a:solidFill>
              </a:rPr>
            </a:br>
            <a:endParaRPr lang="en-US" altLang="en-US" dirty="0">
              <a:solidFill>
                <a:srgbClr val="0070C0"/>
              </a:solidFill>
            </a:endParaRPr>
          </a:p>
        </p:txBody>
      </p:sp>
      <p:sp>
        <p:nvSpPr>
          <p:cNvPr id="3" name="Content Placeholder 2">
            <a:extLst>
              <a:ext uri="{FF2B5EF4-FFF2-40B4-BE49-F238E27FC236}">
                <a16:creationId xmlns:a16="http://schemas.microsoft.com/office/drawing/2014/main" id="{85E83D38-BE06-4E21-A288-B1E07ABC803A}"/>
              </a:ext>
            </a:extLst>
          </p:cNvPr>
          <p:cNvSpPr>
            <a:spLocks noGrp="1"/>
          </p:cNvSpPr>
          <p:nvPr>
            <p:ph idx="1"/>
          </p:nvPr>
        </p:nvSpPr>
        <p:spPr>
          <a:xfrm>
            <a:off x="1273597" y="1446609"/>
            <a:ext cx="6681639" cy="3500438"/>
          </a:xfrm>
        </p:spPr>
        <p:txBody>
          <a:bodyPr/>
          <a:lstStyle/>
          <a:p>
            <a:pPr marL="0" indent="0">
              <a:buNone/>
              <a:defRPr/>
            </a:pPr>
            <a:r>
              <a:rPr lang="en-US" dirty="0"/>
              <a:t>Depending on the disease(s) the proposal is focused on:</a:t>
            </a:r>
          </a:p>
          <a:p>
            <a:pPr marL="401822" indent="-401822">
              <a:buFont typeface="Arial" panose="020B0604020202020204" pitchFamily="34" charset="0"/>
              <a:buChar char="•"/>
              <a:defRPr/>
            </a:pPr>
            <a:r>
              <a:rPr lang="en-US" sz="1687" dirty="0"/>
              <a:t>Prevalence/incidence of the disease</a:t>
            </a:r>
          </a:p>
          <a:p>
            <a:pPr marL="401822" indent="-401822">
              <a:buFont typeface="Arial" panose="020B0604020202020204" pitchFamily="34" charset="0"/>
              <a:buChar char="•"/>
              <a:defRPr/>
            </a:pPr>
            <a:r>
              <a:rPr lang="en-US" sz="1687" dirty="0"/>
              <a:t>Defined clinical context</a:t>
            </a:r>
          </a:p>
          <a:p>
            <a:pPr marL="401822" indent="-401822">
              <a:buFont typeface="Arial" panose="020B0604020202020204" pitchFamily="34" charset="0"/>
              <a:buChar char="•"/>
              <a:defRPr/>
            </a:pPr>
            <a:r>
              <a:rPr lang="en-US" sz="1687" dirty="0"/>
              <a:t>Clinical consequences of a positive test in cases (true positive) to cost (harms) associated with a positive biomarker test in controls (false positive)</a:t>
            </a:r>
          </a:p>
          <a:p>
            <a:pPr marL="401822" indent="-401822">
              <a:buFont typeface="Arial" panose="020B0604020202020204" pitchFamily="34" charset="0"/>
              <a:buChar char="•"/>
              <a:defRPr/>
            </a:pPr>
            <a:r>
              <a:rPr lang="en-US" sz="1687" dirty="0"/>
              <a:t>Cost/benefit ratio</a:t>
            </a:r>
          </a:p>
          <a:p>
            <a:pPr marL="0" indent="0">
              <a:defRPr/>
            </a:pPr>
            <a:endParaRPr lang="en-US" sz="1687" dirty="0"/>
          </a:p>
          <a:p>
            <a:pPr marL="0" indent="0">
              <a:defRPr/>
            </a:pPr>
            <a:r>
              <a:rPr lang="en-US" sz="1406" dirty="0"/>
              <a:t>Source: Clin Chem 2016 May;62(5):737-42.</a:t>
            </a:r>
          </a:p>
        </p:txBody>
      </p:sp>
      <p:cxnSp>
        <p:nvCxnSpPr>
          <p:cNvPr id="6" name="Straight Connector 5">
            <a:extLst>
              <a:ext uri="{FF2B5EF4-FFF2-40B4-BE49-F238E27FC236}">
                <a16:creationId xmlns:a16="http://schemas.microsoft.com/office/drawing/2014/main" id="{87EFA3F5-F7C9-4C2E-A39B-AA66580FB5F5}"/>
              </a:ext>
              <a:ext uri="{C183D7F6-B498-43B3-948B-1728B52AA6E4}">
                <adec:decorative xmlns:adec="http://schemas.microsoft.com/office/drawing/2017/decorative" val="1"/>
              </a:ext>
            </a:extLst>
          </p:cNvPr>
          <p:cNvCxnSpPr>
            <a:cxnSpLocks/>
          </p:cNvCxnSpPr>
          <p:nvPr/>
        </p:nvCxnSpPr>
        <p:spPr>
          <a:xfrm flipV="1">
            <a:off x="369134" y="951408"/>
            <a:ext cx="8405731" cy="33065"/>
          </a:xfrm>
          <a:prstGeom prst="line">
            <a:avLst/>
          </a:prstGeom>
          <a:ln w="38100"/>
        </p:spPr>
        <p:style>
          <a:lnRef idx="2">
            <a:schemeClr val="accent1"/>
          </a:lnRef>
          <a:fillRef idx="0">
            <a:schemeClr val="accent1"/>
          </a:fillRef>
          <a:effectRef idx="1">
            <a:schemeClr val="accent1"/>
          </a:effectRef>
          <a:fontRef idx="minor">
            <a:schemeClr val="tx1"/>
          </a:fontRef>
        </p:style>
      </p:cxn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BA09DD6-6DB1-4716-87A5-6A64EC32A5E8}"/>
              </a:ext>
            </a:extLst>
          </p:cNvPr>
          <p:cNvSpPr txBox="1">
            <a:spLocks noGrp="1"/>
          </p:cNvSpPr>
          <p:nvPr>
            <p:ph type="title" idx="4294967295"/>
          </p:nvPr>
        </p:nvSpPr>
        <p:spPr>
          <a:xfrm>
            <a:off x="617838" y="1424065"/>
            <a:ext cx="7908323" cy="156966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2400" b="1" i="1" u="none" strike="noStrike" kern="1200" cap="none" spc="0" normalizeH="0" baseline="0" noProof="0" dirty="0">
                <a:ln>
                  <a:noFill/>
                </a:ln>
                <a:solidFill>
                  <a:srgbClr val="000000"/>
                </a:solidFill>
                <a:effectLst/>
                <a:uLnTx/>
                <a:uFillTx/>
                <a:latin typeface="+mn-lt"/>
                <a:ea typeface="ＭＳ Ｐゴシック" charset="0"/>
                <a:cs typeface="ＭＳ Ｐゴシック" charset="0"/>
              </a:rPr>
              <a:t>RFA –CA 23-018: Precompetitive Collaboration on Liquid Biopsy for Early Cancer Assessment: Liquid Biopsy Research Laboratories (U01 Clinical Trials Not Allowed)</a:t>
            </a:r>
          </a:p>
        </p:txBody>
      </p:sp>
    </p:spTree>
    <p:extLst>
      <p:ext uri="{BB962C8B-B14F-4D97-AF65-F5344CB8AC3E}">
        <p14:creationId xmlns:p14="http://schemas.microsoft.com/office/powerpoint/2010/main" val="1255709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09162-2327-4BAE-8D07-353D2426C3F6}"/>
              </a:ext>
            </a:extLst>
          </p:cNvPr>
          <p:cNvSpPr>
            <a:spLocks noGrp="1"/>
          </p:cNvSpPr>
          <p:nvPr>
            <p:ph type="title"/>
          </p:nvPr>
        </p:nvSpPr>
        <p:spPr>
          <a:xfrm>
            <a:off x="493776" y="104931"/>
            <a:ext cx="8165592" cy="524122"/>
          </a:xfrm>
        </p:spPr>
        <p:txBody>
          <a:bodyPr/>
          <a:lstStyle/>
          <a:p>
            <a:r>
              <a:rPr lang="en-US" dirty="0">
                <a:solidFill>
                  <a:srgbClr val="0070C0"/>
                </a:solidFill>
              </a:rPr>
              <a:t>Purpose of this Funding Opportunity Announcement</a:t>
            </a:r>
          </a:p>
        </p:txBody>
      </p:sp>
      <p:sp>
        <p:nvSpPr>
          <p:cNvPr id="3" name="Content Placeholder 2">
            <a:extLst>
              <a:ext uri="{FF2B5EF4-FFF2-40B4-BE49-F238E27FC236}">
                <a16:creationId xmlns:a16="http://schemas.microsoft.com/office/drawing/2014/main" id="{59BC81F0-9BFA-4964-B9D0-591AE0D93DA7}"/>
              </a:ext>
            </a:extLst>
          </p:cNvPr>
          <p:cNvSpPr>
            <a:spLocks noGrp="1"/>
          </p:cNvSpPr>
          <p:nvPr>
            <p:ph sz="quarter" idx="11"/>
          </p:nvPr>
        </p:nvSpPr>
        <p:spPr>
          <a:xfrm>
            <a:off x="433816" y="867608"/>
            <a:ext cx="8165592" cy="3981710"/>
          </a:xfrm>
        </p:spPr>
        <p:txBody>
          <a:bodyPr/>
          <a:lstStyle/>
          <a:p>
            <a:pPr algn="l"/>
            <a:r>
              <a:rPr lang="en-US" sz="1600" b="1" dirty="0"/>
              <a:t>Purpose: </a:t>
            </a:r>
            <a:r>
              <a:rPr lang="en-US" sz="1600" b="0" i="0" dirty="0">
                <a:solidFill>
                  <a:srgbClr val="333333"/>
                </a:solidFill>
                <a:effectLst/>
              </a:rPr>
              <a:t>to establish the liquid biopsy research laboratories (LBRLs) for early cancer detection and risk assessment.  They will conduct research on the development of Liq Bx technologies for th</a:t>
            </a:r>
            <a:r>
              <a:rPr lang="en-US" sz="1600" dirty="0">
                <a:solidFill>
                  <a:srgbClr val="333333"/>
                </a:solidFill>
              </a:rPr>
              <a:t>e capture and multi-dimensional quantitative analysis of tumor associated cells, DNA, RNA, exosomes in body fluids. </a:t>
            </a:r>
            <a:endParaRPr lang="en-US" sz="1600" b="0" i="0" dirty="0">
              <a:solidFill>
                <a:srgbClr val="333333"/>
              </a:solidFill>
              <a:effectLst/>
            </a:endParaRPr>
          </a:p>
          <a:p>
            <a:pPr algn="l"/>
            <a:r>
              <a:rPr lang="en-US" sz="1600" b="1" dirty="0">
                <a:solidFill>
                  <a:srgbClr val="333333"/>
                </a:solidFill>
                <a:effectLst/>
              </a:rPr>
              <a:t>Academic-Industrial Partnerships: </a:t>
            </a:r>
            <a:r>
              <a:rPr lang="en-US" sz="1600" dirty="0">
                <a:solidFill>
                  <a:srgbClr val="333333"/>
                </a:solidFill>
              </a:rPr>
              <a:t>The applicants must have an academic industrial partnership in place prior to submission. These are referred to as </a:t>
            </a:r>
            <a:r>
              <a:rPr lang="en-US" sz="1600" b="1" dirty="0">
                <a:solidFill>
                  <a:srgbClr val="0070C0"/>
                </a:solidFill>
              </a:rPr>
              <a:t>“teams.” </a:t>
            </a:r>
            <a:r>
              <a:rPr lang="en-US" sz="1600" b="0" dirty="0">
                <a:solidFill>
                  <a:srgbClr val="333333"/>
                </a:solidFill>
                <a:effectLst/>
              </a:rPr>
              <a:t>The industrial partner should already be engaged in the development of liquid biopsy-oriented technologies and/or technologies that are applicable to or can be adapted to liquid biopsies.</a:t>
            </a:r>
          </a:p>
          <a:p>
            <a:pPr algn="l"/>
            <a:r>
              <a:rPr lang="en-US" sz="1600" b="0" dirty="0">
                <a:solidFill>
                  <a:srgbClr val="333333"/>
                </a:solidFill>
                <a:effectLst/>
              </a:rPr>
              <a:t>The teams should be capable of appropriate verification of technology platforms, assays, devices, etc. as needed to facilitate their adaptation to clinical settings, with academic investigators or clinical experts. The teams are expected to have a range of expertise in such areas as: cancer biology with emphasis on targeted cancer types, biospecimen science, bioinformatics, clinical assay development, technology engineering, and/or other areas as needed for the research proposed.</a:t>
            </a:r>
          </a:p>
          <a:p>
            <a:endParaRPr lang="en-US" sz="1600" dirty="0"/>
          </a:p>
        </p:txBody>
      </p:sp>
      <p:pic>
        <p:nvPicPr>
          <p:cNvPr id="4" name="Picture 3">
            <a:extLst>
              <a:ext uri="{FF2B5EF4-FFF2-40B4-BE49-F238E27FC236}">
                <a16:creationId xmlns:a16="http://schemas.microsoft.com/office/drawing/2014/main" id="{D4729FCF-EC8E-4A96-873D-6ACA32FF3969}"/>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95018" y="656815"/>
            <a:ext cx="8169348" cy="152413"/>
          </a:xfrm>
          <a:prstGeom prst="rect">
            <a:avLst/>
          </a:prstGeom>
        </p:spPr>
      </p:pic>
    </p:spTree>
    <p:extLst>
      <p:ext uri="{BB962C8B-B14F-4D97-AF65-F5344CB8AC3E}">
        <p14:creationId xmlns:p14="http://schemas.microsoft.com/office/powerpoint/2010/main" val="637473746"/>
      </p:ext>
    </p:extLst>
  </p:cSld>
  <p:clrMapOvr>
    <a:masterClrMapping/>
  </p:clrMapOvr>
</p:sld>
</file>

<file path=ppt/theme/theme1.xml><?xml version="1.0" encoding="utf-8"?>
<a:theme xmlns:a="http://schemas.openxmlformats.org/drawingml/2006/main" name="NCI PPT Template 16x9 WHITE">
  <a:themeElements>
    <a:clrScheme name="NCI Colors Theme">
      <a:dk1>
        <a:srgbClr val="606060"/>
      </a:dk1>
      <a:lt1>
        <a:srgbClr val="FFFFFF"/>
      </a:lt1>
      <a:dk2>
        <a:srgbClr val="BB0E3D"/>
      </a:dk2>
      <a:lt2>
        <a:srgbClr val="FFFFFF"/>
      </a:lt2>
      <a:accent1>
        <a:srgbClr val="BB0E3D"/>
      </a:accent1>
      <a:accent2>
        <a:srgbClr val="606060"/>
      </a:accent2>
      <a:accent3>
        <a:srgbClr val="123E57"/>
      </a:accent3>
      <a:accent4>
        <a:srgbClr val="2A71A5"/>
      </a:accent4>
      <a:accent5>
        <a:srgbClr val="178DA9"/>
      </a:accent5>
      <a:accent6>
        <a:srgbClr val="009999"/>
      </a:accent6>
      <a:hlink>
        <a:srgbClr val="3F54C9"/>
      </a:hlink>
      <a:folHlink>
        <a:srgbClr val="60606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5794</TotalTime>
  <Words>2933</Words>
  <Application>Microsoft Office PowerPoint</Application>
  <PresentationFormat>On-screen Show (16:9)</PresentationFormat>
  <Paragraphs>186</Paragraphs>
  <Slides>29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Helvetica</vt:lpstr>
      <vt:lpstr>Helvetica Neue</vt:lpstr>
      <vt:lpstr>SapientCentroSlab-Light</vt:lpstr>
      <vt:lpstr>Wingdings</vt:lpstr>
      <vt:lpstr>NCI PPT Template 16x9 WHITE</vt:lpstr>
      <vt:lpstr>Precompetitive Collaboration on Liquid Biopsy (LBC) for Early Cancer Assessment  </vt:lpstr>
      <vt:lpstr>Paradigm Change in Screening and Early Detection</vt:lpstr>
      <vt:lpstr>Liquid Biopsy In Screening: Anticipated Benefits</vt:lpstr>
      <vt:lpstr>Liquid Biopsy and Multicancer Early Detection Tests (MCED)</vt:lpstr>
      <vt:lpstr>Continuing Challenges with LB In Early Cancer Assessment: Genomic Based</vt:lpstr>
      <vt:lpstr>What do reviewers look for: analytical performance parameters of assay?</vt:lpstr>
      <vt:lpstr>What do reviewers look for: clinical sensitivity and specificity that might confer clinical utility? </vt:lpstr>
      <vt:lpstr>RFA –CA 23-018: Precompetitive Collaboration on Liquid Biopsy for Early Cancer Assessment: Liquid Biopsy Research Laboratories (U01 Clinical Trials Not Allowed)</vt:lpstr>
      <vt:lpstr>Purpose of this Funding Opportunity Announcement</vt:lpstr>
      <vt:lpstr>Objectives of Liquid Biopsy Research Labs (LBRL)</vt:lpstr>
      <vt:lpstr>Specific Areas of Interest</vt:lpstr>
      <vt:lpstr>Non-Responsive Applications</vt:lpstr>
      <vt:lpstr>Consortium Structure</vt:lpstr>
      <vt:lpstr>Collaborative Studies</vt:lpstr>
      <vt:lpstr>Page Limits, Budget and Length of Award</vt:lpstr>
      <vt:lpstr>RFA-CA-23-019: Precompetitive Collaboration on Liquid Biopsy for Early Cancer Assessment: Data Management and Coordinating Unit (U24 Clinical Trial Not Allowed)</vt:lpstr>
      <vt:lpstr>Purpose of this Funding Opportunity Announcement </vt:lpstr>
      <vt:lpstr>DMCU Scope: Areas of Responsibilities</vt:lpstr>
      <vt:lpstr>Consortium Coordination and Outreach</vt:lpstr>
      <vt:lpstr>Statistical and Computational Analysis Support</vt:lpstr>
      <vt:lpstr>Program hub for Data Capture, Harmonization, Curation and Management, and for Protocol Development</vt:lpstr>
      <vt:lpstr>Research Strategy (up to 30 pages)</vt:lpstr>
      <vt:lpstr>Mechanism of Support and Funding (RFA-CA-23-019)</vt:lpstr>
      <vt:lpstr>Additional Information Relevant to both FOAs (RFA-CA-23-018 &amp; RFA-CA-23-019)</vt:lpstr>
      <vt:lpstr>Awardees’ Responsibilities</vt:lpstr>
      <vt:lpstr>Agency Contacts </vt:lpstr>
      <vt:lpstr>Thank you</vt:lpstr>
      <vt:lpstr>Responsibilities</vt:lpstr>
      <vt:lpstr>Cooperative Agreement Terms and Conditions</vt:lpstr>
    </vt:vector>
  </TitlesOfParts>
  <Company>Sapient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Precompetitive Collaboration on Liquid Biopsy (LBC) for Early Cancer Assessment</dc:title>
  <dc:creator>NCI Division of Cancer Prevention</dc:creator>
  <cp:keywords>Pre-application webinar; RFA-CA-23-018; </cp:keywords>
  <cp:lastModifiedBy>Randall, Wayne (NIH/NCI) [C]</cp:lastModifiedBy>
  <cp:revision>493</cp:revision>
  <cp:lastPrinted>2021-12-07T22:17:12Z</cp:lastPrinted>
  <dcterms:created xsi:type="dcterms:W3CDTF">2013-05-02T18:01:03Z</dcterms:created>
  <dcterms:modified xsi:type="dcterms:W3CDTF">2023-01-09T16:44:07Z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Jive_LatestUserAccountName">
    <vt:lpwstr>ctompk</vt:lpwstr>
  </property>
  <property fmtid="{D5CDD505-2E9C-101B-9397-08002B2CF9AE}" pid="3" name="Offisync_UpdateToken">
    <vt:lpwstr>6</vt:lpwstr>
  </property>
  <property fmtid="{D5CDD505-2E9C-101B-9397-08002B2CF9AE}" pid="4" name="Jive_VersionGuid">
    <vt:lpwstr>52528687-c425-4c02-aa36-9dee618be8dc</vt:lpwstr>
  </property>
  <property fmtid="{D5CDD505-2E9C-101B-9397-08002B2CF9AE}" pid="5" name="Offisync_ProviderInitializationData">
    <vt:lpwstr>https://vox.sapient.com</vt:lpwstr>
  </property>
  <property fmtid="{D5CDD505-2E9C-101B-9397-08002B2CF9AE}" pid="6" name="Offisync_ServerID">
    <vt:lpwstr>2a760b3e-54a5-418b-9dd9-555cd32dea45</vt:lpwstr>
  </property>
  <property fmtid="{D5CDD505-2E9C-101B-9397-08002B2CF9AE}" pid="7" name="Offisync_UniqueId">
    <vt:lpwstr>79519</vt:lpwstr>
  </property>
</Properties>
</file>