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0" r:id="rId1"/>
    <p:sldMasterId id="2147483712" r:id="rId2"/>
    <p:sldMasterId id="2147483720" r:id="rId3"/>
    <p:sldMasterId id="2147483728" r:id="rId4"/>
    <p:sldMasterId id="2147483736" r:id="rId5"/>
    <p:sldMasterId id="2147483747" r:id="rId6"/>
  </p:sldMasterIdLst>
  <p:notesMasterIdLst>
    <p:notesMasterId r:id="rId68"/>
  </p:notesMasterIdLst>
  <p:handoutMasterIdLst>
    <p:handoutMasterId r:id="rId69"/>
  </p:handoutMasterIdLst>
  <p:sldIdLst>
    <p:sldId id="944" r:id="rId7"/>
    <p:sldId id="1452" r:id="rId8"/>
    <p:sldId id="1453" r:id="rId9"/>
    <p:sldId id="973" r:id="rId10"/>
    <p:sldId id="991" r:id="rId11"/>
    <p:sldId id="829" r:id="rId12"/>
    <p:sldId id="913" r:id="rId13"/>
    <p:sldId id="914" r:id="rId14"/>
    <p:sldId id="288" r:id="rId15"/>
    <p:sldId id="291" r:id="rId16"/>
    <p:sldId id="292" r:id="rId17"/>
    <p:sldId id="295" r:id="rId18"/>
    <p:sldId id="294" r:id="rId19"/>
    <p:sldId id="298" r:id="rId20"/>
    <p:sldId id="1000" r:id="rId21"/>
    <p:sldId id="977" r:id="rId22"/>
    <p:sldId id="920" r:id="rId23"/>
    <p:sldId id="921" r:id="rId24"/>
    <p:sldId id="919" r:id="rId25"/>
    <p:sldId id="922" r:id="rId26"/>
    <p:sldId id="929" r:id="rId27"/>
    <p:sldId id="930" r:id="rId28"/>
    <p:sldId id="931" r:id="rId29"/>
    <p:sldId id="932" r:id="rId30"/>
    <p:sldId id="923" r:id="rId31"/>
    <p:sldId id="950" r:id="rId32"/>
    <p:sldId id="988" r:id="rId33"/>
    <p:sldId id="989" r:id="rId34"/>
    <p:sldId id="952" r:id="rId35"/>
    <p:sldId id="1448" r:id="rId36"/>
    <p:sldId id="953" r:id="rId37"/>
    <p:sldId id="954" r:id="rId38"/>
    <p:sldId id="955" r:id="rId39"/>
    <p:sldId id="1002" r:id="rId40"/>
    <p:sldId id="1451" r:id="rId41"/>
    <p:sldId id="1001" r:id="rId42"/>
    <p:sldId id="1004" r:id="rId43"/>
    <p:sldId id="963" r:id="rId44"/>
    <p:sldId id="315" r:id="rId45"/>
    <p:sldId id="323" r:id="rId46"/>
    <p:sldId id="314" r:id="rId47"/>
    <p:sldId id="456" r:id="rId48"/>
    <p:sldId id="452" r:id="rId49"/>
    <p:sldId id="453" r:id="rId50"/>
    <p:sldId id="454" r:id="rId51"/>
    <p:sldId id="455" r:id="rId52"/>
    <p:sldId id="998" r:id="rId53"/>
    <p:sldId id="990" r:id="rId54"/>
    <p:sldId id="986" r:id="rId55"/>
    <p:sldId id="1895" r:id="rId56"/>
    <p:sldId id="999" r:id="rId57"/>
    <p:sldId id="987" r:id="rId58"/>
    <p:sldId id="1013" r:id="rId59"/>
    <p:sldId id="1012" r:id="rId60"/>
    <p:sldId id="1014" r:id="rId61"/>
    <p:sldId id="1466" r:id="rId62"/>
    <p:sldId id="322" r:id="rId63"/>
    <p:sldId id="330" r:id="rId64"/>
    <p:sldId id="1894" r:id="rId65"/>
    <p:sldId id="341" r:id="rId66"/>
    <p:sldId id="1896" r:id="rId67"/>
  </p:sldIdLst>
  <p:sldSz cx="9144000" cy="6858000" type="screen4x3"/>
  <p:notesSz cx="7102475" cy="9388475"/>
  <p:defaultTextStyle>
    <a:defPPr>
      <a:defRPr lang="en-US"/>
    </a:defPPr>
    <a:lvl1pPr marL="0" algn="l" defTabSz="543722" rtl="0" eaLnBrk="1" latinLnBrk="0" hangingPunct="1">
      <a:defRPr sz="2200" kern="1200">
        <a:solidFill>
          <a:schemeClr val="tx1"/>
        </a:solidFill>
        <a:latin typeface="+mn-lt"/>
        <a:ea typeface="+mn-ea"/>
        <a:cs typeface="+mn-cs"/>
      </a:defRPr>
    </a:lvl1pPr>
    <a:lvl2pPr marL="543722" algn="l" defTabSz="543722" rtl="0" eaLnBrk="1" latinLnBrk="0" hangingPunct="1">
      <a:defRPr sz="2200" kern="1200">
        <a:solidFill>
          <a:schemeClr val="tx1"/>
        </a:solidFill>
        <a:latin typeface="+mn-lt"/>
        <a:ea typeface="+mn-ea"/>
        <a:cs typeface="+mn-cs"/>
      </a:defRPr>
    </a:lvl2pPr>
    <a:lvl3pPr marL="1087444" algn="l" defTabSz="543722" rtl="0" eaLnBrk="1" latinLnBrk="0" hangingPunct="1">
      <a:defRPr sz="2200" kern="1200">
        <a:solidFill>
          <a:schemeClr val="tx1"/>
        </a:solidFill>
        <a:latin typeface="+mn-lt"/>
        <a:ea typeface="+mn-ea"/>
        <a:cs typeface="+mn-cs"/>
      </a:defRPr>
    </a:lvl3pPr>
    <a:lvl4pPr marL="1631169" algn="l" defTabSz="543722" rtl="0" eaLnBrk="1" latinLnBrk="0" hangingPunct="1">
      <a:defRPr sz="2200" kern="1200">
        <a:solidFill>
          <a:schemeClr val="tx1"/>
        </a:solidFill>
        <a:latin typeface="+mn-lt"/>
        <a:ea typeface="+mn-ea"/>
        <a:cs typeface="+mn-cs"/>
      </a:defRPr>
    </a:lvl4pPr>
    <a:lvl5pPr marL="2174890" algn="l" defTabSz="543722" rtl="0" eaLnBrk="1" latinLnBrk="0" hangingPunct="1">
      <a:defRPr sz="2200" kern="1200">
        <a:solidFill>
          <a:schemeClr val="tx1"/>
        </a:solidFill>
        <a:latin typeface="+mn-lt"/>
        <a:ea typeface="+mn-ea"/>
        <a:cs typeface="+mn-cs"/>
      </a:defRPr>
    </a:lvl5pPr>
    <a:lvl6pPr marL="2718613" algn="l" defTabSz="543722" rtl="0" eaLnBrk="1" latinLnBrk="0" hangingPunct="1">
      <a:defRPr sz="2200" kern="1200">
        <a:solidFill>
          <a:schemeClr val="tx1"/>
        </a:solidFill>
        <a:latin typeface="+mn-lt"/>
        <a:ea typeface="+mn-ea"/>
        <a:cs typeface="+mn-cs"/>
      </a:defRPr>
    </a:lvl6pPr>
    <a:lvl7pPr marL="3262336" algn="l" defTabSz="543722" rtl="0" eaLnBrk="1" latinLnBrk="0" hangingPunct="1">
      <a:defRPr sz="2200" kern="1200">
        <a:solidFill>
          <a:schemeClr val="tx1"/>
        </a:solidFill>
        <a:latin typeface="+mn-lt"/>
        <a:ea typeface="+mn-ea"/>
        <a:cs typeface="+mn-cs"/>
      </a:defRPr>
    </a:lvl7pPr>
    <a:lvl8pPr marL="3806058" algn="l" defTabSz="543722" rtl="0" eaLnBrk="1" latinLnBrk="0" hangingPunct="1">
      <a:defRPr sz="2200" kern="1200">
        <a:solidFill>
          <a:schemeClr val="tx1"/>
        </a:solidFill>
        <a:latin typeface="+mn-lt"/>
        <a:ea typeface="+mn-ea"/>
        <a:cs typeface="+mn-cs"/>
      </a:defRPr>
    </a:lvl8pPr>
    <a:lvl9pPr marL="4349779" algn="l" defTabSz="543722"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5365" userDrawn="1">
          <p15:clr>
            <a:srgbClr val="A4A3A4"/>
          </p15:clr>
        </p15:guide>
        <p15:guide id="3" pos="395" userDrawn="1">
          <p15:clr>
            <a:srgbClr val="A4A3A4"/>
          </p15:clr>
        </p15:guide>
        <p15:guide id="4" pos="5327">
          <p15:clr>
            <a:srgbClr val="A4A3A4"/>
          </p15:clr>
        </p15:guide>
        <p15:guide id="5" pos="490">
          <p15:clr>
            <a:srgbClr val="A4A3A4"/>
          </p15:clr>
        </p15:guide>
        <p15:guide id="6" orient="horz" pos="4033">
          <p15:clr>
            <a:srgbClr val="A4A3A4"/>
          </p15:clr>
        </p15:guide>
        <p15:guide id="7" orient="horz" pos="1216">
          <p15:clr>
            <a:srgbClr val="A4A3A4"/>
          </p15:clr>
        </p15:guide>
        <p15:guide id="8" pos="5331">
          <p15:clr>
            <a:srgbClr val="A4A3A4"/>
          </p15:clr>
        </p15:guide>
        <p15:guide id="9" pos="2429">
          <p15:clr>
            <a:srgbClr val="A4A3A4"/>
          </p15:clr>
        </p15:guide>
        <p15:guide id="10" pos="43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CC"/>
    <a:srgbClr val="FF9900"/>
    <a:srgbClr val="00FF99"/>
    <a:srgbClr val="8BD4EE"/>
    <a:srgbClr val="99CCFF"/>
    <a:srgbClr val="333333"/>
    <a:srgbClr val="00A7CF"/>
    <a:srgbClr val="666666"/>
    <a:srgbClr val="96D5EA"/>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9" autoAdjust="0"/>
    <p:restoredTop sz="86388" autoAdjust="0"/>
  </p:normalViewPr>
  <p:slideViewPr>
    <p:cSldViewPr snapToGrid="0" snapToObjects="1">
      <p:cViewPr varScale="1">
        <p:scale>
          <a:sx n="78" d="100"/>
          <a:sy n="78" d="100"/>
        </p:scale>
        <p:origin x="348" y="102"/>
      </p:cViewPr>
      <p:guideLst>
        <p:guide orient="horz"/>
        <p:guide pos="5365"/>
        <p:guide pos="395"/>
        <p:guide pos="5327"/>
        <p:guide pos="490"/>
        <p:guide orient="horz" pos="4033"/>
        <p:guide orient="horz" pos="1216"/>
        <p:guide pos="5331"/>
        <p:guide pos="2429"/>
        <p:guide pos="434"/>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143" d="100"/>
          <a:sy n="143" d="100"/>
        </p:scale>
        <p:origin x="3440"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TIV\Desktop\ARJ\Research\CAR%20T%20CtDNA\Car%20T-Cell%20Sequenom%20Study%20V2%207-26-20.xlsx" TargetMode="Externa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1" Type="http://schemas.openxmlformats.org/officeDocument/2006/relationships/oleObject" Target="file:///C:\Users\ATIV\Desktop\ARJ\Research\CAR%20T%20CtDNA\Car%20T-Cell%20Sequenom%20Study%20V2%207-26-20.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ATIV\Desktop\ARJ\Research\CAR%20T%20CtDNA\Car%20T-Cell%20Sequenom%20Study%20V3%2011-14-20.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TIV\Desktop\ARJ\Research\CAR%20T%20CtDNA\Car%20T-Cell%20Sequenom%20Study%20V3%2011-14-20.xlsx"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2" Type="http://schemas.openxmlformats.org/officeDocument/2006/relationships/oleObject" Target="file:///\\data\userprofiles\Desktop\vmelnikova\Desktop\Vlada\Clinical%20Studies\Hatim\Data%20Analysis\Aquisition%20of%20T790M\Aquisition%20of%20T790M.xlsx" TargetMode="External"/><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8"/>
          <c:order val="0"/>
          <c:tx>
            <c:v>CR (n=5)</c:v>
          </c:tx>
          <c:spPr>
            <a:ln>
              <a:solidFill>
                <a:srgbClr val="00B050"/>
              </a:solidFill>
            </a:ln>
          </c:spPr>
          <c:marker>
            <c:symbol val="circle"/>
            <c:size val="5"/>
            <c:spPr>
              <a:solidFill>
                <a:srgbClr val="00B050"/>
              </a:solidFill>
              <a:ln>
                <a:noFill/>
              </a:ln>
            </c:spPr>
          </c:marker>
          <c:xVal>
            <c:numRef>
              <c:f>'GIN Scatter Plot'!$F$14:$F$22</c:f>
              <c:numCache>
                <c:formatCode>General</c:formatCode>
                <c:ptCount val="9"/>
                <c:pt idx="0">
                  <c:v>-7</c:v>
                </c:pt>
                <c:pt idx="1">
                  <c:v>0</c:v>
                </c:pt>
                <c:pt idx="2">
                  <c:v>1</c:v>
                </c:pt>
                <c:pt idx="3">
                  <c:v>3</c:v>
                </c:pt>
                <c:pt idx="4">
                  <c:v>5</c:v>
                </c:pt>
                <c:pt idx="5">
                  <c:v>7</c:v>
                </c:pt>
                <c:pt idx="6">
                  <c:v>17</c:v>
                </c:pt>
                <c:pt idx="7">
                  <c:v>32</c:v>
                </c:pt>
                <c:pt idx="8">
                  <c:v>55</c:v>
                </c:pt>
              </c:numCache>
            </c:numRef>
          </c:xVal>
          <c:yVal>
            <c:numRef>
              <c:f>'GIN Scatter Plot'!$J$14:$J$22</c:f>
              <c:numCache>
                <c:formatCode>General</c:formatCode>
                <c:ptCount val="9"/>
                <c:pt idx="0">
                  <c:v>712.79213700000003</c:v>
                </c:pt>
                <c:pt idx="1">
                  <c:v>188.3459254</c:v>
                </c:pt>
                <c:pt idx="2">
                  <c:v>190.25223320000001</c:v>
                </c:pt>
                <c:pt idx="3">
                  <c:v>197.0327829</c:v>
                </c:pt>
                <c:pt idx="4">
                  <c:v>200.99739210000001</c:v>
                </c:pt>
                <c:pt idx="5">
                  <c:v>316.67445609999999</c:v>
                </c:pt>
                <c:pt idx="6">
                  <c:v>206.14313849999999</c:v>
                </c:pt>
                <c:pt idx="7">
                  <c:v>209.68801099999999</c:v>
                </c:pt>
                <c:pt idx="8">
                  <c:v>139.72746799999999</c:v>
                </c:pt>
              </c:numCache>
            </c:numRef>
          </c:yVal>
          <c:smooth val="0"/>
          <c:extLst>
            <c:ext xmlns:c16="http://schemas.microsoft.com/office/drawing/2014/chart" uri="{C3380CC4-5D6E-409C-BE32-E72D297353CC}">
              <c16:uniqueId val="{00000000-1782-4235-90C4-788AB1BC1F87}"/>
            </c:ext>
          </c:extLst>
        </c:ser>
        <c:ser>
          <c:idx val="2"/>
          <c:order val="1"/>
          <c:tx>
            <c:v>CR, Relapsed (n=2)</c:v>
          </c:tx>
          <c:spPr>
            <a:ln w="19050" cap="rnd">
              <a:solidFill>
                <a:srgbClr val="FF0000"/>
              </a:solidFill>
              <a:prstDash val="solid"/>
              <a:round/>
            </a:ln>
            <a:effectLst/>
          </c:spPr>
          <c:marker>
            <c:symbol val="circle"/>
            <c:size val="5"/>
            <c:spPr>
              <a:solidFill>
                <a:srgbClr val="FF0000">
                  <a:alpha val="93000"/>
                </a:srgbClr>
              </a:solidFill>
              <a:ln w="9525">
                <a:noFill/>
              </a:ln>
              <a:effectLst/>
            </c:spPr>
          </c:marker>
          <c:xVal>
            <c:numRef>
              <c:f>'GIN Scatter Plot'!$F$49:$F$61</c:f>
              <c:numCache>
                <c:formatCode>General</c:formatCode>
                <c:ptCount val="13"/>
                <c:pt idx="0">
                  <c:v>-6</c:v>
                </c:pt>
                <c:pt idx="1">
                  <c:v>-1</c:v>
                </c:pt>
                <c:pt idx="2">
                  <c:v>0</c:v>
                </c:pt>
                <c:pt idx="3">
                  <c:v>2</c:v>
                </c:pt>
                <c:pt idx="4">
                  <c:v>4</c:v>
                </c:pt>
                <c:pt idx="5">
                  <c:v>7</c:v>
                </c:pt>
                <c:pt idx="6">
                  <c:v>15</c:v>
                </c:pt>
                <c:pt idx="7">
                  <c:v>21</c:v>
                </c:pt>
                <c:pt idx="8">
                  <c:v>30</c:v>
                </c:pt>
                <c:pt idx="9">
                  <c:v>52</c:v>
                </c:pt>
                <c:pt idx="10">
                  <c:v>80</c:v>
                </c:pt>
                <c:pt idx="11">
                  <c:v>108</c:v>
                </c:pt>
                <c:pt idx="12">
                  <c:v>136</c:v>
                </c:pt>
              </c:numCache>
            </c:numRef>
          </c:xVal>
          <c:yVal>
            <c:numRef>
              <c:f>'GIN Scatter Plot'!$J$49:$J$61</c:f>
              <c:numCache>
                <c:formatCode>General</c:formatCode>
                <c:ptCount val="13"/>
                <c:pt idx="0">
                  <c:v>224.70355290000001</c:v>
                </c:pt>
                <c:pt idx="1">
                  <c:v>780.11928550000005</c:v>
                </c:pt>
                <c:pt idx="2">
                  <c:v>596.89346109999997</c:v>
                </c:pt>
                <c:pt idx="3">
                  <c:v>528.17152840000006</c:v>
                </c:pt>
                <c:pt idx="4">
                  <c:v>377.64691160000001</c:v>
                </c:pt>
                <c:pt idx="5">
                  <c:v>214.7447774</c:v>
                </c:pt>
                <c:pt idx="6">
                  <c:v>177.87585110000001</c:v>
                </c:pt>
                <c:pt idx="7">
                  <c:v>206.35501550000001</c:v>
                </c:pt>
                <c:pt idx="8">
                  <c:v>204.95992810000001</c:v>
                </c:pt>
                <c:pt idx="9">
                  <c:v>230.36569370000001</c:v>
                </c:pt>
                <c:pt idx="10">
                  <c:v>235.5347908</c:v>
                </c:pt>
                <c:pt idx="11">
                  <c:v>245.2200024</c:v>
                </c:pt>
                <c:pt idx="12">
                  <c:v>264.5175759</c:v>
                </c:pt>
              </c:numCache>
            </c:numRef>
          </c:yVal>
          <c:smooth val="0"/>
          <c:extLst>
            <c:ext xmlns:c16="http://schemas.microsoft.com/office/drawing/2014/chart" uri="{C3380CC4-5D6E-409C-BE32-E72D297353CC}">
              <c16:uniqueId val="{00000001-1782-4235-90C4-788AB1BC1F87}"/>
            </c:ext>
          </c:extLst>
        </c:ser>
        <c:ser>
          <c:idx val="1"/>
          <c:order val="2"/>
          <c:tx>
            <c:v>CR</c:v>
          </c:tx>
          <c:spPr>
            <a:ln w="19050" cap="rnd">
              <a:solidFill>
                <a:srgbClr val="00B050"/>
              </a:solidFill>
              <a:round/>
            </a:ln>
            <a:effectLst/>
          </c:spPr>
          <c:marker>
            <c:symbol val="circle"/>
            <c:size val="5"/>
            <c:spPr>
              <a:solidFill>
                <a:srgbClr val="00B050"/>
              </a:solidFill>
              <a:ln w="9525">
                <a:noFill/>
              </a:ln>
              <a:effectLst/>
            </c:spPr>
          </c:marker>
          <c:xVal>
            <c:numRef>
              <c:f>'GIN Scatter Plot'!$F$24:$F$34</c:f>
              <c:numCache>
                <c:formatCode>General</c:formatCode>
                <c:ptCount val="11"/>
                <c:pt idx="0">
                  <c:v>-5</c:v>
                </c:pt>
                <c:pt idx="1">
                  <c:v>0</c:v>
                </c:pt>
                <c:pt idx="2">
                  <c:v>1</c:v>
                </c:pt>
                <c:pt idx="3">
                  <c:v>3</c:v>
                </c:pt>
                <c:pt idx="4">
                  <c:v>5</c:v>
                </c:pt>
                <c:pt idx="5">
                  <c:v>7</c:v>
                </c:pt>
                <c:pt idx="6">
                  <c:v>14</c:v>
                </c:pt>
                <c:pt idx="7">
                  <c:v>22</c:v>
                </c:pt>
                <c:pt idx="8">
                  <c:v>31</c:v>
                </c:pt>
                <c:pt idx="9">
                  <c:v>52</c:v>
                </c:pt>
                <c:pt idx="10">
                  <c:v>73</c:v>
                </c:pt>
              </c:numCache>
            </c:numRef>
          </c:xVal>
          <c:yVal>
            <c:numRef>
              <c:f>'GIN Scatter Plot'!$J$24:$J$34</c:f>
              <c:numCache>
                <c:formatCode>General</c:formatCode>
                <c:ptCount val="11"/>
                <c:pt idx="0">
                  <c:v>90.148292040000001</c:v>
                </c:pt>
                <c:pt idx="1">
                  <c:v>185.2945838</c:v>
                </c:pt>
                <c:pt idx="2">
                  <c:v>146.1999802</c:v>
                </c:pt>
                <c:pt idx="3">
                  <c:v>164.8972847</c:v>
                </c:pt>
                <c:pt idx="4">
                  <c:v>184.73544329999999</c:v>
                </c:pt>
                <c:pt idx="5">
                  <c:v>140.09105020000001</c:v>
                </c:pt>
                <c:pt idx="6">
                  <c:v>100.8316536</c:v>
                </c:pt>
                <c:pt idx="7">
                  <c:v>99.440227109999995</c:v>
                </c:pt>
                <c:pt idx="8">
                  <c:v>105.0705213</c:v>
                </c:pt>
                <c:pt idx="9">
                  <c:v>154.56058189999999</c:v>
                </c:pt>
                <c:pt idx="10">
                  <c:v>122.4535121</c:v>
                </c:pt>
              </c:numCache>
            </c:numRef>
          </c:yVal>
          <c:smooth val="0"/>
          <c:extLst>
            <c:ext xmlns:c16="http://schemas.microsoft.com/office/drawing/2014/chart" uri="{C3380CC4-5D6E-409C-BE32-E72D297353CC}">
              <c16:uniqueId val="{00000002-1782-4235-90C4-788AB1BC1F87}"/>
            </c:ext>
          </c:extLst>
        </c:ser>
        <c:ser>
          <c:idx val="3"/>
          <c:order val="3"/>
          <c:tx>
            <c:v>6</c:v>
          </c:tx>
          <c:spPr>
            <a:ln w="19050" cap="rnd">
              <a:solidFill>
                <a:srgbClr val="00B050"/>
              </a:solidFill>
              <a:round/>
            </a:ln>
            <a:effectLst/>
          </c:spPr>
          <c:marker>
            <c:symbol val="circle"/>
            <c:size val="5"/>
            <c:spPr>
              <a:solidFill>
                <a:srgbClr val="00B050"/>
              </a:solidFill>
              <a:ln w="9525">
                <a:noFill/>
              </a:ln>
              <a:effectLst/>
            </c:spPr>
          </c:marker>
          <c:xVal>
            <c:numRef>
              <c:f>'GIN Scatter Plot'!$F$63:$F$73</c:f>
              <c:numCache>
                <c:formatCode>General</c:formatCode>
                <c:ptCount val="11"/>
                <c:pt idx="0">
                  <c:v>-5</c:v>
                </c:pt>
                <c:pt idx="1">
                  <c:v>0</c:v>
                </c:pt>
                <c:pt idx="2">
                  <c:v>1</c:v>
                </c:pt>
                <c:pt idx="3">
                  <c:v>3</c:v>
                </c:pt>
                <c:pt idx="4">
                  <c:v>5</c:v>
                </c:pt>
                <c:pt idx="5">
                  <c:v>7</c:v>
                </c:pt>
                <c:pt idx="6">
                  <c:v>16</c:v>
                </c:pt>
                <c:pt idx="7">
                  <c:v>21</c:v>
                </c:pt>
                <c:pt idx="8">
                  <c:v>29</c:v>
                </c:pt>
                <c:pt idx="9">
                  <c:v>52</c:v>
                </c:pt>
                <c:pt idx="10">
                  <c:v>103</c:v>
                </c:pt>
              </c:numCache>
            </c:numRef>
          </c:xVal>
          <c:yVal>
            <c:numRef>
              <c:f>'GIN Scatter Plot'!$J$63:$J$73</c:f>
              <c:numCache>
                <c:formatCode>General</c:formatCode>
                <c:ptCount val="11"/>
                <c:pt idx="0">
                  <c:v>694.21162719999995</c:v>
                </c:pt>
                <c:pt idx="1">
                  <c:v>620.50622320000002</c:v>
                </c:pt>
                <c:pt idx="2">
                  <c:v>297.9524103</c:v>
                </c:pt>
                <c:pt idx="3">
                  <c:v>270.93934949999999</c:v>
                </c:pt>
                <c:pt idx="4">
                  <c:v>217.44681919999999</c:v>
                </c:pt>
                <c:pt idx="5">
                  <c:v>197.1670216</c:v>
                </c:pt>
                <c:pt idx="6">
                  <c:v>93.707473419999999</c:v>
                </c:pt>
                <c:pt idx="7">
                  <c:v>116.0789474</c:v>
                </c:pt>
                <c:pt idx="8">
                  <c:v>126.57489889999999</c:v>
                </c:pt>
                <c:pt idx="9">
                  <c:v>131.2669128</c:v>
                </c:pt>
                <c:pt idx="10">
                  <c:v>148.3054884</c:v>
                </c:pt>
              </c:numCache>
            </c:numRef>
          </c:yVal>
          <c:smooth val="0"/>
          <c:extLst>
            <c:ext xmlns:c16="http://schemas.microsoft.com/office/drawing/2014/chart" uri="{C3380CC4-5D6E-409C-BE32-E72D297353CC}">
              <c16:uniqueId val="{00000003-1782-4235-90C4-788AB1BC1F87}"/>
            </c:ext>
          </c:extLst>
        </c:ser>
        <c:ser>
          <c:idx val="4"/>
          <c:order val="4"/>
          <c:tx>
            <c:v>7</c:v>
          </c:tx>
          <c:spPr>
            <a:ln w="19050" cap="rnd">
              <a:solidFill>
                <a:srgbClr val="00B050"/>
              </a:solidFill>
              <a:round/>
            </a:ln>
            <a:effectLst/>
          </c:spPr>
          <c:marker>
            <c:symbol val="circle"/>
            <c:size val="5"/>
            <c:spPr>
              <a:solidFill>
                <a:srgbClr val="00B050"/>
              </a:solidFill>
              <a:ln w="9525">
                <a:noFill/>
              </a:ln>
              <a:effectLst/>
            </c:spPr>
          </c:marker>
          <c:xVal>
            <c:numRef>
              <c:f>'GIN Scatter Plot'!$F$75:$F$86</c:f>
              <c:numCache>
                <c:formatCode>General</c:formatCode>
                <c:ptCount val="12"/>
                <c:pt idx="0">
                  <c:v>-5</c:v>
                </c:pt>
                <c:pt idx="1">
                  <c:v>0</c:v>
                </c:pt>
                <c:pt idx="2">
                  <c:v>1</c:v>
                </c:pt>
                <c:pt idx="3">
                  <c:v>3</c:v>
                </c:pt>
                <c:pt idx="4">
                  <c:v>5</c:v>
                </c:pt>
                <c:pt idx="5">
                  <c:v>7</c:v>
                </c:pt>
                <c:pt idx="6">
                  <c:v>13</c:v>
                </c:pt>
                <c:pt idx="7">
                  <c:v>20</c:v>
                </c:pt>
                <c:pt idx="8">
                  <c:v>27</c:v>
                </c:pt>
                <c:pt idx="9">
                  <c:v>53</c:v>
                </c:pt>
                <c:pt idx="10">
                  <c:v>83</c:v>
                </c:pt>
                <c:pt idx="11">
                  <c:v>123</c:v>
                </c:pt>
              </c:numCache>
            </c:numRef>
          </c:xVal>
          <c:yVal>
            <c:numRef>
              <c:f>'GIN Scatter Plot'!$J$75:$J$86</c:f>
              <c:numCache>
                <c:formatCode>General</c:formatCode>
                <c:ptCount val="12"/>
                <c:pt idx="0">
                  <c:v>124.4123171</c:v>
                </c:pt>
                <c:pt idx="1">
                  <c:v>268.79783320000001</c:v>
                </c:pt>
                <c:pt idx="2">
                  <c:v>228.49204330000001</c:v>
                </c:pt>
                <c:pt idx="3">
                  <c:v>153.3068916</c:v>
                </c:pt>
                <c:pt idx="4">
                  <c:v>151.21099659999999</c:v>
                </c:pt>
                <c:pt idx="5">
                  <c:v>145.9565101</c:v>
                </c:pt>
                <c:pt idx="6">
                  <c:v>334.09711929999997</c:v>
                </c:pt>
                <c:pt idx="7">
                  <c:v>143.33873740000001</c:v>
                </c:pt>
                <c:pt idx="8">
                  <c:v>187.0881861</c:v>
                </c:pt>
                <c:pt idx="9">
                  <c:v>171.74328790000001</c:v>
                </c:pt>
                <c:pt idx="10">
                  <c:v>131.2453223</c:v>
                </c:pt>
                <c:pt idx="11">
                  <c:v>109.0283879</c:v>
                </c:pt>
              </c:numCache>
            </c:numRef>
          </c:yVal>
          <c:smooth val="0"/>
          <c:extLst>
            <c:ext xmlns:c16="http://schemas.microsoft.com/office/drawing/2014/chart" uri="{C3380CC4-5D6E-409C-BE32-E72D297353CC}">
              <c16:uniqueId val="{00000004-1782-4235-90C4-788AB1BC1F87}"/>
            </c:ext>
          </c:extLst>
        </c:ser>
        <c:ser>
          <c:idx val="5"/>
          <c:order val="5"/>
          <c:tx>
            <c:v>10</c:v>
          </c:tx>
          <c:spPr>
            <a:ln w="19050" cap="rnd">
              <a:solidFill>
                <a:srgbClr val="00B050"/>
              </a:solidFill>
              <a:round/>
            </a:ln>
            <a:effectLst/>
          </c:spPr>
          <c:marker>
            <c:symbol val="circle"/>
            <c:size val="5"/>
            <c:spPr>
              <a:solidFill>
                <a:srgbClr val="00B050">
                  <a:alpha val="99000"/>
                </a:srgbClr>
              </a:solidFill>
              <a:ln w="9525">
                <a:noFill/>
              </a:ln>
              <a:effectLst/>
            </c:spPr>
          </c:marker>
          <c:xVal>
            <c:numRef>
              <c:f>'GIN Scatter Plot'!$F$108:$F$118</c:f>
              <c:numCache>
                <c:formatCode>General</c:formatCode>
                <c:ptCount val="11"/>
                <c:pt idx="0">
                  <c:v>-4</c:v>
                </c:pt>
                <c:pt idx="1">
                  <c:v>0</c:v>
                </c:pt>
                <c:pt idx="2">
                  <c:v>1</c:v>
                </c:pt>
                <c:pt idx="3">
                  <c:v>3</c:v>
                </c:pt>
                <c:pt idx="4">
                  <c:v>5</c:v>
                </c:pt>
                <c:pt idx="5">
                  <c:v>7</c:v>
                </c:pt>
                <c:pt idx="6">
                  <c:v>17</c:v>
                </c:pt>
                <c:pt idx="7">
                  <c:v>24</c:v>
                </c:pt>
                <c:pt idx="8">
                  <c:v>42</c:v>
                </c:pt>
                <c:pt idx="9">
                  <c:v>56</c:v>
                </c:pt>
                <c:pt idx="10">
                  <c:v>84</c:v>
                </c:pt>
              </c:numCache>
            </c:numRef>
          </c:xVal>
          <c:yVal>
            <c:numRef>
              <c:f>'GIN Scatter Plot'!$J$108:$J$118</c:f>
              <c:numCache>
                <c:formatCode>General</c:formatCode>
                <c:ptCount val="11"/>
                <c:pt idx="0">
                  <c:v>303.66578199999998</c:v>
                </c:pt>
                <c:pt idx="1">
                  <c:v>243.09483370000001</c:v>
                </c:pt>
                <c:pt idx="2">
                  <c:v>258.33255930000001</c:v>
                </c:pt>
                <c:pt idx="3">
                  <c:v>270.39992990000002</c:v>
                </c:pt>
                <c:pt idx="4">
                  <c:v>219.13511449999999</c:v>
                </c:pt>
                <c:pt idx="5">
                  <c:v>194.5961198</c:v>
                </c:pt>
                <c:pt idx="6">
                  <c:v>116.14927040000001</c:v>
                </c:pt>
                <c:pt idx="7">
                  <c:v>134.09670389999999</c:v>
                </c:pt>
                <c:pt idx="8">
                  <c:v>109.3033561</c:v>
                </c:pt>
                <c:pt idx="9">
                  <c:v>155.757587</c:v>
                </c:pt>
                <c:pt idx="10">
                  <c:v>144.49239679999999</c:v>
                </c:pt>
              </c:numCache>
            </c:numRef>
          </c:yVal>
          <c:smooth val="0"/>
          <c:extLst>
            <c:ext xmlns:c16="http://schemas.microsoft.com/office/drawing/2014/chart" uri="{C3380CC4-5D6E-409C-BE32-E72D297353CC}">
              <c16:uniqueId val="{00000005-1782-4235-90C4-788AB1BC1F87}"/>
            </c:ext>
          </c:extLst>
        </c:ser>
        <c:ser>
          <c:idx val="6"/>
          <c:order val="6"/>
          <c:tx>
            <c:v>11</c:v>
          </c:tx>
          <c:spPr>
            <a:ln w="19050" cap="rnd">
              <a:solidFill>
                <a:srgbClr val="FF0000"/>
              </a:solidFill>
              <a:prstDash val="solid"/>
              <a:round/>
            </a:ln>
            <a:effectLst/>
          </c:spPr>
          <c:marker>
            <c:symbol val="circle"/>
            <c:size val="5"/>
            <c:spPr>
              <a:solidFill>
                <a:srgbClr val="FF0000"/>
              </a:solidFill>
              <a:ln w="9525">
                <a:noFill/>
              </a:ln>
              <a:effectLst/>
            </c:spPr>
          </c:marker>
          <c:xVal>
            <c:numRef>
              <c:f>'GIN Scatter Plot'!$F$120:$F$129</c:f>
              <c:numCache>
                <c:formatCode>General</c:formatCode>
                <c:ptCount val="10"/>
                <c:pt idx="0">
                  <c:v>-5</c:v>
                </c:pt>
                <c:pt idx="1">
                  <c:v>0</c:v>
                </c:pt>
                <c:pt idx="2">
                  <c:v>1</c:v>
                </c:pt>
                <c:pt idx="3">
                  <c:v>3</c:v>
                </c:pt>
                <c:pt idx="4">
                  <c:v>8</c:v>
                </c:pt>
                <c:pt idx="5">
                  <c:v>15</c:v>
                </c:pt>
                <c:pt idx="6">
                  <c:v>21</c:v>
                </c:pt>
                <c:pt idx="7">
                  <c:v>33</c:v>
                </c:pt>
                <c:pt idx="8">
                  <c:v>39</c:v>
                </c:pt>
                <c:pt idx="9">
                  <c:v>55</c:v>
                </c:pt>
              </c:numCache>
            </c:numRef>
          </c:xVal>
          <c:yVal>
            <c:numRef>
              <c:f>'GIN Scatter Plot'!$J$120:$J$129</c:f>
              <c:numCache>
                <c:formatCode>General</c:formatCode>
                <c:ptCount val="10"/>
                <c:pt idx="0">
                  <c:v>817.57627990000003</c:v>
                </c:pt>
                <c:pt idx="1">
                  <c:v>193.9617624</c:v>
                </c:pt>
                <c:pt idx="2">
                  <c:v>219.98293319999999</c:v>
                </c:pt>
                <c:pt idx="3">
                  <c:v>272.71073519999999</c:v>
                </c:pt>
                <c:pt idx="4">
                  <c:v>428.82541020000002</c:v>
                </c:pt>
                <c:pt idx="5">
                  <c:v>182.52591899999999</c:v>
                </c:pt>
                <c:pt idx="6">
                  <c:v>208.6692616</c:v>
                </c:pt>
                <c:pt idx="7">
                  <c:v>188.7223098</c:v>
                </c:pt>
                <c:pt idx="8">
                  <c:v>229.98238599999999</c:v>
                </c:pt>
                <c:pt idx="9">
                  <c:v>268.11758250000003</c:v>
                </c:pt>
              </c:numCache>
            </c:numRef>
          </c:yVal>
          <c:smooth val="0"/>
          <c:extLst>
            <c:ext xmlns:c16="http://schemas.microsoft.com/office/drawing/2014/chart" uri="{C3380CC4-5D6E-409C-BE32-E72D297353CC}">
              <c16:uniqueId val="{00000006-1782-4235-90C4-788AB1BC1F87}"/>
            </c:ext>
          </c:extLst>
        </c:ser>
        <c:ser>
          <c:idx val="7"/>
          <c:order val="7"/>
          <c:tx>
            <c:v>Cutoff</c:v>
          </c:tx>
          <c:spPr>
            <a:ln w="19050" cap="rnd">
              <a:solidFill>
                <a:schemeClr val="bg1">
                  <a:lumMod val="65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dPt>
            <c:idx val="1"/>
            <c:marker>
              <c:symbol val="none"/>
            </c:marker>
            <c:bubble3D val="0"/>
            <c:extLst>
              <c:ext xmlns:c16="http://schemas.microsoft.com/office/drawing/2014/chart" uri="{C3380CC4-5D6E-409C-BE32-E72D297353CC}">
                <c16:uniqueId val="{00000007-1782-4235-90C4-788AB1BC1F87}"/>
              </c:ext>
            </c:extLst>
          </c:dPt>
          <c:xVal>
            <c:numRef>
              <c:f>'GIN Scatter Plot'!$K$3:$K$4</c:f>
              <c:numCache>
                <c:formatCode>General</c:formatCode>
                <c:ptCount val="2"/>
                <c:pt idx="0">
                  <c:v>-20</c:v>
                </c:pt>
                <c:pt idx="1">
                  <c:v>500</c:v>
                </c:pt>
              </c:numCache>
            </c:numRef>
          </c:xVal>
          <c:yVal>
            <c:numRef>
              <c:f>'GIN Scatter Plot'!$L$3:$L$4</c:f>
              <c:numCache>
                <c:formatCode>General</c:formatCode>
                <c:ptCount val="2"/>
                <c:pt idx="0">
                  <c:v>170</c:v>
                </c:pt>
                <c:pt idx="1">
                  <c:v>170</c:v>
                </c:pt>
              </c:numCache>
            </c:numRef>
          </c:yVal>
          <c:smooth val="0"/>
          <c:extLst>
            <c:ext xmlns:c16="http://schemas.microsoft.com/office/drawing/2014/chart" uri="{C3380CC4-5D6E-409C-BE32-E72D297353CC}">
              <c16:uniqueId val="{00000008-1782-4235-90C4-788AB1BC1F87}"/>
            </c:ext>
          </c:extLst>
        </c:ser>
        <c:dLbls>
          <c:showLegendKey val="0"/>
          <c:showVal val="0"/>
          <c:showCatName val="0"/>
          <c:showSerName val="0"/>
          <c:showPercent val="0"/>
          <c:showBubbleSize val="0"/>
        </c:dLbls>
        <c:axId val="500175568"/>
        <c:axId val="500176208"/>
      </c:scatterChart>
      <c:valAx>
        <c:axId val="500175568"/>
        <c:scaling>
          <c:orientation val="minMax"/>
          <c:max val="150"/>
          <c:min val="-10"/>
        </c:scaling>
        <c:delete val="0"/>
        <c:axPos val="b"/>
        <c:majorGridlines>
          <c:spPr>
            <a:ln w="9525" cap="flat" cmpd="sng" algn="ctr">
              <a:noFill/>
              <a:round/>
            </a:ln>
            <a:effectLst/>
          </c:spPr>
        </c:majorGridlines>
        <c:title>
          <c:tx>
            <c:rich>
              <a:bodyPr/>
              <a:lstStyle/>
              <a:p>
                <a:pPr>
                  <a:defRPr/>
                </a:pPr>
                <a:r>
                  <a:rPr lang="en-US"/>
                  <a:t>Days from CAR-T therapy</a:t>
                </a:r>
                <a:endParaRPr lang="ko-KR"/>
              </a:p>
            </c:rich>
          </c:tx>
          <c:overlay val="0"/>
        </c:title>
        <c:numFmt formatCode="General" sourceLinked="1"/>
        <c:majorTickMark val="none"/>
        <c:minorTickMark val="none"/>
        <c:tickLblPos val="nextTo"/>
        <c:spPr>
          <a:noFill/>
          <a:ln w="6350" cap="flat" cmpd="sng" algn="ctr">
            <a:solidFill>
              <a:schemeClr val="dk1"/>
            </a:solidFill>
            <a:prstDash val="solid"/>
            <a:miter lim="800000"/>
          </a:ln>
          <a:effectLst/>
        </c:spPr>
        <c:txPr>
          <a:bodyPr rot="-60000000" vert="horz"/>
          <a:lstStyle/>
          <a:p>
            <a:pPr>
              <a:defRPr/>
            </a:pPr>
            <a:endParaRPr lang="en-US"/>
          </a:p>
        </c:txPr>
        <c:crossAx val="500176208"/>
        <c:crosses val="autoZero"/>
        <c:crossBetween val="midCat"/>
        <c:majorUnit val="10"/>
      </c:valAx>
      <c:valAx>
        <c:axId val="500176208"/>
        <c:scaling>
          <c:orientation val="minMax"/>
        </c:scaling>
        <c:delete val="0"/>
        <c:axPos val="l"/>
        <c:majorGridlines>
          <c:spPr>
            <a:ln w="9525" cap="flat" cmpd="sng" algn="ctr">
              <a:noFill/>
              <a:round/>
            </a:ln>
            <a:effectLst/>
          </c:spPr>
        </c:majorGridlines>
        <c:title>
          <c:tx>
            <c:rich>
              <a:bodyPr/>
              <a:lstStyle/>
              <a:p>
                <a:pPr>
                  <a:defRPr/>
                </a:pPr>
                <a:r>
                  <a:rPr lang="en-US"/>
                  <a:t>GIN</a:t>
                </a:r>
                <a:endParaRPr lang="ko-KR"/>
              </a:p>
            </c:rich>
          </c:tx>
          <c:overlay val="0"/>
        </c:title>
        <c:numFmt formatCode="General" sourceLinked="1"/>
        <c:majorTickMark val="none"/>
        <c:minorTickMark val="none"/>
        <c:tickLblPos val="nextTo"/>
        <c:spPr>
          <a:noFill/>
          <a:ln w="6350" cap="flat" cmpd="sng" algn="ctr">
            <a:solidFill>
              <a:schemeClr val="dk1"/>
            </a:solidFill>
            <a:prstDash val="solid"/>
            <a:miter lim="800000"/>
          </a:ln>
          <a:effectLst/>
        </c:spPr>
        <c:txPr>
          <a:bodyPr rot="-60000000" vert="horz"/>
          <a:lstStyle/>
          <a:p>
            <a:pPr>
              <a:defRPr/>
            </a:pPr>
            <a:endParaRPr lang="en-US"/>
          </a:p>
        </c:txPr>
        <c:crossAx val="500175568"/>
        <c:crossesAt val="-10"/>
        <c:crossBetween val="midCat"/>
      </c:valAx>
    </c:plotArea>
    <c:legend>
      <c:legendPos val="r"/>
      <c:legendEntry>
        <c:idx val="2"/>
        <c:delete val="1"/>
      </c:legendEntry>
      <c:legendEntry>
        <c:idx val="3"/>
        <c:delete val="1"/>
      </c:legendEntry>
      <c:legendEntry>
        <c:idx val="4"/>
        <c:delete val="1"/>
      </c:legendEntry>
      <c:legendEntry>
        <c:idx val="5"/>
        <c:delete val="1"/>
      </c:legendEntry>
      <c:legendEntry>
        <c:idx val="6"/>
        <c:delete val="1"/>
      </c:legendEntry>
      <c:legendEntry>
        <c:idx val="7"/>
        <c:delete val="1"/>
      </c:legendEntry>
      <c:layout>
        <c:manualLayout>
          <c:xMode val="edge"/>
          <c:yMode val="edge"/>
          <c:x val="0.627950974963144"/>
          <c:y val="0.11330616170666843"/>
          <c:w val="0.31036000046899054"/>
          <c:h val="0.14366596843481622"/>
        </c:manualLayout>
      </c:layout>
      <c:overlay val="1"/>
    </c:legend>
    <c:plotVisOnly val="1"/>
    <c:dispBlanksAs val="gap"/>
    <c:showDLblsOverMax val="0"/>
    <c:extLst/>
  </c:chart>
  <c:spPr>
    <a:solidFill>
      <a:schemeClr val="bg1"/>
    </a:solidFill>
    <a:ln>
      <a:noFill/>
    </a:ln>
  </c:spPr>
  <c:txPr>
    <a:bodyPr/>
    <a:lstStyle/>
    <a:p>
      <a:pPr>
        <a:defRPr sz="1200" b="0">
          <a:latin typeface="+mj-lt"/>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5 year survival</c:v>
                </c:pt>
              </c:strCache>
            </c:strRef>
          </c:tx>
          <c:spPr>
            <a:solidFill>
              <a:schemeClr val="accent1"/>
            </a:solidFill>
            <a:ln>
              <a:noFill/>
            </a:ln>
            <a:effectLst/>
          </c:spPr>
          <c:invertIfNegative val="0"/>
          <c:dPt>
            <c:idx val="1"/>
            <c:invertIfNegative val="0"/>
            <c:bubble3D val="0"/>
            <c:spPr>
              <a:solidFill>
                <a:srgbClr val="900001"/>
              </a:solidFill>
              <a:ln>
                <a:noFill/>
              </a:ln>
              <a:effectLst/>
            </c:spPr>
            <c:extLst>
              <c:ext xmlns:c16="http://schemas.microsoft.com/office/drawing/2014/chart" uri="{C3380CC4-5D6E-409C-BE32-E72D297353CC}">
                <c16:uniqueId val="{00000001-A0C3-3E45-ADFC-5B83AA01CFF5}"/>
              </c:ext>
            </c:extLst>
          </c:dPt>
          <c:dPt>
            <c:idx val="2"/>
            <c:invertIfNegative val="0"/>
            <c:bubble3D val="0"/>
            <c:spPr>
              <a:solidFill>
                <a:srgbClr val="900001"/>
              </a:solidFill>
              <a:ln>
                <a:noFill/>
              </a:ln>
              <a:effectLst/>
            </c:spPr>
            <c:extLst>
              <c:ext xmlns:c16="http://schemas.microsoft.com/office/drawing/2014/chart" uri="{C3380CC4-5D6E-409C-BE32-E72D297353CC}">
                <c16:uniqueId val="{00000003-A0C3-3E45-ADFC-5B83AA01CFF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Stage I</c:v>
                </c:pt>
                <c:pt idx="1">
                  <c:v>Stage II/III</c:v>
                </c:pt>
                <c:pt idx="2">
                  <c:v>Stage IV</c:v>
                </c:pt>
              </c:strCache>
            </c:strRef>
          </c:cat>
          <c:val>
            <c:numRef>
              <c:f>Sheet1!$B$2:$B$4</c:f>
              <c:numCache>
                <c:formatCode>0%</c:formatCode>
                <c:ptCount val="3"/>
                <c:pt idx="0">
                  <c:v>0.90200000000000002</c:v>
                </c:pt>
                <c:pt idx="1">
                  <c:v>0.71799999999999997</c:v>
                </c:pt>
                <c:pt idx="2">
                  <c:v>0.14299999999999999</c:v>
                </c:pt>
              </c:numCache>
            </c:numRef>
          </c:val>
          <c:extLst>
            <c:ext xmlns:c16="http://schemas.microsoft.com/office/drawing/2014/chart" uri="{C3380CC4-5D6E-409C-BE32-E72D297353CC}">
              <c16:uniqueId val="{00000004-A0C3-3E45-ADFC-5B83AA01CFF5}"/>
            </c:ext>
          </c:extLst>
        </c:ser>
        <c:dLbls>
          <c:showLegendKey val="0"/>
          <c:showVal val="0"/>
          <c:showCatName val="0"/>
          <c:showSerName val="0"/>
          <c:showPercent val="0"/>
          <c:showBubbleSize val="0"/>
        </c:dLbls>
        <c:gapWidth val="100"/>
        <c:overlap val="-27"/>
        <c:axId val="69553072"/>
        <c:axId val="69554720"/>
      </c:barChart>
      <c:catAx>
        <c:axId val="6955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69554720"/>
        <c:crosses val="autoZero"/>
        <c:auto val="1"/>
        <c:lblAlgn val="ctr"/>
        <c:lblOffset val="100"/>
        <c:noMultiLvlLbl val="0"/>
      </c:catAx>
      <c:valAx>
        <c:axId val="69554720"/>
        <c:scaling>
          <c:orientation val="minMax"/>
        </c:scaling>
        <c:delete val="1"/>
        <c:axPos val="l"/>
        <c:numFmt formatCode="0%" sourceLinked="1"/>
        <c:majorTickMark val="none"/>
        <c:minorTickMark val="none"/>
        <c:tickLblPos val="nextTo"/>
        <c:crossAx val="69553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5 year survival</c:v>
                </c:pt>
              </c:strCache>
            </c:strRef>
          </c:tx>
          <c:spPr>
            <a:solidFill>
              <a:schemeClr val="accent1"/>
            </a:solidFill>
            <a:ln>
              <a:noFill/>
            </a:ln>
            <a:effectLst/>
          </c:spPr>
          <c:invertIfNegative val="0"/>
          <c:dPt>
            <c:idx val="1"/>
            <c:invertIfNegative val="0"/>
            <c:bubble3D val="0"/>
            <c:spPr>
              <a:solidFill>
                <a:srgbClr val="900001"/>
              </a:solidFill>
              <a:ln>
                <a:noFill/>
              </a:ln>
              <a:effectLst/>
            </c:spPr>
            <c:extLst>
              <c:ext xmlns:c16="http://schemas.microsoft.com/office/drawing/2014/chart" uri="{C3380CC4-5D6E-409C-BE32-E72D297353CC}">
                <c16:uniqueId val="{00000001-9E4D-0544-90E9-8485E4876E01}"/>
              </c:ext>
            </c:extLst>
          </c:dPt>
          <c:dPt>
            <c:idx val="2"/>
            <c:invertIfNegative val="0"/>
            <c:bubble3D val="0"/>
            <c:spPr>
              <a:solidFill>
                <a:srgbClr val="900001"/>
              </a:solidFill>
              <a:ln>
                <a:noFill/>
              </a:ln>
              <a:effectLst/>
            </c:spPr>
            <c:extLst>
              <c:ext xmlns:c16="http://schemas.microsoft.com/office/drawing/2014/chart" uri="{C3380CC4-5D6E-409C-BE32-E72D297353CC}">
                <c16:uniqueId val="{00000003-9E4D-0544-90E9-8485E4876E0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Stage I</c:v>
                </c:pt>
                <c:pt idx="1">
                  <c:v>Stage II/III</c:v>
                </c:pt>
                <c:pt idx="2">
                  <c:v>Stage IV</c:v>
                </c:pt>
              </c:strCache>
            </c:strRef>
          </c:cat>
          <c:val>
            <c:numRef>
              <c:f>Sheet1!$B$2:$B$4</c:f>
              <c:numCache>
                <c:formatCode>0%</c:formatCode>
                <c:ptCount val="3"/>
                <c:pt idx="0">
                  <c:v>0.39400000000000002</c:v>
                </c:pt>
                <c:pt idx="1">
                  <c:v>0.13300000000000001</c:v>
                </c:pt>
                <c:pt idx="2">
                  <c:v>2.9000000000000001E-2</c:v>
                </c:pt>
              </c:numCache>
            </c:numRef>
          </c:val>
          <c:extLst>
            <c:ext xmlns:c16="http://schemas.microsoft.com/office/drawing/2014/chart" uri="{C3380CC4-5D6E-409C-BE32-E72D297353CC}">
              <c16:uniqueId val="{00000004-9E4D-0544-90E9-8485E4876E01}"/>
            </c:ext>
          </c:extLst>
        </c:ser>
        <c:dLbls>
          <c:dLblPos val="outEnd"/>
          <c:showLegendKey val="0"/>
          <c:showVal val="1"/>
          <c:showCatName val="0"/>
          <c:showSerName val="0"/>
          <c:showPercent val="0"/>
          <c:showBubbleSize val="0"/>
        </c:dLbls>
        <c:gapWidth val="100"/>
        <c:overlap val="-27"/>
        <c:axId val="69553072"/>
        <c:axId val="69554720"/>
      </c:barChart>
      <c:catAx>
        <c:axId val="6955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69554720"/>
        <c:crosses val="autoZero"/>
        <c:auto val="1"/>
        <c:lblAlgn val="ctr"/>
        <c:lblOffset val="100"/>
        <c:noMultiLvlLbl val="0"/>
      </c:catAx>
      <c:valAx>
        <c:axId val="69554720"/>
        <c:scaling>
          <c:orientation val="minMax"/>
        </c:scaling>
        <c:delete val="1"/>
        <c:axPos val="l"/>
        <c:numFmt formatCode="0%" sourceLinked="1"/>
        <c:majorTickMark val="none"/>
        <c:minorTickMark val="none"/>
        <c:tickLblPos val="nextTo"/>
        <c:crossAx val="69553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5 year survival</c:v>
                </c:pt>
              </c:strCache>
            </c:strRef>
          </c:tx>
          <c:spPr>
            <a:solidFill>
              <a:schemeClr val="accent1"/>
            </a:solidFill>
            <a:ln>
              <a:noFill/>
            </a:ln>
            <a:effectLst/>
          </c:spPr>
          <c:invertIfNegative val="0"/>
          <c:dPt>
            <c:idx val="1"/>
            <c:invertIfNegative val="0"/>
            <c:bubble3D val="0"/>
            <c:spPr>
              <a:solidFill>
                <a:srgbClr val="900001"/>
              </a:solidFill>
              <a:ln>
                <a:noFill/>
              </a:ln>
              <a:effectLst/>
            </c:spPr>
            <c:extLst>
              <c:ext xmlns:c16="http://schemas.microsoft.com/office/drawing/2014/chart" uri="{C3380CC4-5D6E-409C-BE32-E72D297353CC}">
                <c16:uniqueId val="{00000001-64FB-DC41-9D15-315873C6B1EB}"/>
              </c:ext>
            </c:extLst>
          </c:dPt>
          <c:dPt>
            <c:idx val="2"/>
            <c:invertIfNegative val="0"/>
            <c:bubble3D val="0"/>
            <c:spPr>
              <a:solidFill>
                <a:srgbClr val="900001"/>
              </a:solidFill>
              <a:ln>
                <a:noFill/>
              </a:ln>
              <a:effectLst/>
            </c:spPr>
            <c:extLst>
              <c:ext xmlns:c16="http://schemas.microsoft.com/office/drawing/2014/chart" uri="{C3380CC4-5D6E-409C-BE32-E72D297353CC}">
                <c16:uniqueId val="{00000003-64FB-DC41-9D15-315873C6B1E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Stage I</c:v>
                </c:pt>
                <c:pt idx="1">
                  <c:v>Stage II/III</c:v>
                </c:pt>
                <c:pt idx="2">
                  <c:v>Stage IV</c:v>
                </c:pt>
              </c:strCache>
            </c:strRef>
          </c:cat>
          <c:val>
            <c:numRef>
              <c:f>Sheet1!$B$2:$B$4</c:f>
              <c:numCache>
                <c:formatCode>0%</c:formatCode>
                <c:ptCount val="3"/>
                <c:pt idx="0">
                  <c:v>0.69199999999999995</c:v>
                </c:pt>
                <c:pt idx="1">
                  <c:v>0.36499999999999999</c:v>
                </c:pt>
                <c:pt idx="2">
                  <c:v>5.5E-2</c:v>
                </c:pt>
              </c:numCache>
            </c:numRef>
          </c:val>
          <c:extLst>
            <c:ext xmlns:c16="http://schemas.microsoft.com/office/drawing/2014/chart" uri="{C3380CC4-5D6E-409C-BE32-E72D297353CC}">
              <c16:uniqueId val="{00000004-64FB-DC41-9D15-315873C6B1EB}"/>
            </c:ext>
          </c:extLst>
        </c:ser>
        <c:dLbls>
          <c:dLblPos val="outEnd"/>
          <c:showLegendKey val="0"/>
          <c:showVal val="1"/>
          <c:showCatName val="0"/>
          <c:showSerName val="0"/>
          <c:showPercent val="0"/>
          <c:showBubbleSize val="0"/>
        </c:dLbls>
        <c:gapWidth val="100"/>
        <c:overlap val="-27"/>
        <c:axId val="69553072"/>
        <c:axId val="69554720"/>
      </c:barChart>
      <c:catAx>
        <c:axId val="6955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69554720"/>
        <c:crosses val="autoZero"/>
        <c:auto val="1"/>
        <c:lblAlgn val="ctr"/>
        <c:lblOffset val="100"/>
        <c:noMultiLvlLbl val="0"/>
      </c:catAx>
      <c:valAx>
        <c:axId val="69554720"/>
        <c:scaling>
          <c:orientation val="minMax"/>
        </c:scaling>
        <c:delete val="1"/>
        <c:axPos val="l"/>
        <c:numFmt formatCode="0%" sourceLinked="1"/>
        <c:majorTickMark val="none"/>
        <c:minorTickMark val="none"/>
        <c:tickLblPos val="nextTo"/>
        <c:crossAx val="69553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5 year survival</c:v>
                </c:pt>
              </c:strCache>
            </c:strRef>
          </c:tx>
          <c:spPr>
            <a:solidFill>
              <a:schemeClr val="accent1"/>
            </a:solidFill>
            <a:ln>
              <a:noFill/>
            </a:ln>
            <a:effectLst/>
          </c:spPr>
          <c:invertIfNegative val="0"/>
          <c:dPt>
            <c:idx val="1"/>
            <c:invertIfNegative val="0"/>
            <c:bubble3D val="0"/>
            <c:spPr>
              <a:solidFill>
                <a:srgbClr val="900001"/>
              </a:solidFill>
              <a:ln>
                <a:noFill/>
              </a:ln>
              <a:effectLst/>
            </c:spPr>
            <c:extLst>
              <c:ext xmlns:c16="http://schemas.microsoft.com/office/drawing/2014/chart" uri="{C3380CC4-5D6E-409C-BE32-E72D297353CC}">
                <c16:uniqueId val="{00000001-498D-364B-AC8D-51D89658ABE5}"/>
              </c:ext>
            </c:extLst>
          </c:dPt>
          <c:dPt>
            <c:idx val="2"/>
            <c:invertIfNegative val="0"/>
            <c:bubble3D val="0"/>
            <c:spPr>
              <a:solidFill>
                <a:srgbClr val="900001"/>
              </a:solidFill>
              <a:ln>
                <a:noFill/>
              </a:ln>
              <a:effectLst/>
            </c:spPr>
            <c:extLst>
              <c:ext xmlns:c16="http://schemas.microsoft.com/office/drawing/2014/chart" uri="{C3380CC4-5D6E-409C-BE32-E72D297353CC}">
                <c16:uniqueId val="{00000003-498D-364B-AC8D-51D89658ABE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Stage I</c:v>
                </c:pt>
                <c:pt idx="1">
                  <c:v>Stage II/III</c:v>
                </c:pt>
                <c:pt idx="2">
                  <c:v>Stage IV</c:v>
                </c:pt>
              </c:strCache>
            </c:strRef>
          </c:cat>
          <c:val>
            <c:numRef>
              <c:f>Sheet1!$B$2:$B$4</c:f>
              <c:numCache>
                <c:formatCode>0%</c:formatCode>
                <c:ptCount val="3"/>
                <c:pt idx="0">
                  <c:v>0.92600000000000005</c:v>
                </c:pt>
                <c:pt idx="1">
                  <c:v>0.748</c:v>
                </c:pt>
                <c:pt idx="2">
                  <c:v>0.30199999999999999</c:v>
                </c:pt>
              </c:numCache>
            </c:numRef>
          </c:val>
          <c:extLst>
            <c:ext xmlns:c16="http://schemas.microsoft.com/office/drawing/2014/chart" uri="{C3380CC4-5D6E-409C-BE32-E72D297353CC}">
              <c16:uniqueId val="{00000004-498D-364B-AC8D-51D89658ABE5}"/>
            </c:ext>
          </c:extLst>
        </c:ser>
        <c:dLbls>
          <c:dLblPos val="outEnd"/>
          <c:showLegendKey val="0"/>
          <c:showVal val="1"/>
          <c:showCatName val="0"/>
          <c:showSerName val="0"/>
          <c:showPercent val="0"/>
          <c:showBubbleSize val="0"/>
        </c:dLbls>
        <c:gapWidth val="100"/>
        <c:overlap val="-27"/>
        <c:axId val="69553072"/>
        <c:axId val="69554720"/>
      </c:barChart>
      <c:catAx>
        <c:axId val="6955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69554720"/>
        <c:crosses val="autoZero"/>
        <c:auto val="1"/>
        <c:lblAlgn val="ctr"/>
        <c:lblOffset val="100"/>
        <c:noMultiLvlLbl val="0"/>
      </c:catAx>
      <c:valAx>
        <c:axId val="69554720"/>
        <c:scaling>
          <c:orientation val="minMax"/>
        </c:scaling>
        <c:delete val="1"/>
        <c:axPos val="l"/>
        <c:numFmt formatCode="0%" sourceLinked="1"/>
        <c:majorTickMark val="none"/>
        <c:minorTickMark val="none"/>
        <c:tickLblPos val="nextTo"/>
        <c:crossAx val="69553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Progressive Disease (n=2)</c:v>
          </c:tx>
          <c:spPr>
            <a:ln w="19050" cap="rnd">
              <a:solidFill>
                <a:srgbClr val="FF0000"/>
              </a:solidFill>
              <a:round/>
            </a:ln>
            <a:effectLst/>
          </c:spPr>
          <c:marker>
            <c:symbol val="circle"/>
            <c:size val="5"/>
            <c:spPr>
              <a:solidFill>
                <a:srgbClr val="FF0000"/>
              </a:solidFill>
              <a:ln w="9525">
                <a:noFill/>
              </a:ln>
              <a:effectLst/>
            </c:spPr>
          </c:marker>
          <c:xVal>
            <c:numRef>
              <c:f>'GIN Scatter Plot'!$F$3:$F$12</c:f>
              <c:numCache>
                <c:formatCode>General</c:formatCode>
                <c:ptCount val="10"/>
                <c:pt idx="0">
                  <c:v>-9</c:v>
                </c:pt>
                <c:pt idx="1">
                  <c:v>-4</c:v>
                </c:pt>
                <c:pt idx="2">
                  <c:v>1</c:v>
                </c:pt>
                <c:pt idx="3">
                  <c:v>3</c:v>
                </c:pt>
                <c:pt idx="4">
                  <c:v>5</c:v>
                </c:pt>
                <c:pt idx="5">
                  <c:v>7</c:v>
                </c:pt>
                <c:pt idx="6">
                  <c:v>14</c:v>
                </c:pt>
                <c:pt idx="7">
                  <c:v>21</c:v>
                </c:pt>
                <c:pt idx="8">
                  <c:v>28</c:v>
                </c:pt>
                <c:pt idx="9">
                  <c:v>49</c:v>
                </c:pt>
              </c:numCache>
            </c:numRef>
          </c:xVal>
          <c:yVal>
            <c:numRef>
              <c:f>'GIN Scatter Plot'!$J$3:$J$12</c:f>
              <c:numCache>
                <c:formatCode>General</c:formatCode>
                <c:ptCount val="10"/>
                <c:pt idx="0">
                  <c:v>995.90264490000004</c:v>
                </c:pt>
                <c:pt idx="1">
                  <c:v>724.8828671</c:v>
                </c:pt>
                <c:pt idx="2">
                  <c:v>228.51187250000001</c:v>
                </c:pt>
                <c:pt idx="3">
                  <c:v>268.46622760000002</c:v>
                </c:pt>
                <c:pt idx="4">
                  <c:v>549.17544029999999</c:v>
                </c:pt>
                <c:pt idx="5">
                  <c:v>332.21190530000001</c:v>
                </c:pt>
                <c:pt idx="6">
                  <c:v>198.5292283</c:v>
                </c:pt>
                <c:pt idx="7">
                  <c:v>211.7826627</c:v>
                </c:pt>
                <c:pt idx="8">
                  <c:v>355.7889174</c:v>
                </c:pt>
                <c:pt idx="9">
                  <c:v>1128.530796</c:v>
                </c:pt>
              </c:numCache>
            </c:numRef>
          </c:yVal>
          <c:smooth val="0"/>
          <c:extLst>
            <c:ext xmlns:c16="http://schemas.microsoft.com/office/drawing/2014/chart" uri="{C3380CC4-5D6E-409C-BE32-E72D297353CC}">
              <c16:uniqueId val="{00000000-DFD0-4CCE-9A4D-5E55A56DE9B1}"/>
            </c:ext>
          </c:extLst>
        </c:ser>
        <c:ser>
          <c:idx val="1"/>
          <c:order val="1"/>
          <c:tx>
            <c:v>12</c:v>
          </c:tx>
          <c:spPr>
            <a:ln w="19050" cap="rnd">
              <a:solidFill>
                <a:srgbClr val="FF0000"/>
              </a:solidFill>
              <a:round/>
            </a:ln>
            <a:effectLst/>
          </c:spPr>
          <c:marker>
            <c:symbol val="circle"/>
            <c:size val="5"/>
            <c:spPr>
              <a:solidFill>
                <a:srgbClr val="FF0000"/>
              </a:solidFill>
              <a:ln w="9525">
                <a:noFill/>
              </a:ln>
              <a:effectLst/>
            </c:spPr>
          </c:marker>
          <c:xVal>
            <c:numRef>
              <c:f>'GIN Scatter Plot'!$F$131:$F$140</c:f>
              <c:numCache>
                <c:formatCode>General</c:formatCode>
                <c:ptCount val="10"/>
                <c:pt idx="0">
                  <c:v>-7</c:v>
                </c:pt>
                <c:pt idx="1">
                  <c:v>0</c:v>
                </c:pt>
                <c:pt idx="2">
                  <c:v>1</c:v>
                </c:pt>
                <c:pt idx="3">
                  <c:v>3</c:v>
                </c:pt>
                <c:pt idx="4">
                  <c:v>5</c:v>
                </c:pt>
                <c:pt idx="5">
                  <c:v>7</c:v>
                </c:pt>
                <c:pt idx="6">
                  <c:v>14</c:v>
                </c:pt>
                <c:pt idx="7">
                  <c:v>21</c:v>
                </c:pt>
                <c:pt idx="8">
                  <c:v>30</c:v>
                </c:pt>
                <c:pt idx="9">
                  <c:v>50</c:v>
                </c:pt>
              </c:numCache>
            </c:numRef>
          </c:xVal>
          <c:yVal>
            <c:numRef>
              <c:f>'GIN Scatter Plot'!$J$131:$J$140</c:f>
              <c:numCache>
                <c:formatCode>General</c:formatCode>
                <c:ptCount val="10"/>
                <c:pt idx="0">
                  <c:v>178.65322330000001</c:v>
                </c:pt>
                <c:pt idx="1">
                  <c:v>185.44900440000001</c:v>
                </c:pt>
                <c:pt idx="2">
                  <c:v>185.62553940000001</c:v>
                </c:pt>
                <c:pt idx="3">
                  <c:v>163.55887749999999</c:v>
                </c:pt>
                <c:pt idx="4">
                  <c:v>140.18417790000001</c:v>
                </c:pt>
                <c:pt idx="5">
                  <c:v>158.38564120000001</c:v>
                </c:pt>
                <c:pt idx="6">
                  <c:v>109.32107689999999</c:v>
                </c:pt>
                <c:pt idx="7">
                  <c:v>129.6757527</c:v>
                </c:pt>
                <c:pt idx="8">
                  <c:v>147.88548779999999</c:v>
                </c:pt>
                <c:pt idx="9">
                  <c:v>137.02001229999999</c:v>
                </c:pt>
              </c:numCache>
            </c:numRef>
          </c:yVal>
          <c:smooth val="0"/>
          <c:extLst>
            <c:ext xmlns:c16="http://schemas.microsoft.com/office/drawing/2014/chart" uri="{C3380CC4-5D6E-409C-BE32-E72D297353CC}">
              <c16:uniqueId val="{00000001-DFD0-4CCE-9A4D-5E55A56DE9B1}"/>
            </c:ext>
          </c:extLst>
        </c:ser>
        <c:ser>
          <c:idx val="3"/>
          <c:order val="2"/>
          <c:tx>
            <c:v>Stable Disease (n=1)</c:v>
          </c:tx>
          <c:spPr>
            <a:ln w="19050" cap="rnd">
              <a:solidFill>
                <a:srgbClr val="00B0F0"/>
              </a:solidFill>
              <a:prstDash val="solid"/>
              <a:round/>
            </a:ln>
            <a:effectLst/>
          </c:spPr>
          <c:marker>
            <c:symbol val="circle"/>
            <c:size val="5"/>
            <c:spPr>
              <a:solidFill>
                <a:srgbClr val="00B0F0"/>
              </a:solidFill>
              <a:ln w="9525">
                <a:noFill/>
              </a:ln>
              <a:effectLst/>
            </c:spPr>
          </c:marker>
          <c:xVal>
            <c:numRef>
              <c:f>'GIN Scatter Plot'!$F$36:$F$47</c:f>
              <c:numCache>
                <c:formatCode>General</c:formatCode>
                <c:ptCount val="12"/>
                <c:pt idx="0">
                  <c:v>-5</c:v>
                </c:pt>
                <c:pt idx="1">
                  <c:v>0</c:v>
                </c:pt>
                <c:pt idx="2">
                  <c:v>1</c:v>
                </c:pt>
                <c:pt idx="3">
                  <c:v>3</c:v>
                </c:pt>
                <c:pt idx="4">
                  <c:v>5</c:v>
                </c:pt>
                <c:pt idx="5">
                  <c:v>7</c:v>
                </c:pt>
                <c:pt idx="6">
                  <c:v>14</c:v>
                </c:pt>
                <c:pt idx="7">
                  <c:v>22</c:v>
                </c:pt>
                <c:pt idx="8">
                  <c:v>32</c:v>
                </c:pt>
                <c:pt idx="9">
                  <c:v>88</c:v>
                </c:pt>
                <c:pt idx="10">
                  <c:v>117</c:v>
                </c:pt>
                <c:pt idx="11">
                  <c:v>154</c:v>
                </c:pt>
              </c:numCache>
            </c:numRef>
          </c:xVal>
          <c:yVal>
            <c:numRef>
              <c:f>'GIN Scatter Plot'!$J$36:$J$47</c:f>
              <c:numCache>
                <c:formatCode>General</c:formatCode>
                <c:ptCount val="12"/>
                <c:pt idx="0">
                  <c:v>4387.0598120000004</c:v>
                </c:pt>
                <c:pt idx="1">
                  <c:v>1520.9703569999999</c:v>
                </c:pt>
                <c:pt idx="2">
                  <c:v>838.86201210000002</c:v>
                </c:pt>
                <c:pt idx="3">
                  <c:v>133.58992480000001</c:v>
                </c:pt>
                <c:pt idx="4">
                  <c:v>135.91840060000001</c:v>
                </c:pt>
                <c:pt idx="5">
                  <c:v>152.48032280000001</c:v>
                </c:pt>
                <c:pt idx="6">
                  <c:v>143.22621749999999</c:v>
                </c:pt>
                <c:pt idx="7">
                  <c:v>149.4261759</c:v>
                </c:pt>
                <c:pt idx="8">
                  <c:v>236.35495320000001</c:v>
                </c:pt>
                <c:pt idx="9">
                  <c:v>1941.5714009999999</c:v>
                </c:pt>
                <c:pt idx="10">
                  <c:v>2002.9800310000001</c:v>
                </c:pt>
                <c:pt idx="11">
                  <c:v>2969.6493610000002</c:v>
                </c:pt>
              </c:numCache>
            </c:numRef>
          </c:yVal>
          <c:smooth val="0"/>
          <c:extLst>
            <c:ext xmlns:c16="http://schemas.microsoft.com/office/drawing/2014/chart" uri="{C3380CC4-5D6E-409C-BE32-E72D297353CC}">
              <c16:uniqueId val="{00000002-DFD0-4CCE-9A4D-5E55A56DE9B1}"/>
            </c:ext>
          </c:extLst>
        </c:ser>
        <c:ser>
          <c:idx val="4"/>
          <c:order val="3"/>
          <c:tx>
            <c:v>Partial Response (n=2)</c:v>
          </c:tx>
          <c:spPr>
            <a:ln w="19050" cap="rnd">
              <a:solidFill>
                <a:srgbClr val="FFC000"/>
              </a:solidFill>
              <a:prstDash val="solid"/>
              <a:round/>
            </a:ln>
            <a:effectLst/>
          </c:spPr>
          <c:marker>
            <c:symbol val="circle"/>
            <c:size val="5"/>
            <c:spPr>
              <a:solidFill>
                <a:srgbClr val="FFC000"/>
              </a:solidFill>
              <a:ln w="9525">
                <a:noFill/>
              </a:ln>
              <a:effectLst/>
            </c:spPr>
          </c:marker>
          <c:xVal>
            <c:numRef>
              <c:f>'GIN Scatter Plot'!$F$88:$F$95</c:f>
              <c:numCache>
                <c:formatCode>General</c:formatCode>
                <c:ptCount val="8"/>
                <c:pt idx="0">
                  <c:v>-4</c:v>
                </c:pt>
                <c:pt idx="1">
                  <c:v>0</c:v>
                </c:pt>
                <c:pt idx="2">
                  <c:v>1</c:v>
                </c:pt>
                <c:pt idx="3">
                  <c:v>3</c:v>
                </c:pt>
                <c:pt idx="4">
                  <c:v>5</c:v>
                </c:pt>
                <c:pt idx="5">
                  <c:v>7</c:v>
                </c:pt>
                <c:pt idx="6">
                  <c:v>16</c:v>
                </c:pt>
                <c:pt idx="7">
                  <c:v>23</c:v>
                </c:pt>
              </c:numCache>
            </c:numRef>
          </c:xVal>
          <c:yVal>
            <c:numRef>
              <c:f>'GIN Scatter Plot'!$J$88:$J$95</c:f>
              <c:numCache>
                <c:formatCode>General</c:formatCode>
                <c:ptCount val="8"/>
                <c:pt idx="0">
                  <c:v>1195.116045</c:v>
                </c:pt>
                <c:pt idx="1">
                  <c:v>1540.2494770000001</c:v>
                </c:pt>
                <c:pt idx="2">
                  <c:v>794.10161349999998</c:v>
                </c:pt>
                <c:pt idx="3">
                  <c:v>412.95873590000002</c:v>
                </c:pt>
                <c:pt idx="4">
                  <c:v>219.98630410000001</c:v>
                </c:pt>
                <c:pt idx="5">
                  <c:v>196.63258310000001</c:v>
                </c:pt>
                <c:pt idx="6">
                  <c:v>202.06615819999999</c:v>
                </c:pt>
                <c:pt idx="7">
                  <c:v>296.37981109999998</c:v>
                </c:pt>
              </c:numCache>
            </c:numRef>
          </c:yVal>
          <c:smooth val="0"/>
          <c:extLst>
            <c:ext xmlns:c16="http://schemas.microsoft.com/office/drawing/2014/chart" uri="{C3380CC4-5D6E-409C-BE32-E72D297353CC}">
              <c16:uniqueId val="{00000003-DFD0-4CCE-9A4D-5E55A56DE9B1}"/>
            </c:ext>
          </c:extLst>
        </c:ser>
        <c:ser>
          <c:idx val="5"/>
          <c:order val="4"/>
          <c:tx>
            <c:v>9</c:v>
          </c:tx>
          <c:spPr>
            <a:ln w="19050" cap="rnd">
              <a:solidFill>
                <a:srgbClr val="FFC000"/>
              </a:solidFill>
              <a:prstDash val="solid"/>
              <a:round/>
            </a:ln>
            <a:effectLst/>
          </c:spPr>
          <c:marker>
            <c:symbol val="circle"/>
            <c:size val="5"/>
            <c:spPr>
              <a:solidFill>
                <a:srgbClr val="FFC000"/>
              </a:solidFill>
              <a:ln w="9525">
                <a:noFill/>
              </a:ln>
              <a:effectLst/>
            </c:spPr>
          </c:marker>
          <c:xVal>
            <c:numRef>
              <c:f>'GIN Scatter Plot'!$F$97:$F$106</c:f>
              <c:numCache>
                <c:formatCode>General</c:formatCode>
                <c:ptCount val="10"/>
                <c:pt idx="0">
                  <c:v>-5</c:v>
                </c:pt>
                <c:pt idx="1">
                  <c:v>0</c:v>
                </c:pt>
                <c:pt idx="2">
                  <c:v>1</c:v>
                </c:pt>
                <c:pt idx="3">
                  <c:v>3</c:v>
                </c:pt>
                <c:pt idx="4">
                  <c:v>5</c:v>
                </c:pt>
                <c:pt idx="5">
                  <c:v>7</c:v>
                </c:pt>
                <c:pt idx="6">
                  <c:v>14</c:v>
                </c:pt>
                <c:pt idx="7">
                  <c:v>24</c:v>
                </c:pt>
                <c:pt idx="8">
                  <c:v>31</c:v>
                </c:pt>
                <c:pt idx="9">
                  <c:v>52</c:v>
                </c:pt>
              </c:numCache>
            </c:numRef>
          </c:xVal>
          <c:yVal>
            <c:numRef>
              <c:f>'GIN Scatter Plot'!$J$97:$J$106</c:f>
              <c:numCache>
                <c:formatCode>General</c:formatCode>
                <c:ptCount val="10"/>
                <c:pt idx="0">
                  <c:v>2310.2479050000002</c:v>
                </c:pt>
                <c:pt idx="1">
                  <c:v>845.304936</c:v>
                </c:pt>
                <c:pt idx="2">
                  <c:v>1183.4696289999999</c:v>
                </c:pt>
                <c:pt idx="3">
                  <c:v>716.75666179999996</c:v>
                </c:pt>
                <c:pt idx="4">
                  <c:v>479.23827879999999</c:v>
                </c:pt>
                <c:pt idx="5">
                  <c:v>306.48615569999998</c:v>
                </c:pt>
                <c:pt idx="6">
                  <c:v>150.84995119999999</c:v>
                </c:pt>
                <c:pt idx="7">
                  <c:v>289.55623980000001</c:v>
                </c:pt>
                <c:pt idx="8">
                  <c:v>225.76981369999999</c:v>
                </c:pt>
                <c:pt idx="9">
                  <c:v>3480.599299</c:v>
                </c:pt>
              </c:numCache>
            </c:numRef>
          </c:yVal>
          <c:smooth val="0"/>
          <c:extLst>
            <c:ext xmlns:c16="http://schemas.microsoft.com/office/drawing/2014/chart" uri="{C3380CC4-5D6E-409C-BE32-E72D297353CC}">
              <c16:uniqueId val="{00000004-DFD0-4CCE-9A4D-5E55A56DE9B1}"/>
            </c:ext>
          </c:extLst>
        </c:ser>
        <c:ser>
          <c:idx val="2"/>
          <c:order val="5"/>
          <c:tx>
            <c:v>Cutoff</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'GIN Scatter Plot'!$K$3:$K$4</c:f>
              <c:numCache>
                <c:formatCode>General</c:formatCode>
                <c:ptCount val="2"/>
                <c:pt idx="0">
                  <c:v>-20</c:v>
                </c:pt>
                <c:pt idx="1">
                  <c:v>500</c:v>
                </c:pt>
              </c:numCache>
            </c:numRef>
          </c:xVal>
          <c:yVal>
            <c:numRef>
              <c:f>'GIN Scatter Plot'!$L$3:$L$4</c:f>
              <c:numCache>
                <c:formatCode>General</c:formatCode>
                <c:ptCount val="2"/>
                <c:pt idx="0">
                  <c:v>170</c:v>
                </c:pt>
                <c:pt idx="1">
                  <c:v>170</c:v>
                </c:pt>
              </c:numCache>
            </c:numRef>
          </c:yVal>
          <c:smooth val="0"/>
          <c:extLst>
            <c:ext xmlns:c16="http://schemas.microsoft.com/office/drawing/2014/chart" uri="{C3380CC4-5D6E-409C-BE32-E72D297353CC}">
              <c16:uniqueId val="{00000005-DFD0-4CCE-9A4D-5E55A56DE9B1}"/>
            </c:ext>
          </c:extLst>
        </c:ser>
        <c:dLbls>
          <c:showLegendKey val="0"/>
          <c:showVal val="0"/>
          <c:showCatName val="0"/>
          <c:showSerName val="0"/>
          <c:showPercent val="0"/>
          <c:showBubbleSize val="0"/>
        </c:dLbls>
        <c:axId val="500197968"/>
        <c:axId val="500199568"/>
      </c:scatterChart>
      <c:valAx>
        <c:axId val="500197968"/>
        <c:scaling>
          <c:orientation val="minMax"/>
          <c:max val="160"/>
          <c:min val="-10"/>
        </c:scaling>
        <c:delete val="0"/>
        <c:axPos val="b"/>
        <c:majorGridlines>
          <c:spPr>
            <a:ln w="9525" cap="flat" cmpd="sng" algn="ctr">
              <a:noFill/>
              <a:round/>
            </a:ln>
            <a:effectLst/>
          </c:spPr>
        </c:majorGridlines>
        <c:title>
          <c:tx>
            <c:rich>
              <a:bodyPr/>
              <a:lstStyle/>
              <a:p>
                <a:pPr>
                  <a:defRPr/>
                </a:pPr>
                <a:r>
                  <a:rPr lang="en-US"/>
                  <a:t>Days from CAR-T therapy</a:t>
                </a:r>
                <a:endParaRPr lang="ko-KR"/>
              </a:p>
            </c:rich>
          </c:tx>
          <c:overlay val="0"/>
        </c:title>
        <c:numFmt formatCode="General" sourceLinked="1"/>
        <c:majorTickMark val="none"/>
        <c:minorTickMark val="none"/>
        <c:tickLblPos val="nextTo"/>
        <c:spPr>
          <a:noFill/>
          <a:ln w="6350" cap="flat" cmpd="sng" algn="ctr">
            <a:solidFill>
              <a:schemeClr val="dk1"/>
            </a:solidFill>
            <a:prstDash val="solid"/>
            <a:miter lim="800000"/>
          </a:ln>
          <a:effectLst/>
        </c:spPr>
        <c:txPr>
          <a:bodyPr rot="-60000000" vert="horz"/>
          <a:lstStyle/>
          <a:p>
            <a:pPr>
              <a:defRPr/>
            </a:pPr>
            <a:endParaRPr lang="en-US"/>
          </a:p>
        </c:txPr>
        <c:crossAx val="500199568"/>
        <c:crosses val="autoZero"/>
        <c:crossBetween val="midCat"/>
        <c:majorUnit val="10"/>
      </c:valAx>
      <c:valAx>
        <c:axId val="500199568"/>
        <c:scaling>
          <c:orientation val="minMax"/>
          <c:max val="4500"/>
        </c:scaling>
        <c:delete val="0"/>
        <c:axPos val="l"/>
        <c:majorGridlines>
          <c:spPr>
            <a:ln w="9525" cap="flat" cmpd="sng" algn="ctr">
              <a:noFill/>
              <a:round/>
            </a:ln>
            <a:effectLst/>
          </c:spPr>
        </c:majorGridlines>
        <c:title>
          <c:tx>
            <c:rich>
              <a:bodyPr/>
              <a:lstStyle/>
              <a:p>
                <a:pPr>
                  <a:defRPr/>
                </a:pPr>
                <a:r>
                  <a:rPr lang="en-US"/>
                  <a:t>GIN</a:t>
                </a:r>
                <a:endParaRPr lang="ko-KR"/>
              </a:p>
            </c:rich>
          </c:tx>
          <c:overlay val="0"/>
        </c:title>
        <c:numFmt formatCode="General" sourceLinked="1"/>
        <c:majorTickMark val="none"/>
        <c:minorTickMark val="none"/>
        <c:tickLblPos val="nextTo"/>
        <c:spPr>
          <a:noFill/>
          <a:ln w="6350" cap="flat" cmpd="sng" algn="ctr">
            <a:solidFill>
              <a:schemeClr val="dk1"/>
            </a:solidFill>
            <a:prstDash val="solid"/>
            <a:miter lim="800000"/>
          </a:ln>
          <a:effectLst/>
        </c:spPr>
        <c:txPr>
          <a:bodyPr rot="-60000000" vert="horz"/>
          <a:lstStyle/>
          <a:p>
            <a:pPr>
              <a:defRPr/>
            </a:pPr>
            <a:endParaRPr lang="en-US"/>
          </a:p>
        </c:txPr>
        <c:crossAx val="500197968"/>
        <c:crossesAt val="-10"/>
        <c:crossBetween val="midCat"/>
      </c:valAx>
    </c:plotArea>
    <c:legend>
      <c:legendPos val="r"/>
      <c:legendEntry>
        <c:idx val="1"/>
        <c:delete val="1"/>
      </c:legendEntry>
      <c:legendEntry>
        <c:idx val="4"/>
        <c:delete val="1"/>
      </c:legendEntry>
      <c:legendEntry>
        <c:idx val="5"/>
        <c:delete val="1"/>
      </c:legendEntry>
      <c:layout>
        <c:manualLayout>
          <c:xMode val="edge"/>
          <c:yMode val="edge"/>
          <c:x val="0.55638817217740355"/>
          <c:y val="9.6898326825602205E-2"/>
          <c:w val="0.40461575128033994"/>
          <c:h val="0.18355902692109771"/>
        </c:manualLayout>
      </c:layout>
      <c:overlay val="1"/>
    </c:legend>
    <c:plotVisOnly val="1"/>
    <c:dispBlanksAs val="gap"/>
    <c:showDLblsOverMax val="0"/>
    <c:extLst/>
  </c:chart>
  <c:spPr>
    <a:solidFill>
      <a:schemeClr val="bg1"/>
    </a:solidFill>
    <a:ln>
      <a:noFill/>
    </a:ln>
  </c:spPr>
  <c:txPr>
    <a:bodyPr/>
    <a:lstStyle/>
    <a:p>
      <a:pPr>
        <a:defRPr sz="1200" b="0">
          <a:latin typeface="+mj-lt"/>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93288470959845"/>
          <c:y val="8.47779297792918E-2"/>
          <c:w val="0.76874196017206731"/>
          <c:h val="0.61385345790140122"/>
        </c:manualLayout>
      </c:layout>
      <c:scatterChart>
        <c:scatterStyle val="lineMarker"/>
        <c:varyColors val="0"/>
        <c:ser>
          <c:idx val="0"/>
          <c:order val="0"/>
          <c:spPr>
            <a:ln w="19050" cap="rnd">
              <a:solidFill>
                <a:schemeClr val="tx1"/>
              </a:solidFill>
              <a:round/>
            </a:ln>
            <a:effectLst/>
          </c:spPr>
          <c:marker>
            <c:symbol val="circle"/>
            <c:size val="5"/>
            <c:spPr>
              <a:solidFill>
                <a:schemeClr val="tx1"/>
              </a:solidFill>
              <a:ln w="9525">
                <a:solidFill>
                  <a:schemeClr val="tx1"/>
                </a:solidFill>
              </a:ln>
              <a:effectLst/>
            </c:spPr>
          </c:marker>
          <c:xVal>
            <c:numRef>
              <c:f>Sheet1!$F$36:$F$47</c:f>
              <c:numCache>
                <c:formatCode>General</c:formatCode>
                <c:ptCount val="12"/>
                <c:pt idx="0">
                  <c:v>-5</c:v>
                </c:pt>
                <c:pt idx="1">
                  <c:v>0</c:v>
                </c:pt>
                <c:pt idx="2">
                  <c:v>1</c:v>
                </c:pt>
                <c:pt idx="3">
                  <c:v>3</c:v>
                </c:pt>
                <c:pt idx="4">
                  <c:v>5</c:v>
                </c:pt>
                <c:pt idx="5">
                  <c:v>7</c:v>
                </c:pt>
                <c:pt idx="6">
                  <c:v>14</c:v>
                </c:pt>
                <c:pt idx="7">
                  <c:v>22</c:v>
                </c:pt>
                <c:pt idx="8">
                  <c:v>32</c:v>
                </c:pt>
                <c:pt idx="9">
                  <c:v>88</c:v>
                </c:pt>
                <c:pt idx="10">
                  <c:v>117</c:v>
                </c:pt>
                <c:pt idx="11">
                  <c:v>154</c:v>
                </c:pt>
              </c:numCache>
            </c:numRef>
          </c:xVal>
          <c:yVal>
            <c:numRef>
              <c:f>Sheet1!$J$36:$J$47</c:f>
              <c:numCache>
                <c:formatCode>General</c:formatCode>
                <c:ptCount val="12"/>
                <c:pt idx="0">
                  <c:v>4387.0598120000004</c:v>
                </c:pt>
                <c:pt idx="1">
                  <c:v>1520.9703569999999</c:v>
                </c:pt>
                <c:pt idx="2">
                  <c:v>838.86201210000002</c:v>
                </c:pt>
                <c:pt idx="3">
                  <c:v>133.58992480000001</c:v>
                </c:pt>
                <c:pt idx="4">
                  <c:v>135.91840060000001</c:v>
                </c:pt>
                <c:pt idx="5">
                  <c:v>152.48032280000001</c:v>
                </c:pt>
                <c:pt idx="6">
                  <c:v>143.22621749999999</c:v>
                </c:pt>
                <c:pt idx="7">
                  <c:v>149.4261759</c:v>
                </c:pt>
                <c:pt idx="8">
                  <c:v>236.35495320000001</c:v>
                </c:pt>
                <c:pt idx="9">
                  <c:v>1941.5714009999999</c:v>
                </c:pt>
                <c:pt idx="10">
                  <c:v>2002.9800310000001</c:v>
                </c:pt>
                <c:pt idx="11">
                  <c:v>2969.6493610000002</c:v>
                </c:pt>
              </c:numCache>
            </c:numRef>
          </c:yVal>
          <c:smooth val="0"/>
          <c:extLst>
            <c:ext xmlns:c16="http://schemas.microsoft.com/office/drawing/2014/chart" uri="{C3380CC4-5D6E-409C-BE32-E72D297353CC}">
              <c16:uniqueId val="{00000000-5DB5-4D67-A473-3CDF7CBF4C63}"/>
            </c:ext>
          </c:extLst>
        </c:ser>
        <c:ser>
          <c:idx val="1"/>
          <c:order val="1"/>
          <c:spPr>
            <a:ln w="19050" cap="rnd">
              <a:solidFill>
                <a:schemeClr val="accent2"/>
              </a:solidFill>
              <a:round/>
            </a:ln>
            <a:effectLst/>
          </c:spPr>
          <c:marker>
            <c:symbol val="circle"/>
            <c:size val="5"/>
            <c:spPr>
              <a:solidFill>
                <a:schemeClr val="accent2"/>
              </a:solidFill>
              <a:ln w="9525">
                <a:solidFill>
                  <a:schemeClr val="accent2"/>
                </a:solidFill>
              </a:ln>
              <a:effectLst/>
            </c:spPr>
          </c:marker>
          <c:dPt>
            <c:idx val="1"/>
            <c:marker>
              <c:symbol val="circle"/>
              <c:size val="5"/>
              <c:spPr>
                <a:solidFill>
                  <a:schemeClr val="accent2"/>
                </a:solidFill>
                <a:ln w="9525">
                  <a:solidFill>
                    <a:schemeClr val="accent2"/>
                  </a:solidFill>
                </a:ln>
                <a:effectLst/>
              </c:spPr>
            </c:marker>
            <c:bubble3D val="0"/>
            <c:spPr>
              <a:ln w="19050" cap="rnd">
                <a:solidFill>
                  <a:schemeClr val="bg2">
                    <a:lumMod val="75000"/>
                  </a:schemeClr>
                </a:solidFill>
                <a:round/>
              </a:ln>
              <a:effectLst/>
            </c:spPr>
            <c:extLst>
              <c:ext xmlns:c16="http://schemas.microsoft.com/office/drawing/2014/chart" uri="{C3380CC4-5D6E-409C-BE32-E72D297353CC}">
                <c16:uniqueId val="{00000002-5DB5-4D67-A473-3CDF7CBF4C63}"/>
              </c:ext>
            </c:extLst>
          </c:dPt>
          <c:xVal>
            <c:numRef>
              <c:f>Sheet1!$K$3:$K$4</c:f>
              <c:numCache>
                <c:formatCode>General</c:formatCode>
                <c:ptCount val="2"/>
                <c:pt idx="0">
                  <c:v>-20</c:v>
                </c:pt>
                <c:pt idx="1">
                  <c:v>500</c:v>
                </c:pt>
              </c:numCache>
            </c:numRef>
          </c:xVal>
          <c:yVal>
            <c:numRef>
              <c:f>Sheet1!$L$3:$L$4</c:f>
              <c:numCache>
                <c:formatCode>General</c:formatCode>
                <c:ptCount val="2"/>
                <c:pt idx="0">
                  <c:v>170</c:v>
                </c:pt>
                <c:pt idx="1">
                  <c:v>170</c:v>
                </c:pt>
              </c:numCache>
            </c:numRef>
          </c:yVal>
          <c:smooth val="0"/>
          <c:extLst>
            <c:ext xmlns:c16="http://schemas.microsoft.com/office/drawing/2014/chart" uri="{C3380CC4-5D6E-409C-BE32-E72D297353CC}">
              <c16:uniqueId val="{00000003-5DB5-4D67-A473-3CDF7CBF4C63}"/>
            </c:ext>
          </c:extLst>
        </c:ser>
        <c:dLbls>
          <c:showLegendKey val="0"/>
          <c:showVal val="0"/>
          <c:showCatName val="0"/>
          <c:showSerName val="0"/>
          <c:showPercent val="0"/>
          <c:showBubbleSize val="0"/>
        </c:dLbls>
        <c:axId val="542059472"/>
        <c:axId val="542058192"/>
      </c:scatterChart>
      <c:valAx>
        <c:axId val="542059472"/>
        <c:scaling>
          <c:orientation val="minMax"/>
          <c:max val="160"/>
          <c:min val="-1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500" b="0" i="0" u="none" strike="noStrike" kern="1200" baseline="0">
                    <a:solidFill>
                      <a:schemeClr val="tx2"/>
                    </a:solidFill>
                    <a:latin typeface="+mn-lt"/>
                    <a:ea typeface="+mn-ea"/>
                    <a:cs typeface="+mn-cs"/>
                  </a:defRPr>
                </a:pPr>
                <a:r>
                  <a:rPr lang="en-US" altLang="ko-KR" sz="1400" b="1" dirty="0">
                    <a:solidFill>
                      <a:schemeClr val="tx1"/>
                    </a:solidFill>
                  </a:rPr>
                  <a:t>Days from CAR-T therapy</a:t>
                </a:r>
                <a:endParaRPr lang="ko-KR" altLang="en-US" sz="1400" b="1" dirty="0">
                  <a:solidFill>
                    <a:schemeClr val="tx1"/>
                  </a:solidFill>
                </a:endParaRPr>
              </a:p>
            </c:rich>
          </c:tx>
          <c:layout>
            <c:manualLayout>
              <c:xMode val="edge"/>
              <c:yMode val="edge"/>
              <c:x val="0.29546685313207816"/>
              <c:y val="0.16226162011865947"/>
            </c:manualLayout>
          </c:layout>
          <c:overlay val="0"/>
          <c:spPr>
            <a:noFill/>
            <a:ln>
              <a:noFill/>
            </a:ln>
            <a:effectLst/>
          </c:spPr>
          <c:txPr>
            <a:bodyPr rot="0" spcFirstLastPara="1" vertOverflow="ellipsis" vert="horz" wrap="square" anchor="ctr" anchorCtr="1"/>
            <a:lstStyle/>
            <a:p>
              <a:pPr>
                <a:defRPr sz="1500" b="0" i="0" u="none" strike="noStrike" kern="1200" baseline="0">
                  <a:solidFill>
                    <a:schemeClr val="tx2"/>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500" b="0" i="0" u="none" strike="noStrike" kern="1200" baseline="0">
                <a:solidFill>
                  <a:schemeClr val="tx1">
                    <a:lumMod val="50000"/>
                  </a:schemeClr>
                </a:solidFill>
                <a:latin typeface="+mn-lt"/>
                <a:ea typeface="+mn-ea"/>
                <a:cs typeface="+mn-cs"/>
              </a:defRPr>
            </a:pPr>
            <a:endParaRPr lang="en-US"/>
          </a:p>
        </c:txPr>
        <c:crossAx val="542058192"/>
        <c:crossesAt val="0"/>
        <c:crossBetween val="midCat"/>
        <c:majorUnit val="30"/>
      </c:valAx>
      <c:valAx>
        <c:axId val="542058192"/>
        <c:scaling>
          <c:orientation val="minMax"/>
          <c:max val="4500"/>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ko-KR" sz="1200" dirty="0">
                    <a:solidFill>
                      <a:schemeClr val="tx2"/>
                    </a:solidFill>
                  </a:rPr>
                  <a:t>GIN</a:t>
                </a:r>
                <a:endParaRPr lang="ko-KR" altLang="en-US" sz="1200" dirty="0">
                  <a:solidFill>
                    <a:schemeClr val="tx2"/>
                  </a:solidFill>
                </a:endParaRPr>
              </a:p>
            </c:rich>
          </c:tx>
          <c:layout>
            <c:manualLayout>
              <c:xMode val="edge"/>
              <c:yMode val="edge"/>
              <c:x val="2.3957954732670727E-3"/>
              <c:y val="0.6422917845160671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500" b="0" i="0" u="none" strike="noStrike" kern="1200" baseline="0">
                <a:solidFill>
                  <a:schemeClr val="tx1">
                    <a:lumMod val="50000"/>
                  </a:schemeClr>
                </a:solidFill>
                <a:latin typeface="+mn-lt"/>
                <a:ea typeface="+mn-ea"/>
                <a:cs typeface="+mn-cs"/>
              </a:defRPr>
            </a:pPr>
            <a:endParaRPr lang="en-US"/>
          </a:p>
        </c:txPr>
        <c:crossAx val="542059472"/>
        <c:crossesAt val="-10"/>
        <c:crossBetween val="midCat"/>
        <c:majorUnit val="1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3477745129554"/>
          <c:y val="8.47779297792918E-2"/>
          <c:w val="0.78632705974323103"/>
          <c:h val="0.62018962604634087"/>
        </c:manualLayout>
      </c:layout>
      <c:scatterChart>
        <c:scatterStyle val="lineMarker"/>
        <c:varyColors val="0"/>
        <c:ser>
          <c:idx val="0"/>
          <c:order val="0"/>
          <c:spPr>
            <a:ln w="19050" cap="rnd">
              <a:solidFill>
                <a:schemeClr val="tx1"/>
              </a:solidFill>
              <a:round/>
            </a:ln>
            <a:effectLst/>
          </c:spPr>
          <c:marker>
            <c:symbol val="circle"/>
            <c:size val="5"/>
            <c:spPr>
              <a:solidFill>
                <a:schemeClr val="tx1"/>
              </a:solidFill>
              <a:ln w="9525">
                <a:solidFill>
                  <a:schemeClr val="tx1"/>
                </a:solidFill>
              </a:ln>
              <a:effectLst/>
            </c:spPr>
          </c:marker>
          <c:xVal>
            <c:numRef>
              <c:f>Sheet1!$F$63:$F$73</c:f>
              <c:numCache>
                <c:formatCode>General</c:formatCode>
                <c:ptCount val="11"/>
                <c:pt idx="0">
                  <c:v>-5</c:v>
                </c:pt>
                <c:pt idx="1">
                  <c:v>0</c:v>
                </c:pt>
                <c:pt idx="2">
                  <c:v>1</c:v>
                </c:pt>
                <c:pt idx="3">
                  <c:v>3</c:v>
                </c:pt>
                <c:pt idx="4">
                  <c:v>5</c:v>
                </c:pt>
                <c:pt idx="5">
                  <c:v>7</c:v>
                </c:pt>
                <c:pt idx="6">
                  <c:v>16</c:v>
                </c:pt>
                <c:pt idx="7">
                  <c:v>21</c:v>
                </c:pt>
                <c:pt idx="8">
                  <c:v>29</c:v>
                </c:pt>
                <c:pt idx="9">
                  <c:v>52</c:v>
                </c:pt>
                <c:pt idx="10">
                  <c:v>103</c:v>
                </c:pt>
              </c:numCache>
            </c:numRef>
          </c:xVal>
          <c:yVal>
            <c:numRef>
              <c:f>Sheet1!$J$63:$J$73</c:f>
              <c:numCache>
                <c:formatCode>General</c:formatCode>
                <c:ptCount val="11"/>
                <c:pt idx="0">
                  <c:v>694.21162719999995</c:v>
                </c:pt>
                <c:pt idx="1">
                  <c:v>620.50622320000002</c:v>
                </c:pt>
                <c:pt idx="2">
                  <c:v>297.9524103</c:v>
                </c:pt>
                <c:pt idx="3">
                  <c:v>270.93934949999999</c:v>
                </c:pt>
                <c:pt idx="4">
                  <c:v>217.44681919999999</c:v>
                </c:pt>
                <c:pt idx="5">
                  <c:v>197.1670216</c:v>
                </c:pt>
                <c:pt idx="6">
                  <c:v>93.707473419999999</c:v>
                </c:pt>
                <c:pt idx="7">
                  <c:v>116.0789474</c:v>
                </c:pt>
                <c:pt idx="8">
                  <c:v>126.57489889999999</c:v>
                </c:pt>
                <c:pt idx="9">
                  <c:v>131.2669128</c:v>
                </c:pt>
                <c:pt idx="10">
                  <c:v>148.3054884</c:v>
                </c:pt>
              </c:numCache>
            </c:numRef>
          </c:yVal>
          <c:smooth val="0"/>
          <c:extLst>
            <c:ext xmlns:c16="http://schemas.microsoft.com/office/drawing/2014/chart" uri="{C3380CC4-5D6E-409C-BE32-E72D297353CC}">
              <c16:uniqueId val="{00000000-85CE-4DCC-9129-712E43C5EBBD}"/>
            </c:ext>
          </c:extLst>
        </c:ser>
        <c:ser>
          <c:idx val="1"/>
          <c:order val="1"/>
          <c:spPr>
            <a:ln w="19050" cap="rnd">
              <a:solidFill>
                <a:schemeClr val="bg2">
                  <a:lumMod val="75000"/>
                </a:schemeClr>
              </a:solidFill>
              <a:round/>
            </a:ln>
            <a:effectLst/>
          </c:spPr>
          <c:marker>
            <c:symbol val="circle"/>
            <c:size val="5"/>
            <c:spPr>
              <a:solidFill>
                <a:schemeClr val="bg2">
                  <a:lumMod val="75000"/>
                </a:schemeClr>
              </a:solidFill>
              <a:ln w="9525">
                <a:solidFill>
                  <a:schemeClr val="accent2"/>
                </a:solidFill>
              </a:ln>
              <a:effectLst/>
            </c:spPr>
          </c:marker>
          <c:xVal>
            <c:numRef>
              <c:f>Sheet1!$K$3:$K$4</c:f>
              <c:numCache>
                <c:formatCode>General</c:formatCode>
                <c:ptCount val="2"/>
                <c:pt idx="0">
                  <c:v>-20</c:v>
                </c:pt>
                <c:pt idx="1">
                  <c:v>500</c:v>
                </c:pt>
              </c:numCache>
            </c:numRef>
          </c:xVal>
          <c:yVal>
            <c:numRef>
              <c:f>Sheet1!$L$3:$L$4</c:f>
              <c:numCache>
                <c:formatCode>General</c:formatCode>
                <c:ptCount val="2"/>
                <c:pt idx="0">
                  <c:v>170</c:v>
                </c:pt>
                <c:pt idx="1">
                  <c:v>170</c:v>
                </c:pt>
              </c:numCache>
            </c:numRef>
          </c:yVal>
          <c:smooth val="0"/>
          <c:extLst>
            <c:ext xmlns:c16="http://schemas.microsoft.com/office/drawing/2014/chart" uri="{C3380CC4-5D6E-409C-BE32-E72D297353CC}">
              <c16:uniqueId val="{00000001-85CE-4DCC-9129-712E43C5EBBD}"/>
            </c:ext>
          </c:extLst>
        </c:ser>
        <c:dLbls>
          <c:showLegendKey val="0"/>
          <c:showVal val="0"/>
          <c:showCatName val="0"/>
          <c:showSerName val="0"/>
          <c:showPercent val="0"/>
          <c:showBubbleSize val="0"/>
        </c:dLbls>
        <c:axId val="532249296"/>
        <c:axId val="532250256"/>
      </c:scatterChart>
      <c:valAx>
        <c:axId val="532249296"/>
        <c:scaling>
          <c:orientation val="minMax"/>
          <c:max val="110"/>
          <c:min val="-10"/>
        </c:scaling>
        <c:delete val="0"/>
        <c:axPos val="b"/>
        <c:title>
          <c:tx>
            <c:rich>
              <a:bodyPr rot="0" spcFirstLastPara="1" vertOverflow="ellipsis" vert="horz" wrap="square" anchor="ctr" anchorCtr="1"/>
              <a:lstStyle/>
              <a:p>
                <a:pPr>
                  <a:defRPr sz="1500" b="0" i="0" u="none" strike="noStrike" kern="1200" baseline="0">
                    <a:solidFill>
                      <a:sysClr val="windowText" lastClr="000000"/>
                    </a:solidFill>
                    <a:latin typeface="+mn-lt"/>
                    <a:ea typeface="+mn-ea"/>
                    <a:cs typeface="+mn-cs"/>
                  </a:defRPr>
                </a:pPr>
                <a:r>
                  <a:rPr lang="en-US" b="1" dirty="0">
                    <a:solidFill>
                      <a:schemeClr val="tx1"/>
                    </a:solidFill>
                  </a:rPr>
                  <a:t>Days from CAR-T therapy</a:t>
                </a:r>
                <a:endParaRPr lang="ko-KR" b="1" dirty="0">
                  <a:solidFill>
                    <a:schemeClr val="tx1"/>
                  </a:solidFill>
                </a:endParaRPr>
              </a:p>
            </c:rich>
          </c:tx>
          <c:layout>
            <c:manualLayout>
              <c:xMode val="edge"/>
              <c:yMode val="edge"/>
              <c:x val="0.38769690173890775"/>
              <c:y val="0.18323461167572569"/>
            </c:manualLayout>
          </c:layout>
          <c:overlay val="0"/>
          <c:spPr>
            <a:noFill/>
            <a:ln>
              <a:noFill/>
            </a:ln>
            <a:effectLst/>
          </c:spPr>
          <c:txPr>
            <a:bodyPr rot="0" spcFirstLastPara="1" vertOverflow="ellipsis" vert="horz" wrap="square" anchor="ctr" anchorCtr="1"/>
            <a:lstStyle/>
            <a:p>
              <a:pPr>
                <a:defRPr sz="15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500" b="0" i="0" u="none" strike="noStrike" kern="1200" baseline="0">
                <a:solidFill>
                  <a:sysClr val="windowText" lastClr="000000"/>
                </a:solidFill>
                <a:latin typeface="+mn-lt"/>
                <a:ea typeface="+mn-ea"/>
                <a:cs typeface="+mn-cs"/>
              </a:defRPr>
            </a:pPr>
            <a:endParaRPr lang="en-US"/>
          </a:p>
        </c:txPr>
        <c:crossAx val="532250256"/>
        <c:crosses val="autoZero"/>
        <c:crossBetween val="midCat"/>
        <c:majorUnit val="20"/>
      </c:valAx>
      <c:valAx>
        <c:axId val="532250256"/>
        <c:scaling>
          <c:orientation val="minMax"/>
        </c:scaling>
        <c:delete val="0"/>
        <c:axPos val="l"/>
        <c:title>
          <c:tx>
            <c:rich>
              <a:bodyPr rot="-5400000" spcFirstLastPara="1" vertOverflow="ellipsis" vert="horz" wrap="square" anchor="ctr" anchorCtr="1"/>
              <a:lstStyle/>
              <a:p>
                <a:pPr>
                  <a:defRPr sz="1500" b="0" i="0" u="none" strike="noStrike" kern="1200" baseline="0">
                    <a:solidFill>
                      <a:sysClr val="windowText" lastClr="000000"/>
                    </a:solidFill>
                    <a:latin typeface="+mn-lt"/>
                    <a:ea typeface="+mn-ea"/>
                    <a:cs typeface="+mn-cs"/>
                  </a:defRPr>
                </a:pPr>
                <a:r>
                  <a:rPr lang="en-US" sz="1200" dirty="0"/>
                  <a:t>GIN</a:t>
                </a:r>
                <a:endParaRPr lang="ko-KR" sz="1200" dirty="0"/>
              </a:p>
            </c:rich>
          </c:tx>
          <c:layout>
            <c:manualLayout>
              <c:xMode val="edge"/>
              <c:yMode val="edge"/>
              <c:x val="9.583184303498693E-3"/>
              <c:y val="0.70591539714279827"/>
            </c:manualLayout>
          </c:layout>
          <c:overlay val="0"/>
          <c:spPr>
            <a:noFill/>
            <a:ln>
              <a:noFill/>
            </a:ln>
            <a:effectLst/>
          </c:spPr>
          <c:txPr>
            <a:bodyPr rot="-5400000" spcFirstLastPara="1" vertOverflow="ellipsis" vert="horz" wrap="square" anchor="ctr" anchorCtr="1"/>
            <a:lstStyle/>
            <a:p>
              <a:pPr>
                <a:defRPr sz="15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500" b="0" i="0" u="none" strike="noStrike" kern="1200" baseline="0">
                <a:solidFill>
                  <a:sysClr val="windowText" lastClr="000000"/>
                </a:solidFill>
                <a:latin typeface="+mn-lt"/>
                <a:ea typeface="+mn-ea"/>
                <a:cs typeface="+mn-cs"/>
              </a:defRPr>
            </a:pPr>
            <a:endParaRPr lang="en-US"/>
          </a:p>
        </c:txPr>
        <c:crossAx val="532249296"/>
        <c:crossesAt val="-10"/>
        <c:crossBetween val="midCat"/>
        <c:majorUnit val="2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500">
          <a:solidFill>
            <a:sysClr val="windowText" lastClr="000000"/>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227249939920368"/>
          <c:y val="4.8326615722477574E-2"/>
          <c:w val="0.74319622889287396"/>
          <c:h val="0.70465331991132896"/>
        </c:manualLayout>
      </c:layout>
      <c:scatterChart>
        <c:scatterStyle val="lineMarker"/>
        <c:varyColors val="0"/>
        <c:ser>
          <c:idx val="0"/>
          <c:order val="0"/>
          <c:spPr>
            <a:ln w="12700" cap="rnd">
              <a:solidFill>
                <a:schemeClr val="tx2">
                  <a:lumMod val="60000"/>
                  <a:lumOff val="40000"/>
                </a:schemeClr>
              </a:solidFill>
              <a:round/>
            </a:ln>
            <a:effectLst/>
          </c:spPr>
          <c:marker>
            <c:symbol val="none"/>
          </c:marker>
          <c:xVal>
            <c:numRef>
              <c:f>Sheet2!$D$4:$D$6</c:f>
              <c:numCache>
                <c:formatCode>m/d/yyyy</c:formatCode>
                <c:ptCount val="3"/>
                <c:pt idx="0">
                  <c:v>41765</c:v>
                </c:pt>
                <c:pt idx="1">
                  <c:v>41786</c:v>
                </c:pt>
                <c:pt idx="2">
                  <c:v>41807</c:v>
                </c:pt>
              </c:numCache>
            </c:numRef>
          </c:xVal>
          <c:yVal>
            <c:numRef>
              <c:f>Sheet2!$F$4:$F$6</c:f>
              <c:numCache>
                <c:formatCode>0</c:formatCode>
                <c:ptCount val="3"/>
                <c:pt idx="0" formatCode="General">
                  <c:v>12</c:v>
                </c:pt>
                <c:pt idx="1">
                  <c:v>29.7</c:v>
                </c:pt>
                <c:pt idx="2">
                  <c:v>91.300000000000011</c:v>
                </c:pt>
              </c:numCache>
            </c:numRef>
          </c:yVal>
          <c:smooth val="0"/>
          <c:extLst>
            <c:ext xmlns:c16="http://schemas.microsoft.com/office/drawing/2014/chart" uri="{C3380CC4-5D6E-409C-BE32-E72D297353CC}">
              <c16:uniqueId val="{00000000-8865-A549-93AF-1EA4DBDACD64}"/>
            </c:ext>
          </c:extLst>
        </c:ser>
        <c:dLbls>
          <c:showLegendKey val="0"/>
          <c:showVal val="0"/>
          <c:showCatName val="0"/>
          <c:showSerName val="0"/>
          <c:showPercent val="0"/>
          <c:showBubbleSize val="0"/>
        </c:dLbls>
        <c:axId val="148957808"/>
        <c:axId val="148958200"/>
      </c:scatterChart>
      <c:valAx>
        <c:axId val="148957808"/>
        <c:scaling>
          <c:orientation val="minMax"/>
          <c:max val="41900"/>
        </c:scaling>
        <c:delete val="0"/>
        <c:axPos val="b"/>
        <c:numFmt formatCode="m/d/yyyy" sourceLinked="1"/>
        <c:majorTickMark val="out"/>
        <c:minorTickMark val="none"/>
        <c:tickLblPos val="nextTo"/>
        <c:spPr>
          <a:noFill/>
          <a:ln w="9525" cap="flat" cmpd="sng" algn="ctr">
            <a:solidFill>
              <a:srgbClr val="FFFFFF"/>
            </a:solidFill>
            <a:round/>
          </a:ln>
          <a:effectLst/>
        </c:spPr>
        <c:txPr>
          <a:bodyPr rot="-5400000" spcFirstLastPara="1" vertOverflow="ellipsis" wrap="square" anchor="ctr" anchorCtr="1"/>
          <a:lstStyle/>
          <a:p>
            <a:pPr>
              <a:defRPr sz="900" b="0" i="0" u="none" strike="noStrike" kern="1200" baseline="0">
                <a:solidFill>
                  <a:schemeClr val="bg1"/>
                </a:solidFill>
                <a:latin typeface="+mn-lt"/>
                <a:ea typeface="+mn-ea"/>
                <a:cs typeface="+mn-cs"/>
              </a:defRPr>
            </a:pPr>
            <a:endParaRPr lang="en-US"/>
          </a:p>
        </c:txPr>
        <c:crossAx val="148958200"/>
        <c:crosses val="autoZero"/>
        <c:crossBetween val="midCat"/>
        <c:majorUnit val="40"/>
      </c:valAx>
      <c:valAx>
        <c:axId val="14895820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r>
                  <a:rPr lang="en-US" baseline="0">
                    <a:solidFill>
                      <a:schemeClr val="bg1"/>
                    </a:solidFill>
                  </a:rPr>
                  <a:t>Urine T790M Copies/100K GE</a:t>
                </a:r>
              </a:p>
            </c:rich>
          </c:tx>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48957808"/>
        <c:crosses val="autoZero"/>
        <c:crossBetween val="midCat"/>
        <c:majorUnit val="20"/>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5 year survival</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4-116B-F34C-B09A-CBF96D352E31}"/>
              </c:ext>
            </c:extLst>
          </c:dPt>
          <c:dPt>
            <c:idx val="1"/>
            <c:invertIfNegative val="0"/>
            <c:bubble3D val="0"/>
            <c:spPr>
              <a:solidFill>
                <a:srgbClr val="900001"/>
              </a:solidFill>
              <a:ln>
                <a:noFill/>
              </a:ln>
              <a:effectLst/>
            </c:spPr>
            <c:extLst>
              <c:ext xmlns:c16="http://schemas.microsoft.com/office/drawing/2014/chart" uri="{C3380CC4-5D6E-409C-BE32-E72D297353CC}">
                <c16:uniqueId val="{00000001-5B7F-424B-BE14-2C78DBE50F3C}"/>
              </c:ext>
            </c:extLst>
          </c:dPt>
          <c:dPt>
            <c:idx val="2"/>
            <c:invertIfNegative val="0"/>
            <c:bubble3D val="0"/>
            <c:spPr>
              <a:solidFill>
                <a:srgbClr val="900001"/>
              </a:solidFill>
              <a:ln>
                <a:noFill/>
              </a:ln>
              <a:effectLst/>
            </c:spPr>
            <c:extLst>
              <c:ext xmlns:c16="http://schemas.microsoft.com/office/drawing/2014/chart" uri="{C3380CC4-5D6E-409C-BE32-E72D297353CC}">
                <c16:uniqueId val="{00000002-5B7F-424B-BE14-2C78DBE50F3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Stage I</c:v>
                </c:pt>
                <c:pt idx="1">
                  <c:v>Stage II/III</c:v>
                </c:pt>
                <c:pt idx="2">
                  <c:v>Stage IV</c:v>
                </c:pt>
              </c:strCache>
            </c:strRef>
          </c:cat>
          <c:val>
            <c:numRef>
              <c:f>Sheet1!$B$2:$B$4</c:f>
              <c:numCache>
                <c:formatCode>0%</c:formatCode>
                <c:ptCount val="3"/>
                <c:pt idx="0">
                  <c:v>0.90200000000000002</c:v>
                </c:pt>
                <c:pt idx="1">
                  <c:v>0.71799999999999997</c:v>
                </c:pt>
                <c:pt idx="2">
                  <c:v>0.14299999999999999</c:v>
                </c:pt>
              </c:numCache>
            </c:numRef>
          </c:val>
          <c:extLst>
            <c:ext xmlns:c16="http://schemas.microsoft.com/office/drawing/2014/chart" uri="{C3380CC4-5D6E-409C-BE32-E72D297353CC}">
              <c16:uniqueId val="{00000000-5B7F-424B-BE14-2C78DBE50F3C}"/>
            </c:ext>
          </c:extLst>
        </c:ser>
        <c:dLbls>
          <c:showLegendKey val="0"/>
          <c:showVal val="0"/>
          <c:showCatName val="0"/>
          <c:showSerName val="0"/>
          <c:showPercent val="0"/>
          <c:showBubbleSize val="0"/>
        </c:dLbls>
        <c:gapWidth val="100"/>
        <c:overlap val="-27"/>
        <c:axId val="69553072"/>
        <c:axId val="69554720"/>
      </c:barChart>
      <c:catAx>
        <c:axId val="6955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69554720"/>
        <c:crosses val="autoZero"/>
        <c:auto val="1"/>
        <c:lblAlgn val="ctr"/>
        <c:lblOffset val="100"/>
        <c:noMultiLvlLbl val="0"/>
      </c:catAx>
      <c:valAx>
        <c:axId val="69554720"/>
        <c:scaling>
          <c:orientation val="minMax"/>
        </c:scaling>
        <c:delete val="1"/>
        <c:axPos val="l"/>
        <c:numFmt formatCode="0%" sourceLinked="1"/>
        <c:majorTickMark val="none"/>
        <c:minorTickMark val="none"/>
        <c:tickLblPos val="nextTo"/>
        <c:crossAx val="69553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5 year survival</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4-C92E-E24E-9AB2-97249B5AAF43}"/>
              </c:ext>
            </c:extLst>
          </c:dPt>
          <c:dPt>
            <c:idx val="1"/>
            <c:invertIfNegative val="0"/>
            <c:bubble3D val="0"/>
            <c:spPr>
              <a:solidFill>
                <a:srgbClr val="900001"/>
              </a:solidFill>
              <a:ln>
                <a:noFill/>
              </a:ln>
              <a:effectLst/>
            </c:spPr>
            <c:extLst>
              <c:ext xmlns:c16="http://schemas.microsoft.com/office/drawing/2014/chart" uri="{C3380CC4-5D6E-409C-BE32-E72D297353CC}">
                <c16:uniqueId val="{00000001-F140-114D-B86E-BD79D787F578}"/>
              </c:ext>
            </c:extLst>
          </c:dPt>
          <c:dPt>
            <c:idx val="2"/>
            <c:invertIfNegative val="0"/>
            <c:bubble3D val="0"/>
            <c:spPr>
              <a:solidFill>
                <a:srgbClr val="900001"/>
              </a:solidFill>
              <a:ln>
                <a:noFill/>
              </a:ln>
              <a:effectLst/>
            </c:spPr>
            <c:extLst>
              <c:ext xmlns:c16="http://schemas.microsoft.com/office/drawing/2014/chart" uri="{C3380CC4-5D6E-409C-BE32-E72D297353CC}">
                <c16:uniqueId val="{00000002-F140-114D-B86E-BD79D787F57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Stage I</c:v>
                </c:pt>
                <c:pt idx="1">
                  <c:v>Stage II/III</c:v>
                </c:pt>
                <c:pt idx="2">
                  <c:v>Stage IV</c:v>
                </c:pt>
              </c:strCache>
            </c:strRef>
          </c:cat>
          <c:val>
            <c:numRef>
              <c:f>Sheet1!$B$2:$B$4</c:f>
              <c:numCache>
                <c:formatCode>0%</c:formatCode>
                <c:ptCount val="3"/>
                <c:pt idx="0">
                  <c:v>0.39400000000000002</c:v>
                </c:pt>
                <c:pt idx="1">
                  <c:v>0.13300000000000001</c:v>
                </c:pt>
                <c:pt idx="2">
                  <c:v>2.9000000000000001E-2</c:v>
                </c:pt>
              </c:numCache>
            </c:numRef>
          </c:val>
          <c:extLst>
            <c:ext xmlns:c16="http://schemas.microsoft.com/office/drawing/2014/chart" uri="{C3380CC4-5D6E-409C-BE32-E72D297353CC}">
              <c16:uniqueId val="{00000000-F140-114D-B86E-BD79D787F578}"/>
            </c:ext>
          </c:extLst>
        </c:ser>
        <c:dLbls>
          <c:dLblPos val="outEnd"/>
          <c:showLegendKey val="0"/>
          <c:showVal val="1"/>
          <c:showCatName val="0"/>
          <c:showSerName val="0"/>
          <c:showPercent val="0"/>
          <c:showBubbleSize val="0"/>
        </c:dLbls>
        <c:gapWidth val="100"/>
        <c:overlap val="-27"/>
        <c:axId val="69553072"/>
        <c:axId val="69554720"/>
      </c:barChart>
      <c:catAx>
        <c:axId val="6955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69554720"/>
        <c:crosses val="autoZero"/>
        <c:auto val="1"/>
        <c:lblAlgn val="ctr"/>
        <c:lblOffset val="100"/>
        <c:noMultiLvlLbl val="0"/>
      </c:catAx>
      <c:valAx>
        <c:axId val="69554720"/>
        <c:scaling>
          <c:orientation val="minMax"/>
        </c:scaling>
        <c:delete val="1"/>
        <c:axPos val="l"/>
        <c:numFmt formatCode="0%" sourceLinked="1"/>
        <c:majorTickMark val="none"/>
        <c:minorTickMark val="none"/>
        <c:tickLblPos val="nextTo"/>
        <c:crossAx val="69553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5 year survival</c:v>
                </c:pt>
              </c:strCache>
            </c:strRef>
          </c:tx>
          <c:spPr>
            <a:solidFill>
              <a:schemeClr val="accent1"/>
            </a:solidFill>
            <a:ln>
              <a:noFill/>
            </a:ln>
            <a:effectLst/>
          </c:spPr>
          <c:invertIfNegative val="0"/>
          <c:dPt>
            <c:idx val="1"/>
            <c:invertIfNegative val="0"/>
            <c:bubble3D val="0"/>
            <c:spPr>
              <a:solidFill>
                <a:srgbClr val="900001"/>
              </a:solidFill>
              <a:ln>
                <a:noFill/>
              </a:ln>
              <a:effectLst/>
            </c:spPr>
            <c:extLst>
              <c:ext xmlns:c16="http://schemas.microsoft.com/office/drawing/2014/chart" uri="{C3380CC4-5D6E-409C-BE32-E72D297353CC}">
                <c16:uniqueId val="{00000001-5194-3F45-AAC7-67BA3838EB38}"/>
              </c:ext>
            </c:extLst>
          </c:dPt>
          <c:dPt>
            <c:idx val="2"/>
            <c:invertIfNegative val="0"/>
            <c:bubble3D val="0"/>
            <c:spPr>
              <a:solidFill>
                <a:srgbClr val="900001"/>
              </a:solidFill>
              <a:ln>
                <a:noFill/>
              </a:ln>
              <a:effectLst/>
            </c:spPr>
            <c:extLst>
              <c:ext xmlns:c16="http://schemas.microsoft.com/office/drawing/2014/chart" uri="{C3380CC4-5D6E-409C-BE32-E72D297353CC}">
                <c16:uniqueId val="{00000002-5194-3F45-AAC7-67BA3838EB3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Stage I</c:v>
                </c:pt>
                <c:pt idx="1">
                  <c:v>Stage II/III</c:v>
                </c:pt>
                <c:pt idx="2">
                  <c:v>Stage IV</c:v>
                </c:pt>
              </c:strCache>
            </c:strRef>
          </c:cat>
          <c:val>
            <c:numRef>
              <c:f>Sheet1!$B$2:$B$4</c:f>
              <c:numCache>
                <c:formatCode>0%</c:formatCode>
                <c:ptCount val="3"/>
                <c:pt idx="0">
                  <c:v>0.69199999999999995</c:v>
                </c:pt>
                <c:pt idx="1">
                  <c:v>0.36499999999999999</c:v>
                </c:pt>
                <c:pt idx="2">
                  <c:v>5.5E-2</c:v>
                </c:pt>
              </c:numCache>
            </c:numRef>
          </c:val>
          <c:extLst>
            <c:ext xmlns:c16="http://schemas.microsoft.com/office/drawing/2014/chart" uri="{C3380CC4-5D6E-409C-BE32-E72D297353CC}">
              <c16:uniqueId val="{00000000-5194-3F45-AAC7-67BA3838EB38}"/>
            </c:ext>
          </c:extLst>
        </c:ser>
        <c:dLbls>
          <c:dLblPos val="outEnd"/>
          <c:showLegendKey val="0"/>
          <c:showVal val="1"/>
          <c:showCatName val="0"/>
          <c:showSerName val="0"/>
          <c:showPercent val="0"/>
          <c:showBubbleSize val="0"/>
        </c:dLbls>
        <c:gapWidth val="100"/>
        <c:overlap val="-27"/>
        <c:axId val="69553072"/>
        <c:axId val="69554720"/>
      </c:barChart>
      <c:catAx>
        <c:axId val="6955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69554720"/>
        <c:crosses val="autoZero"/>
        <c:auto val="1"/>
        <c:lblAlgn val="ctr"/>
        <c:lblOffset val="100"/>
        <c:noMultiLvlLbl val="0"/>
      </c:catAx>
      <c:valAx>
        <c:axId val="69554720"/>
        <c:scaling>
          <c:orientation val="minMax"/>
        </c:scaling>
        <c:delete val="1"/>
        <c:axPos val="l"/>
        <c:numFmt formatCode="0%" sourceLinked="1"/>
        <c:majorTickMark val="none"/>
        <c:minorTickMark val="none"/>
        <c:tickLblPos val="nextTo"/>
        <c:crossAx val="69553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5 year survival</c:v>
                </c:pt>
              </c:strCache>
            </c:strRef>
          </c:tx>
          <c:spPr>
            <a:solidFill>
              <a:schemeClr val="accent1"/>
            </a:solidFill>
            <a:ln>
              <a:noFill/>
            </a:ln>
            <a:effectLst/>
          </c:spPr>
          <c:invertIfNegative val="0"/>
          <c:dPt>
            <c:idx val="1"/>
            <c:invertIfNegative val="0"/>
            <c:bubble3D val="0"/>
            <c:spPr>
              <a:solidFill>
                <a:srgbClr val="900001"/>
              </a:solidFill>
              <a:ln>
                <a:noFill/>
              </a:ln>
              <a:effectLst/>
            </c:spPr>
            <c:extLst>
              <c:ext xmlns:c16="http://schemas.microsoft.com/office/drawing/2014/chart" uri="{C3380CC4-5D6E-409C-BE32-E72D297353CC}">
                <c16:uniqueId val="{00000001-260F-E348-9005-C3BC4F048D94}"/>
              </c:ext>
            </c:extLst>
          </c:dPt>
          <c:dPt>
            <c:idx val="2"/>
            <c:invertIfNegative val="0"/>
            <c:bubble3D val="0"/>
            <c:spPr>
              <a:solidFill>
                <a:srgbClr val="900001"/>
              </a:solidFill>
              <a:ln>
                <a:noFill/>
              </a:ln>
              <a:effectLst/>
            </c:spPr>
            <c:extLst>
              <c:ext xmlns:c16="http://schemas.microsoft.com/office/drawing/2014/chart" uri="{C3380CC4-5D6E-409C-BE32-E72D297353CC}">
                <c16:uniqueId val="{00000002-260F-E348-9005-C3BC4F048D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Stage I</c:v>
                </c:pt>
                <c:pt idx="1">
                  <c:v>Stage II/III</c:v>
                </c:pt>
                <c:pt idx="2">
                  <c:v>Stage IV</c:v>
                </c:pt>
              </c:strCache>
            </c:strRef>
          </c:cat>
          <c:val>
            <c:numRef>
              <c:f>Sheet1!$B$2:$B$4</c:f>
              <c:numCache>
                <c:formatCode>0%</c:formatCode>
                <c:ptCount val="3"/>
                <c:pt idx="0">
                  <c:v>0.92600000000000005</c:v>
                </c:pt>
                <c:pt idx="1">
                  <c:v>0.748</c:v>
                </c:pt>
                <c:pt idx="2">
                  <c:v>0.30199999999999999</c:v>
                </c:pt>
              </c:numCache>
            </c:numRef>
          </c:val>
          <c:extLst>
            <c:ext xmlns:c16="http://schemas.microsoft.com/office/drawing/2014/chart" uri="{C3380CC4-5D6E-409C-BE32-E72D297353CC}">
              <c16:uniqueId val="{00000000-260F-E348-9005-C3BC4F048D94}"/>
            </c:ext>
          </c:extLst>
        </c:ser>
        <c:dLbls>
          <c:dLblPos val="outEnd"/>
          <c:showLegendKey val="0"/>
          <c:showVal val="1"/>
          <c:showCatName val="0"/>
          <c:showSerName val="0"/>
          <c:showPercent val="0"/>
          <c:showBubbleSize val="0"/>
        </c:dLbls>
        <c:gapWidth val="100"/>
        <c:overlap val="-27"/>
        <c:axId val="69553072"/>
        <c:axId val="69554720"/>
      </c:barChart>
      <c:catAx>
        <c:axId val="6955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69554720"/>
        <c:crosses val="autoZero"/>
        <c:auto val="1"/>
        <c:lblAlgn val="ctr"/>
        <c:lblOffset val="100"/>
        <c:noMultiLvlLbl val="0"/>
      </c:catAx>
      <c:valAx>
        <c:axId val="69554720"/>
        <c:scaling>
          <c:orientation val="minMax"/>
        </c:scaling>
        <c:delete val="1"/>
        <c:axPos val="l"/>
        <c:numFmt formatCode="0%" sourceLinked="1"/>
        <c:majorTickMark val="none"/>
        <c:minorTickMark val="none"/>
        <c:tickLblPos val="nextTo"/>
        <c:crossAx val="69553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469424"/>
          </a:xfrm>
          <a:prstGeom prst="rect">
            <a:avLst/>
          </a:prstGeom>
        </p:spPr>
        <p:txBody>
          <a:bodyPr vert="horz" lIns="94206" tIns="47104" rIns="94206" bIns="47104" rtlCol="0"/>
          <a:lstStyle>
            <a:lvl1pPr algn="l">
              <a:defRPr sz="1200"/>
            </a:lvl1pPr>
          </a:lstStyle>
          <a:p>
            <a:endParaRPr lang="en-US" dirty="0">
              <a:latin typeface="Open Sans" charset="0"/>
            </a:endParaRPr>
          </a:p>
        </p:txBody>
      </p:sp>
      <p:sp>
        <p:nvSpPr>
          <p:cNvPr id="3" name="Date Placeholder 2"/>
          <p:cNvSpPr>
            <a:spLocks noGrp="1"/>
          </p:cNvSpPr>
          <p:nvPr>
            <p:ph type="dt" sz="quarter" idx="1"/>
          </p:nvPr>
        </p:nvSpPr>
        <p:spPr>
          <a:xfrm>
            <a:off x="4023093" y="0"/>
            <a:ext cx="3077739" cy="469424"/>
          </a:xfrm>
          <a:prstGeom prst="rect">
            <a:avLst/>
          </a:prstGeom>
        </p:spPr>
        <p:txBody>
          <a:bodyPr vert="horz" lIns="94206" tIns="47104" rIns="94206" bIns="47104" rtlCol="0"/>
          <a:lstStyle>
            <a:lvl1pPr algn="r">
              <a:defRPr sz="1200"/>
            </a:lvl1pPr>
          </a:lstStyle>
          <a:p>
            <a:fld id="{3B157C50-CCBC-2A42-B4C4-22B7CB18877D}" type="datetimeFigureOut">
              <a:rPr lang="en-US" smtClean="0">
                <a:latin typeface="Open Sans" charset="0"/>
              </a:rPr>
              <a:t>3/29/2022</a:t>
            </a:fld>
            <a:endParaRPr lang="en-US" dirty="0">
              <a:latin typeface="Open Sans" charset="0"/>
            </a:endParaRPr>
          </a:p>
        </p:txBody>
      </p:sp>
      <p:sp>
        <p:nvSpPr>
          <p:cNvPr id="4" name="Footer Placeholder 3"/>
          <p:cNvSpPr>
            <a:spLocks noGrp="1"/>
          </p:cNvSpPr>
          <p:nvPr>
            <p:ph type="ftr" sz="quarter" idx="2"/>
          </p:nvPr>
        </p:nvSpPr>
        <p:spPr>
          <a:xfrm>
            <a:off x="1" y="8917422"/>
            <a:ext cx="3077739" cy="469424"/>
          </a:xfrm>
          <a:prstGeom prst="rect">
            <a:avLst/>
          </a:prstGeom>
        </p:spPr>
        <p:txBody>
          <a:bodyPr vert="horz" lIns="94206" tIns="47104" rIns="94206" bIns="47104" rtlCol="0" anchor="b"/>
          <a:lstStyle>
            <a:lvl1pPr algn="l">
              <a:defRPr sz="1200"/>
            </a:lvl1pPr>
          </a:lstStyle>
          <a:p>
            <a:endParaRPr lang="en-US" dirty="0">
              <a:latin typeface="Open Sans" charset="0"/>
            </a:endParaRPr>
          </a:p>
        </p:txBody>
      </p:sp>
      <p:sp>
        <p:nvSpPr>
          <p:cNvPr id="5" name="Slide Number Placeholder 4"/>
          <p:cNvSpPr>
            <a:spLocks noGrp="1"/>
          </p:cNvSpPr>
          <p:nvPr>
            <p:ph type="sldNum" sz="quarter" idx="3"/>
          </p:nvPr>
        </p:nvSpPr>
        <p:spPr>
          <a:xfrm>
            <a:off x="4023093" y="8917422"/>
            <a:ext cx="3077739" cy="469424"/>
          </a:xfrm>
          <a:prstGeom prst="rect">
            <a:avLst/>
          </a:prstGeom>
        </p:spPr>
        <p:txBody>
          <a:bodyPr vert="horz" lIns="94206" tIns="47104" rIns="94206" bIns="47104" rtlCol="0" anchor="b"/>
          <a:lstStyle>
            <a:lvl1pPr algn="r">
              <a:defRPr sz="1200"/>
            </a:lvl1pPr>
          </a:lstStyle>
          <a:p>
            <a:fld id="{7C373154-D89E-B24F-ACC1-E214AA320E62}" type="slidenum">
              <a:rPr lang="en-US" smtClean="0">
                <a:latin typeface="Open Sans" charset="0"/>
              </a:rPr>
              <a:t>‹#›</a:t>
            </a:fld>
            <a:endParaRPr lang="en-US" dirty="0">
              <a:latin typeface="Open Sans" charset="0"/>
            </a:endParaRPr>
          </a:p>
        </p:txBody>
      </p:sp>
    </p:spTree>
    <p:extLst>
      <p:ext uri="{BB962C8B-B14F-4D97-AF65-F5344CB8AC3E}">
        <p14:creationId xmlns:p14="http://schemas.microsoft.com/office/powerpoint/2010/main" val="36193213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469424"/>
          </a:xfrm>
          <a:prstGeom prst="rect">
            <a:avLst/>
          </a:prstGeom>
        </p:spPr>
        <p:txBody>
          <a:bodyPr vert="horz" lIns="94206" tIns="47104" rIns="94206" bIns="47104" rtlCol="0"/>
          <a:lstStyle>
            <a:lvl1pPr algn="l">
              <a:defRPr sz="1200">
                <a:latin typeface="Open Sans" charset="0"/>
              </a:defRPr>
            </a:lvl1pPr>
          </a:lstStyle>
          <a:p>
            <a:endParaRPr lang="en-US" dirty="0"/>
          </a:p>
        </p:txBody>
      </p:sp>
      <p:sp>
        <p:nvSpPr>
          <p:cNvPr id="3" name="Date Placeholder 2"/>
          <p:cNvSpPr>
            <a:spLocks noGrp="1"/>
          </p:cNvSpPr>
          <p:nvPr>
            <p:ph type="dt" idx="1"/>
          </p:nvPr>
        </p:nvSpPr>
        <p:spPr>
          <a:xfrm>
            <a:off x="4023093" y="0"/>
            <a:ext cx="3077739" cy="469424"/>
          </a:xfrm>
          <a:prstGeom prst="rect">
            <a:avLst/>
          </a:prstGeom>
        </p:spPr>
        <p:txBody>
          <a:bodyPr vert="horz" lIns="94206" tIns="47104" rIns="94206" bIns="47104" rtlCol="0"/>
          <a:lstStyle>
            <a:lvl1pPr algn="r">
              <a:defRPr sz="1200">
                <a:latin typeface="Open Sans" charset="0"/>
              </a:defRPr>
            </a:lvl1pPr>
          </a:lstStyle>
          <a:p>
            <a:fld id="{4777BE1B-B234-614A-B080-4D121D4DF535}" type="datetimeFigureOut">
              <a:rPr lang="en-US" smtClean="0"/>
              <a:pPr/>
              <a:t>3/29/2022</a:t>
            </a:fld>
            <a:endParaRPr lang="en-US" dirty="0"/>
          </a:p>
        </p:txBody>
      </p:sp>
      <p:sp>
        <p:nvSpPr>
          <p:cNvPr id="4" name="Slide Image Placeholder 3"/>
          <p:cNvSpPr>
            <a:spLocks noGrp="1" noRot="1" noChangeAspect="1"/>
          </p:cNvSpPr>
          <p:nvPr>
            <p:ph type="sldImg" idx="2"/>
          </p:nvPr>
        </p:nvSpPr>
        <p:spPr>
          <a:xfrm>
            <a:off x="1203325" y="703263"/>
            <a:ext cx="4695825" cy="3521075"/>
          </a:xfrm>
          <a:prstGeom prst="rect">
            <a:avLst/>
          </a:prstGeom>
          <a:noFill/>
          <a:ln w="12700">
            <a:solidFill>
              <a:prstClr val="black"/>
            </a:solidFill>
          </a:ln>
        </p:spPr>
        <p:txBody>
          <a:bodyPr vert="horz" lIns="94206" tIns="47104" rIns="94206" bIns="47104"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206" tIns="47104" rIns="94206" bIns="4710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917422"/>
            <a:ext cx="3077739" cy="469424"/>
          </a:xfrm>
          <a:prstGeom prst="rect">
            <a:avLst/>
          </a:prstGeom>
        </p:spPr>
        <p:txBody>
          <a:bodyPr vert="horz" lIns="94206" tIns="47104" rIns="94206" bIns="47104" rtlCol="0" anchor="b"/>
          <a:lstStyle>
            <a:lvl1pPr algn="l">
              <a:defRPr sz="1200">
                <a:latin typeface="Open Sans" charset="0"/>
              </a:defRPr>
            </a:lvl1pPr>
          </a:lstStyle>
          <a:p>
            <a:endParaRPr lang="en-US" dirty="0"/>
          </a:p>
        </p:txBody>
      </p:sp>
      <p:sp>
        <p:nvSpPr>
          <p:cNvPr id="7" name="Slide Number Placeholder 6"/>
          <p:cNvSpPr>
            <a:spLocks noGrp="1"/>
          </p:cNvSpPr>
          <p:nvPr>
            <p:ph type="sldNum" sz="quarter" idx="5"/>
          </p:nvPr>
        </p:nvSpPr>
        <p:spPr>
          <a:xfrm>
            <a:off x="4023093" y="8917422"/>
            <a:ext cx="3077739" cy="469424"/>
          </a:xfrm>
          <a:prstGeom prst="rect">
            <a:avLst/>
          </a:prstGeom>
        </p:spPr>
        <p:txBody>
          <a:bodyPr vert="horz" lIns="94206" tIns="47104" rIns="94206" bIns="47104" rtlCol="0" anchor="b"/>
          <a:lstStyle>
            <a:lvl1pPr algn="r">
              <a:defRPr sz="1200">
                <a:latin typeface="Open Sans" charset="0"/>
              </a:defRPr>
            </a:lvl1pPr>
          </a:lstStyle>
          <a:p>
            <a:fld id="{C94E8D62-D41F-6042-BCDF-79D228EFA10F}" type="slidenum">
              <a:rPr lang="en-US" smtClean="0"/>
              <a:pPr/>
              <a:t>‹#›</a:t>
            </a:fld>
            <a:endParaRPr lang="en-US" dirty="0"/>
          </a:p>
        </p:txBody>
      </p:sp>
    </p:spTree>
    <p:extLst>
      <p:ext uri="{BB962C8B-B14F-4D97-AF65-F5344CB8AC3E}">
        <p14:creationId xmlns:p14="http://schemas.microsoft.com/office/powerpoint/2010/main" val="3579544509"/>
      </p:ext>
    </p:extLst>
  </p:cSld>
  <p:clrMap bg1="lt1" tx1="dk1" bg2="lt2" tx2="dk2" accent1="accent1" accent2="accent2" accent3="accent3" accent4="accent4" accent5="accent5" accent6="accent6" hlink="hlink" folHlink="folHlink"/>
  <p:hf hdr="0" ftr="0" dt="0"/>
  <p:notesStyle>
    <a:lvl1pPr marL="0" algn="l" defTabSz="228349" rtl="0" eaLnBrk="1" latinLnBrk="0" hangingPunct="1">
      <a:defRPr sz="600" kern="1200">
        <a:solidFill>
          <a:schemeClr val="tx1"/>
        </a:solidFill>
        <a:latin typeface="Open Sans" charset="0"/>
        <a:ea typeface="+mn-ea"/>
        <a:cs typeface="+mn-cs"/>
      </a:defRPr>
    </a:lvl1pPr>
    <a:lvl2pPr marL="228349" algn="l" defTabSz="228349" rtl="0" eaLnBrk="1" latinLnBrk="0" hangingPunct="1">
      <a:defRPr sz="600" kern="1200">
        <a:solidFill>
          <a:schemeClr val="tx1"/>
        </a:solidFill>
        <a:latin typeface="Open Sans" charset="0"/>
        <a:ea typeface="+mn-ea"/>
        <a:cs typeface="+mn-cs"/>
      </a:defRPr>
    </a:lvl2pPr>
    <a:lvl3pPr marL="456698" algn="l" defTabSz="228349" rtl="0" eaLnBrk="1" latinLnBrk="0" hangingPunct="1">
      <a:defRPr sz="600" kern="1200">
        <a:solidFill>
          <a:schemeClr val="tx1"/>
        </a:solidFill>
        <a:latin typeface="Open Sans" charset="0"/>
        <a:ea typeface="+mn-ea"/>
        <a:cs typeface="+mn-cs"/>
      </a:defRPr>
    </a:lvl3pPr>
    <a:lvl4pPr marL="685047" algn="l" defTabSz="228349" rtl="0" eaLnBrk="1" latinLnBrk="0" hangingPunct="1">
      <a:defRPr sz="600" kern="1200">
        <a:solidFill>
          <a:schemeClr val="tx1"/>
        </a:solidFill>
        <a:latin typeface="Open Sans" charset="0"/>
        <a:ea typeface="+mn-ea"/>
        <a:cs typeface="+mn-cs"/>
      </a:defRPr>
    </a:lvl4pPr>
    <a:lvl5pPr marL="913399" algn="l" defTabSz="228349" rtl="0" eaLnBrk="1" latinLnBrk="0" hangingPunct="1">
      <a:defRPr sz="600" kern="1200">
        <a:solidFill>
          <a:schemeClr val="tx1"/>
        </a:solidFill>
        <a:latin typeface="Open Sans" charset="0"/>
        <a:ea typeface="+mn-ea"/>
        <a:cs typeface="+mn-cs"/>
      </a:defRPr>
    </a:lvl5pPr>
    <a:lvl6pPr marL="1141746" algn="l" defTabSz="228349" rtl="0" eaLnBrk="1" latinLnBrk="0" hangingPunct="1">
      <a:defRPr sz="600" kern="1200">
        <a:solidFill>
          <a:schemeClr val="tx1"/>
        </a:solidFill>
        <a:latin typeface="+mn-lt"/>
        <a:ea typeface="+mn-ea"/>
        <a:cs typeface="+mn-cs"/>
      </a:defRPr>
    </a:lvl6pPr>
    <a:lvl7pPr marL="1370096" algn="l" defTabSz="228349" rtl="0" eaLnBrk="1" latinLnBrk="0" hangingPunct="1">
      <a:defRPr sz="600" kern="1200">
        <a:solidFill>
          <a:schemeClr val="tx1"/>
        </a:solidFill>
        <a:latin typeface="+mn-lt"/>
        <a:ea typeface="+mn-ea"/>
        <a:cs typeface="+mn-cs"/>
      </a:defRPr>
    </a:lvl7pPr>
    <a:lvl8pPr marL="1598445" algn="l" defTabSz="228349" rtl="0" eaLnBrk="1" latinLnBrk="0" hangingPunct="1">
      <a:defRPr sz="600" kern="1200">
        <a:solidFill>
          <a:schemeClr val="tx1"/>
        </a:solidFill>
        <a:latin typeface="+mn-lt"/>
        <a:ea typeface="+mn-ea"/>
        <a:cs typeface="+mn-cs"/>
      </a:defRPr>
    </a:lvl8pPr>
    <a:lvl9pPr marL="1826794" algn="l" defTabSz="228349"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FFFFFF"/>
                </a:solidFill>
                <a:latin typeface="Gill Sans" charset="0"/>
                <a:ea typeface="ヒラギノ角ゴ ProN W3" charset="-128"/>
                <a:sym typeface="Gill Sans" charset="0"/>
              </a:defRPr>
            </a:lvl1pPr>
            <a:lvl2pPr marL="751271" indent="-288950">
              <a:defRPr sz="4200">
                <a:solidFill>
                  <a:srgbClr val="FFFFFF"/>
                </a:solidFill>
                <a:latin typeface="Gill Sans" charset="0"/>
                <a:ea typeface="ヒラギノ角ゴ ProN W3" charset="-128"/>
                <a:sym typeface="Gill Sans" charset="0"/>
              </a:defRPr>
            </a:lvl2pPr>
            <a:lvl3pPr marL="1155802" indent="-231160">
              <a:defRPr sz="4200">
                <a:solidFill>
                  <a:srgbClr val="FFFFFF"/>
                </a:solidFill>
                <a:latin typeface="Gill Sans" charset="0"/>
                <a:ea typeface="ヒラギノ角ゴ ProN W3" charset="-128"/>
                <a:sym typeface="Gill Sans" charset="0"/>
              </a:defRPr>
            </a:lvl3pPr>
            <a:lvl4pPr marL="1618122" indent="-231160">
              <a:defRPr sz="4200">
                <a:solidFill>
                  <a:srgbClr val="FFFFFF"/>
                </a:solidFill>
                <a:latin typeface="Gill Sans" charset="0"/>
                <a:ea typeface="ヒラギノ角ゴ ProN W3" charset="-128"/>
                <a:sym typeface="Gill Sans" charset="0"/>
              </a:defRPr>
            </a:lvl4pPr>
            <a:lvl5pPr marL="2080443" indent="-231160">
              <a:defRPr sz="4200">
                <a:solidFill>
                  <a:srgbClr val="FFFFFF"/>
                </a:solidFill>
                <a:latin typeface="Gill Sans" charset="0"/>
                <a:ea typeface="ヒラギノ角ゴ ProN W3" charset="-128"/>
                <a:sym typeface="Gill Sans" charset="0"/>
              </a:defRPr>
            </a:lvl5pPr>
            <a:lvl6pPr marL="2542764" indent="-23116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3005084" indent="-23116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67405" indent="-23116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929725" indent="-23116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eaLnBrk="0" hangingPunct="0"/>
            <a:fld id="{B8278F0E-FB5C-4EE2-969D-E4074428BF90}" type="slidenum">
              <a:rPr lang="en-US" altLang="en-US" sz="1200">
                <a:solidFill>
                  <a:schemeClr val="tx1"/>
                </a:solidFill>
                <a:latin typeface="Arial" panose="020B0604020202020204" pitchFamily="34" charset="0"/>
                <a:ea typeface="MS PGothic" panose="020B0600070205080204" pitchFamily="34" charset="-128"/>
              </a:rPr>
              <a:pPr eaLnBrk="0" hangingPunct="0"/>
              <a:t>1</a:t>
            </a:fld>
            <a:endParaRPr lang="en-US" altLang="en-US" sz="1200">
              <a:solidFill>
                <a:schemeClr val="tx1"/>
              </a:solidFill>
              <a:latin typeface="Arial" panose="020B0604020202020204" pitchFamily="34" charset="0"/>
              <a:ea typeface="MS PGothic" panose="020B0600070205080204" pitchFamily="34" charset="-128"/>
            </a:endParaRPr>
          </a:p>
        </p:txBody>
      </p:sp>
      <p:sp>
        <p:nvSpPr>
          <p:cNvPr id="19459" name="Rectangle 2"/>
          <p:cNvSpPr>
            <a:spLocks noGrp="1" noRot="1" noChangeAspect="1" noChangeArrowheads="1" noTextEdit="1"/>
          </p:cNvSpPr>
          <p:nvPr>
            <p:ph type="sldImg"/>
          </p:nvPr>
        </p:nvSpPr>
        <p:spPr bwMode="auto">
          <a:xfrm>
            <a:off x="1223963" y="709613"/>
            <a:ext cx="4727575" cy="3544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0" name="Rectangle 3"/>
          <p:cNvSpPr>
            <a:spLocks noGrp="1" noChangeArrowheads="1"/>
          </p:cNvSpPr>
          <p:nvPr>
            <p:ph type="body" idx="1"/>
          </p:nvPr>
        </p:nvSpPr>
        <p:spPr bwMode="auto">
          <a:xfrm>
            <a:off x="958577" y="4492231"/>
            <a:ext cx="5252872" cy="42533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328195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Everyone has been touched by cancer… between parents, siblings, friends, neighbors, and acquaintances, we are all in this together.  In fact, 40% of all people will be diagnosed with cancer at some point in their life, it is the #2 cause of death, globally.  And the costs associated with cancer are disruptive to our lives and are unsustainable for the healthcare system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68374-7054-A54F-946F-7A47FB76E8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4908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68374-7054-A54F-946F-7A47FB76E8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8312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68374-7054-A54F-946F-7A47FB76E8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606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Given the capabilities of our technology and what it enables for cancer detection, we see ourselves as a next-generation liquid biopsy company using a true multiomics approach.  We have many advantages over traditional screening methods for cancer, as well as many advantages over the first-generation liquid biopsy technologies.  And what really enables cancer detection at the earliest stages is our ability to use our multiomics approach and capture novel biomarkers with high integrity.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68374-7054-A54F-946F-7A47FB76E8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26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13D6A6CF-D971-414C-AA65-CEFD60B24B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D75F5860-299E-304B-AFD6-E456B7A52B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507" name="Slide Number Placeholder 3">
            <a:extLst>
              <a:ext uri="{FF2B5EF4-FFF2-40B4-BE49-F238E27FC236}">
                <a16:creationId xmlns:a16="http://schemas.microsoft.com/office/drawing/2014/main" id="{BBA7E5F9-98C5-E84C-965B-1C8319FC8C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1pPr>
            <a:lvl2pPr marL="742950" indent="-28575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2pPr>
            <a:lvl3pPr marL="11430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3pPr>
            <a:lvl4pPr marL="16002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4pPr>
            <a:lvl5pPr marL="20574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5pPr>
            <a:lvl6pPr marL="25146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6pPr>
            <a:lvl7pPr marL="29718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7pPr>
            <a:lvl8pPr marL="34290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8pPr>
            <a:lvl9pPr marL="38862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9pPr>
          </a:lstStyle>
          <a:p>
            <a:pPr eaLnBrk="0" hangingPunct="0"/>
            <a:fld id="{22568319-9567-0B41-B4B7-831461621F3D}" type="slidenum">
              <a:rPr lang="en-US" altLang="en-US" sz="1200" smtClean="0">
                <a:solidFill>
                  <a:schemeClr val="tx1"/>
                </a:solidFill>
                <a:latin typeface="Arial" panose="020B0604020202020204" pitchFamily="34" charset="0"/>
                <a:ea typeface="MS PGothic" panose="020B0600070205080204" pitchFamily="34" charset="-128"/>
              </a:rPr>
              <a:pPr eaLnBrk="0" hangingPunct="0"/>
              <a:t>3</a:t>
            </a:fld>
            <a:endParaRPr lang="en-US" altLang="en-US" sz="1200">
              <a:solidFill>
                <a:schemeClr val="tx1"/>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674815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dirty="0">
                <a:solidFill>
                  <a:schemeClr val="bg1"/>
                </a:solidFill>
              </a:rPr>
              <a:t>In all four patients with an ongoing complete response, the GIN value at the time point closest to the date of data censoring was below the threshold, suggesting the GIN was consistent with clinical response. </a:t>
            </a:r>
          </a:p>
          <a:p>
            <a:r>
              <a:rPr lang="en-US" altLang="ko-KR" sz="1200" dirty="0">
                <a:solidFill>
                  <a:schemeClr val="bg1"/>
                </a:solidFill>
              </a:rPr>
              <a:t>Of the five patients that ultimately progressed after an initial PR or CR, four had evidence of progression based on the GIN.  In one patient that had a mixed response but ultimately progressed, the progression could be observed using the GIN 66 days before clinical relapse was noted. </a:t>
            </a:r>
          </a:p>
          <a:p>
            <a:r>
              <a:rPr lang="en-US" altLang="ko-KR" sz="1200" dirty="0">
                <a:solidFill>
                  <a:schemeClr val="bg1"/>
                </a:solidFill>
              </a:rPr>
              <a:t>Finally, two patients had no evidence of a clinical response; however, one of these patients had no detectable </a:t>
            </a:r>
            <a:r>
              <a:rPr lang="en-US" altLang="ko-KR" sz="1200" dirty="0" err="1">
                <a:solidFill>
                  <a:schemeClr val="bg1"/>
                </a:solidFill>
              </a:rPr>
              <a:t>ctDNA</a:t>
            </a:r>
            <a:r>
              <a:rPr lang="en-US" altLang="ko-KR" sz="1200" dirty="0">
                <a:solidFill>
                  <a:schemeClr val="bg1"/>
                </a:solidFill>
              </a:rPr>
              <a:t> after treatment and represented a second discordant result in this cohort. </a:t>
            </a:r>
          </a:p>
        </p:txBody>
      </p:sp>
      <p:sp>
        <p:nvSpPr>
          <p:cNvPr id="4" name="슬라이드 번호 개체 틀 3"/>
          <p:cNvSpPr>
            <a:spLocks noGrp="1"/>
          </p:cNvSpPr>
          <p:nvPr>
            <p:ph type="sldNum" sz="quarter" idx="5"/>
          </p:nvPr>
        </p:nvSpPr>
        <p:spPr/>
        <p:txBody>
          <a:bodyPr/>
          <a:lstStyle/>
          <a:p>
            <a:fld id="{88157673-C51A-5A4F-A267-2EF8B0C08C03}" type="slidenum">
              <a:rPr lang="en-US" smtClean="0"/>
              <a:pPr/>
              <a:t>12</a:t>
            </a:fld>
            <a:endParaRPr lang="en-US" dirty="0"/>
          </a:p>
        </p:txBody>
      </p:sp>
    </p:spTree>
    <p:extLst>
      <p:ext uri="{BB962C8B-B14F-4D97-AF65-F5344CB8AC3E}">
        <p14:creationId xmlns:p14="http://schemas.microsoft.com/office/powerpoint/2010/main" val="1636562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88157673-C51A-5A4F-A267-2EF8B0C08C03}" type="slidenum">
              <a:rPr lang="en-US" smtClean="0"/>
              <a:pPr/>
              <a:t>13</a:t>
            </a:fld>
            <a:endParaRPr lang="en-US" dirty="0"/>
          </a:p>
        </p:txBody>
      </p:sp>
    </p:spTree>
    <p:extLst>
      <p:ext uri="{BB962C8B-B14F-4D97-AF65-F5344CB8AC3E}">
        <p14:creationId xmlns:p14="http://schemas.microsoft.com/office/powerpoint/2010/main" val="4187219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2ABCE7DD-67DD-1C4F-B88C-B963849F0C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a:extLst>
              <a:ext uri="{FF2B5EF4-FFF2-40B4-BE49-F238E27FC236}">
                <a16:creationId xmlns:a16="http://schemas.microsoft.com/office/drawing/2014/main" id="{919914C9-84D5-9145-92D9-00181EAF10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3" name="Slide Number Placeholder 3">
            <a:extLst>
              <a:ext uri="{FF2B5EF4-FFF2-40B4-BE49-F238E27FC236}">
                <a16:creationId xmlns:a16="http://schemas.microsoft.com/office/drawing/2014/main" id="{3800B46E-F4AB-D74F-9329-8378E2B5B4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1pPr>
            <a:lvl2pPr marL="742950" indent="-28575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2pPr>
            <a:lvl3pPr marL="11430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3pPr>
            <a:lvl4pPr marL="16002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4pPr>
            <a:lvl5pPr marL="20574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5pPr>
            <a:lvl6pPr marL="25146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6pPr>
            <a:lvl7pPr marL="29718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7pPr>
            <a:lvl8pPr marL="34290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8pPr>
            <a:lvl9pPr marL="38862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9pPr>
          </a:lstStyle>
          <a:p>
            <a:fld id="{1AD36F14-5391-2042-B28D-391431291400}" type="slidenum">
              <a:rPr lang="en-US" altLang="en-US" sz="1200" smtClean="0">
                <a:latin typeface="Arial" panose="020B0604020202020204" pitchFamily="34" charset="0"/>
              </a:rPr>
              <a:pPr/>
              <a:t>30</a:t>
            </a:fld>
            <a:endParaRPr lang="en-US" altLang="en-US" sz="1200">
              <a:latin typeface="Arial" panose="020B0604020202020204" pitchFamily="34" charset="0"/>
            </a:endParaRPr>
          </a:p>
        </p:txBody>
      </p:sp>
    </p:spTree>
    <p:extLst>
      <p:ext uri="{BB962C8B-B14F-4D97-AF65-F5344CB8AC3E}">
        <p14:creationId xmlns:p14="http://schemas.microsoft.com/office/powerpoint/2010/main" val="190245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graphicFrame>
        <p:nvGraphicFramePr>
          <p:cNvPr id="4" name="Table 3"/>
          <p:cNvGraphicFramePr>
            <a:graphicFrameLocks noGrp="1"/>
          </p:cNvGraphicFramePr>
          <p:nvPr/>
        </p:nvGraphicFramePr>
        <p:xfrm>
          <a:off x="1172489" y="4880211"/>
          <a:ext cx="4693166" cy="2611651"/>
        </p:xfrm>
        <a:graphic>
          <a:graphicData uri="http://schemas.openxmlformats.org/drawingml/2006/table">
            <a:tbl>
              <a:tblPr firstRow="1" bandRow="1">
                <a:tableStyleId>{5C22544A-7EE6-4342-B048-85BDC9FD1C3A}</a:tableStyleId>
              </a:tblPr>
              <a:tblGrid>
                <a:gridCol w="2346584">
                  <a:extLst>
                    <a:ext uri="{9D8B030D-6E8A-4147-A177-3AD203B41FA5}">
                      <a16:colId xmlns:a16="http://schemas.microsoft.com/office/drawing/2014/main" val="20000"/>
                    </a:ext>
                  </a:extLst>
                </a:gridCol>
                <a:gridCol w="2346584">
                  <a:extLst>
                    <a:ext uri="{9D8B030D-6E8A-4147-A177-3AD203B41FA5}">
                      <a16:colId xmlns:a16="http://schemas.microsoft.com/office/drawing/2014/main" val="20001"/>
                    </a:ext>
                  </a:extLst>
                </a:gridCol>
              </a:tblGrid>
              <a:tr h="2611651">
                <a:tc>
                  <a:txBody>
                    <a:bodyPr/>
                    <a:lstStyle/>
                    <a:p>
                      <a:pPr marL="0" marR="0">
                        <a:spcBef>
                          <a:spcPts val="0"/>
                        </a:spcBef>
                        <a:spcAft>
                          <a:spcPts val="0"/>
                        </a:spcAft>
                      </a:pPr>
                      <a:r>
                        <a:rPr lang="en-US" sz="800" u="sng" dirty="0">
                          <a:solidFill>
                            <a:schemeClr val="bg1"/>
                          </a:solidFill>
                          <a:effectLst/>
                          <a:latin typeface="Arial" charset="0"/>
                          <a:ea typeface="Cambria" charset="0"/>
                          <a:cs typeface="Times New Roman" charset="0"/>
                        </a:rPr>
                        <a:t>Diagnoses, number (%)</a:t>
                      </a:r>
                      <a:endParaRPr lang="en-US" sz="1200" dirty="0">
                        <a:solidFill>
                          <a:schemeClr val="bg1"/>
                        </a:solidFill>
                        <a:effectLst/>
                        <a:latin typeface="Cambria" charset="0"/>
                        <a:ea typeface="ＭＳ 明朝" charset="-128"/>
                        <a:cs typeface="Times New Roman" charset="0"/>
                      </a:endParaRPr>
                    </a:p>
                    <a:p>
                      <a:pPr marL="0" marR="0">
                        <a:spcBef>
                          <a:spcPts val="0"/>
                        </a:spcBef>
                        <a:spcAft>
                          <a:spcPts val="0"/>
                        </a:spcAft>
                      </a:pPr>
                      <a:r>
                        <a:rPr lang="en-US" sz="800" dirty="0">
                          <a:solidFill>
                            <a:schemeClr val="bg1"/>
                          </a:solidFill>
                          <a:effectLst/>
                          <a:latin typeface="Arial" charset="0"/>
                          <a:ea typeface="Cambria" charset="0"/>
                          <a:cs typeface="Times New Roman" charset="0"/>
                        </a:rPr>
                        <a:t>Skin Cancer</a:t>
                      </a:r>
                      <a:endParaRPr lang="en-US" sz="1200" dirty="0">
                        <a:solidFill>
                          <a:schemeClr val="bg1"/>
                        </a:solidFill>
                        <a:effectLst/>
                        <a:latin typeface="Cambria" charset="0"/>
                        <a:ea typeface="ＭＳ 明朝" charset="-128"/>
                        <a:cs typeface="Times New Roman" charset="0"/>
                      </a:endParaRPr>
                    </a:p>
                    <a:p>
                      <a:pPr marL="0" marR="0" algn="ctr">
                        <a:spcBef>
                          <a:spcPts val="0"/>
                        </a:spcBef>
                        <a:spcAft>
                          <a:spcPts val="0"/>
                        </a:spcAft>
                      </a:pPr>
                      <a:r>
                        <a:rPr lang="en-US" sz="800" dirty="0">
                          <a:solidFill>
                            <a:schemeClr val="bg1"/>
                          </a:solidFill>
                          <a:effectLst/>
                          <a:latin typeface="Arial" charset="0"/>
                          <a:ea typeface="Cambria" charset="0"/>
                          <a:cs typeface="Times New Roman" charset="0"/>
                        </a:rPr>
                        <a:t>Melanoma</a:t>
                      </a:r>
                      <a:endParaRPr lang="en-US" sz="1200" dirty="0">
                        <a:solidFill>
                          <a:schemeClr val="bg1"/>
                        </a:solidFill>
                        <a:effectLst/>
                        <a:latin typeface="Cambria" charset="0"/>
                        <a:ea typeface="ＭＳ 明朝" charset="-128"/>
                        <a:cs typeface="Times New Roman" charset="0"/>
                      </a:endParaRPr>
                    </a:p>
                    <a:p>
                      <a:pPr marL="0" marR="0" algn="ctr">
                        <a:spcBef>
                          <a:spcPts val="0"/>
                        </a:spcBef>
                        <a:spcAft>
                          <a:spcPts val="0"/>
                        </a:spcAft>
                      </a:pPr>
                      <a:r>
                        <a:rPr lang="en-US" sz="800" dirty="0">
                          <a:solidFill>
                            <a:schemeClr val="bg1"/>
                          </a:solidFill>
                          <a:effectLst/>
                          <a:latin typeface="Arial" charset="0"/>
                          <a:ea typeface="Cambria" charset="0"/>
                          <a:cs typeface="Times New Roman" charset="0"/>
                        </a:rPr>
                        <a:t>Squamous Cell</a:t>
                      </a:r>
                      <a:endParaRPr lang="en-US" sz="1200" dirty="0">
                        <a:solidFill>
                          <a:schemeClr val="bg1"/>
                        </a:solidFill>
                        <a:effectLst/>
                        <a:latin typeface="Cambria" charset="0"/>
                        <a:ea typeface="ＭＳ 明朝" charset="-128"/>
                        <a:cs typeface="Times New Roman" charset="0"/>
                      </a:endParaRPr>
                    </a:p>
                    <a:p>
                      <a:pPr marL="0" marR="0" algn="ctr">
                        <a:spcBef>
                          <a:spcPts val="0"/>
                        </a:spcBef>
                        <a:spcAft>
                          <a:spcPts val="0"/>
                        </a:spcAft>
                      </a:pPr>
                      <a:r>
                        <a:rPr lang="en-US" sz="800" dirty="0">
                          <a:solidFill>
                            <a:schemeClr val="bg1"/>
                          </a:solidFill>
                          <a:effectLst/>
                          <a:latin typeface="Arial" charset="0"/>
                          <a:ea typeface="Cambria" charset="0"/>
                          <a:cs typeface="Times New Roman" charset="0"/>
                        </a:rPr>
                        <a:t>Basal Cell</a:t>
                      </a:r>
                      <a:endParaRPr lang="en-US" sz="1200" dirty="0">
                        <a:solidFill>
                          <a:schemeClr val="bg1"/>
                        </a:solidFill>
                        <a:effectLst/>
                        <a:latin typeface="Cambria" charset="0"/>
                        <a:ea typeface="ＭＳ 明朝" charset="-128"/>
                        <a:cs typeface="Times New Roman" charset="0"/>
                      </a:endParaRPr>
                    </a:p>
                    <a:p>
                      <a:pPr marL="0" marR="0">
                        <a:spcBef>
                          <a:spcPts val="0"/>
                        </a:spcBef>
                        <a:spcAft>
                          <a:spcPts val="0"/>
                        </a:spcAft>
                      </a:pPr>
                      <a:r>
                        <a:rPr lang="en-US" sz="800" dirty="0">
                          <a:solidFill>
                            <a:schemeClr val="bg1"/>
                          </a:solidFill>
                          <a:effectLst/>
                          <a:latin typeface="Arial" charset="0"/>
                          <a:ea typeface="Cambria" charset="0"/>
                          <a:cs typeface="Times New Roman" charset="0"/>
                        </a:rPr>
                        <a:t>Non-small Cell Lung Cancer</a:t>
                      </a:r>
                      <a:endParaRPr lang="en-US" sz="1200" dirty="0">
                        <a:solidFill>
                          <a:schemeClr val="bg1"/>
                        </a:solidFill>
                        <a:effectLst/>
                        <a:latin typeface="Cambria" charset="0"/>
                        <a:ea typeface="ＭＳ 明朝" charset="-128"/>
                        <a:cs typeface="Times New Roman" charset="0"/>
                      </a:endParaRPr>
                    </a:p>
                    <a:p>
                      <a:pPr marL="0" marR="0">
                        <a:spcBef>
                          <a:spcPts val="0"/>
                        </a:spcBef>
                        <a:spcAft>
                          <a:spcPts val="0"/>
                        </a:spcAft>
                      </a:pPr>
                      <a:r>
                        <a:rPr lang="en-US" sz="800" dirty="0">
                          <a:solidFill>
                            <a:schemeClr val="bg1"/>
                          </a:solidFill>
                          <a:effectLst/>
                          <a:latin typeface="Arial" charset="0"/>
                          <a:ea typeface="Cambria" charset="0"/>
                          <a:cs typeface="Times New Roman" charset="0"/>
                        </a:rPr>
                        <a:t>Head and Neck Cancer</a:t>
                      </a:r>
                      <a:endParaRPr lang="en-US" sz="1200" dirty="0">
                        <a:solidFill>
                          <a:schemeClr val="bg1"/>
                        </a:solidFill>
                        <a:effectLst/>
                        <a:latin typeface="Cambria" charset="0"/>
                        <a:ea typeface="ＭＳ 明朝" charset="-128"/>
                        <a:cs typeface="Times New Roman" charset="0"/>
                      </a:endParaRPr>
                    </a:p>
                    <a:p>
                      <a:pPr marL="0" marR="0">
                        <a:spcBef>
                          <a:spcPts val="0"/>
                        </a:spcBef>
                        <a:spcAft>
                          <a:spcPts val="0"/>
                        </a:spcAft>
                      </a:pPr>
                      <a:r>
                        <a:rPr lang="en-US" sz="800" dirty="0">
                          <a:solidFill>
                            <a:schemeClr val="bg1"/>
                          </a:solidFill>
                          <a:effectLst/>
                          <a:latin typeface="Arial" charset="0"/>
                          <a:ea typeface="Cambria" charset="0"/>
                          <a:cs typeface="Times New Roman" charset="0"/>
                        </a:rPr>
                        <a:t>Renal Cell Cancer</a:t>
                      </a:r>
                      <a:endParaRPr lang="en-US" sz="1200" dirty="0">
                        <a:solidFill>
                          <a:schemeClr val="bg1"/>
                        </a:solidFill>
                        <a:effectLst/>
                        <a:latin typeface="Cambria" charset="0"/>
                        <a:ea typeface="ＭＳ 明朝" charset="-128"/>
                        <a:cs typeface="Times New Roman" charset="0"/>
                      </a:endParaRPr>
                    </a:p>
                    <a:p>
                      <a:pPr marL="0" marR="0">
                        <a:spcBef>
                          <a:spcPts val="0"/>
                        </a:spcBef>
                        <a:spcAft>
                          <a:spcPts val="0"/>
                        </a:spcAft>
                      </a:pPr>
                      <a:r>
                        <a:rPr lang="en-US" sz="800" dirty="0">
                          <a:solidFill>
                            <a:schemeClr val="bg1"/>
                          </a:solidFill>
                          <a:effectLst/>
                          <a:latin typeface="Arial" charset="0"/>
                          <a:ea typeface="Cambria" charset="0"/>
                          <a:cs typeface="Times New Roman" charset="0"/>
                        </a:rPr>
                        <a:t>Gastrointestinal Cancer</a:t>
                      </a:r>
                      <a:endParaRPr lang="en-US" sz="1200" dirty="0">
                        <a:solidFill>
                          <a:schemeClr val="bg1"/>
                        </a:solidFill>
                        <a:effectLst/>
                        <a:latin typeface="Cambria" charset="0"/>
                        <a:ea typeface="ＭＳ 明朝" charset="-128"/>
                        <a:cs typeface="Times New Roman" charset="0"/>
                      </a:endParaRPr>
                    </a:p>
                    <a:p>
                      <a:pPr marL="0" marR="0" algn="ctr">
                        <a:spcBef>
                          <a:spcPts val="0"/>
                        </a:spcBef>
                        <a:spcAft>
                          <a:spcPts val="0"/>
                        </a:spcAft>
                      </a:pPr>
                      <a:r>
                        <a:rPr lang="en-US" sz="800" dirty="0">
                          <a:solidFill>
                            <a:schemeClr val="bg1"/>
                          </a:solidFill>
                          <a:effectLst/>
                          <a:latin typeface="Arial" charset="0"/>
                          <a:ea typeface="Cambria" charset="0"/>
                          <a:cs typeface="Times New Roman" charset="0"/>
                        </a:rPr>
                        <a:t>Colorectal</a:t>
                      </a:r>
                      <a:endParaRPr lang="en-US" sz="1200" dirty="0">
                        <a:solidFill>
                          <a:schemeClr val="bg1"/>
                        </a:solidFill>
                        <a:effectLst/>
                        <a:latin typeface="Cambria" charset="0"/>
                        <a:ea typeface="ＭＳ 明朝" charset="-128"/>
                        <a:cs typeface="Times New Roman" charset="0"/>
                      </a:endParaRPr>
                    </a:p>
                    <a:p>
                      <a:pPr marL="0" marR="0" algn="ctr">
                        <a:spcBef>
                          <a:spcPts val="0"/>
                        </a:spcBef>
                        <a:spcAft>
                          <a:spcPts val="0"/>
                        </a:spcAft>
                      </a:pPr>
                      <a:r>
                        <a:rPr lang="en-US" sz="800" dirty="0">
                          <a:solidFill>
                            <a:schemeClr val="bg1"/>
                          </a:solidFill>
                          <a:effectLst/>
                          <a:latin typeface="Arial" charset="0"/>
                          <a:ea typeface="Cambria" charset="0"/>
                          <a:cs typeface="Times New Roman" charset="0"/>
                        </a:rPr>
                        <a:t>Appendix</a:t>
                      </a:r>
                      <a:endParaRPr lang="en-US" sz="1200" dirty="0">
                        <a:solidFill>
                          <a:schemeClr val="bg1"/>
                        </a:solidFill>
                        <a:effectLst/>
                        <a:latin typeface="Cambria" charset="0"/>
                        <a:ea typeface="ＭＳ 明朝" charset="-128"/>
                        <a:cs typeface="Times New Roman" charset="0"/>
                      </a:endParaRPr>
                    </a:p>
                    <a:p>
                      <a:pPr marL="0" marR="0" algn="ctr">
                        <a:spcBef>
                          <a:spcPts val="0"/>
                        </a:spcBef>
                        <a:spcAft>
                          <a:spcPts val="0"/>
                        </a:spcAft>
                      </a:pPr>
                      <a:r>
                        <a:rPr lang="en-US" sz="800" dirty="0">
                          <a:solidFill>
                            <a:schemeClr val="bg1"/>
                          </a:solidFill>
                          <a:effectLst/>
                          <a:latin typeface="Arial" charset="0"/>
                          <a:ea typeface="Cambria" charset="0"/>
                          <a:cs typeface="Times New Roman" charset="0"/>
                        </a:rPr>
                        <a:t>Gastroesophageal</a:t>
                      </a:r>
                      <a:endParaRPr lang="en-US" sz="1200" dirty="0">
                        <a:solidFill>
                          <a:schemeClr val="bg1"/>
                        </a:solidFill>
                        <a:effectLst/>
                        <a:latin typeface="Cambria" charset="0"/>
                        <a:ea typeface="ＭＳ 明朝" charset="-128"/>
                        <a:cs typeface="Times New Roman" charset="0"/>
                      </a:endParaRPr>
                    </a:p>
                    <a:p>
                      <a:pPr marL="0" marR="0">
                        <a:spcBef>
                          <a:spcPts val="0"/>
                        </a:spcBef>
                        <a:spcAft>
                          <a:spcPts val="0"/>
                        </a:spcAft>
                      </a:pPr>
                      <a:r>
                        <a:rPr lang="en-US" sz="800" dirty="0">
                          <a:solidFill>
                            <a:schemeClr val="bg1"/>
                          </a:solidFill>
                          <a:effectLst/>
                          <a:latin typeface="Arial" charset="0"/>
                          <a:ea typeface="Cambria" charset="0"/>
                          <a:cs typeface="Times New Roman" charset="0"/>
                        </a:rPr>
                        <a:t>Bladder Cancer (TCC)</a:t>
                      </a:r>
                      <a:endParaRPr lang="en-US" sz="1200" dirty="0">
                        <a:solidFill>
                          <a:schemeClr val="bg1"/>
                        </a:solidFill>
                        <a:effectLst/>
                        <a:latin typeface="Cambria" charset="0"/>
                        <a:ea typeface="ＭＳ 明朝" charset="-128"/>
                        <a:cs typeface="Times New Roman" charset="0"/>
                      </a:endParaRPr>
                    </a:p>
                    <a:p>
                      <a:pPr marL="0" marR="0">
                        <a:spcBef>
                          <a:spcPts val="0"/>
                        </a:spcBef>
                        <a:spcAft>
                          <a:spcPts val="0"/>
                        </a:spcAft>
                      </a:pPr>
                      <a:r>
                        <a:rPr lang="en-US" sz="800" dirty="0">
                          <a:solidFill>
                            <a:schemeClr val="bg1"/>
                          </a:solidFill>
                          <a:effectLst/>
                          <a:latin typeface="Arial" charset="0"/>
                          <a:ea typeface="Cambria" charset="0"/>
                          <a:cs typeface="Times New Roman" charset="0"/>
                        </a:rPr>
                        <a:t>Liver Cancer (HCC)</a:t>
                      </a:r>
                      <a:endParaRPr lang="en-US" sz="1200" dirty="0">
                        <a:solidFill>
                          <a:schemeClr val="bg1"/>
                        </a:solidFill>
                        <a:effectLst/>
                        <a:latin typeface="Cambria" charset="0"/>
                        <a:ea typeface="ＭＳ 明朝" charset="-128"/>
                        <a:cs typeface="Times New Roman" charset="0"/>
                      </a:endParaRPr>
                    </a:p>
                    <a:p>
                      <a:pPr marL="0" marR="0">
                        <a:spcBef>
                          <a:spcPts val="0"/>
                        </a:spcBef>
                        <a:spcAft>
                          <a:spcPts val="0"/>
                        </a:spcAft>
                      </a:pPr>
                      <a:r>
                        <a:rPr lang="en-US" sz="800" dirty="0">
                          <a:solidFill>
                            <a:schemeClr val="bg1"/>
                          </a:solidFill>
                          <a:effectLst/>
                          <a:latin typeface="Arial" charset="0"/>
                          <a:ea typeface="Cambria" charset="0"/>
                          <a:cs typeface="Times New Roman" charset="0"/>
                        </a:rPr>
                        <a:t>Thyroid Cancer</a:t>
                      </a:r>
                      <a:endParaRPr lang="en-US" sz="1200" dirty="0">
                        <a:solidFill>
                          <a:schemeClr val="bg1"/>
                        </a:solidFill>
                        <a:effectLst/>
                        <a:latin typeface="Cambria" charset="0"/>
                        <a:ea typeface="ＭＳ 明朝" charset="-128"/>
                        <a:cs typeface="Times New Roman" charset="0"/>
                      </a:endParaRPr>
                    </a:p>
                    <a:p>
                      <a:pPr marL="0" marR="0">
                        <a:spcBef>
                          <a:spcPts val="0"/>
                        </a:spcBef>
                        <a:spcAft>
                          <a:spcPts val="0"/>
                        </a:spcAft>
                      </a:pPr>
                      <a:r>
                        <a:rPr lang="en-US" sz="800" dirty="0">
                          <a:solidFill>
                            <a:schemeClr val="bg1"/>
                          </a:solidFill>
                          <a:effectLst/>
                          <a:latin typeface="Arial" charset="0"/>
                          <a:ea typeface="Cambria" charset="0"/>
                          <a:cs typeface="Times New Roman" charset="0"/>
                        </a:rPr>
                        <a:t>Breast Cancer </a:t>
                      </a:r>
                      <a:endParaRPr lang="en-US" sz="1200" dirty="0">
                        <a:solidFill>
                          <a:schemeClr val="bg1"/>
                        </a:solidFill>
                        <a:effectLst/>
                        <a:latin typeface="Cambria" charset="0"/>
                        <a:ea typeface="ＭＳ 明朝" charset="-128"/>
                        <a:cs typeface="Times New Roman" charset="0"/>
                      </a:endParaRPr>
                    </a:p>
                    <a:p>
                      <a:pPr marL="0" marR="0">
                        <a:spcBef>
                          <a:spcPts val="0"/>
                        </a:spcBef>
                        <a:spcAft>
                          <a:spcPts val="0"/>
                        </a:spcAft>
                      </a:pPr>
                      <a:r>
                        <a:rPr lang="en-US" sz="800" dirty="0">
                          <a:solidFill>
                            <a:schemeClr val="bg1"/>
                          </a:solidFill>
                          <a:effectLst/>
                          <a:latin typeface="Arial" charset="0"/>
                          <a:ea typeface="Cambria" charset="0"/>
                          <a:cs typeface="Times New Roman" charset="0"/>
                        </a:rPr>
                        <a:t>Neuroendocrine Cervical Cancer </a:t>
                      </a:r>
                      <a:endParaRPr lang="en-US" sz="1200" dirty="0">
                        <a:solidFill>
                          <a:schemeClr val="bg1"/>
                        </a:solidFill>
                        <a:effectLst/>
                        <a:latin typeface="Cambria" charset="0"/>
                        <a:ea typeface="ＭＳ 明朝" charset="-128"/>
                        <a:cs typeface="Times New Roman" charset="0"/>
                      </a:endParaRPr>
                    </a:p>
                    <a:p>
                      <a:pPr marL="0" marR="0">
                        <a:spcBef>
                          <a:spcPts val="0"/>
                        </a:spcBef>
                        <a:spcAft>
                          <a:spcPts val="0"/>
                        </a:spcAft>
                      </a:pPr>
                      <a:r>
                        <a:rPr lang="en-US" sz="800" dirty="0">
                          <a:solidFill>
                            <a:schemeClr val="bg1"/>
                          </a:solidFill>
                          <a:effectLst/>
                          <a:latin typeface="Arial" charset="0"/>
                          <a:ea typeface="Cambria" charset="0"/>
                          <a:cs typeface="Times New Roman" charset="0"/>
                        </a:rPr>
                        <a:t>Unknown Primary </a:t>
                      </a:r>
                      <a:endParaRPr lang="en-US" sz="1200" dirty="0">
                        <a:solidFill>
                          <a:schemeClr val="bg1"/>
                        </a:solidFill>
                        <a:effectLst/>
                        <a:latin typeface="Cambria" charset="0"/>
                        <a:ea typeface="ＭＳ 明朝" charset="-128"/>
                        <a:cs typeface="Times New Roman" charset="0"/>
                      </a:endParaRPr>
                    </a:p>
                    <a:p>
                      <a:pPr marL="0" marR="0">
                        <a:spcBef>
                          <a:spcPts val="0"/>
                        </a:spcBef>
                        <a:spcAft>
                          <a:spcPts val="0"/>
                        </a:spcAft>
                      </a:pPr>
                      <a:r>
                        <a:rPr lang="en-US" sz="800" dirty="0">
                          <a:solidFill>
                            <a:schemeClr val="bg1"/>
                          </a:solidFill>
                          <a:effectLst/>
                          <a:latin typeface="Arial" charset="0"/>
                          <a:ea typeface="Cambria" charset="0"/>
                          <a:cs typeface="Times New Roman" charset="0"/>
                        </a:rPr>
                        <a:t>Brain Cancer (GBM)</a:t>
                      </a:r>
                      <a:endParaRPr lang="en-US" sz="1200" dirty="0">
                        <a:solidFill>
                          <a:schemeClr val="bg1"/>
                        </a:solidFill>
                        <a:effectLst/>
                        <a:latin typeface="Cambria" charset="0"/>
                        <a:ea typeface="ＭＳ 明朝" charset="-128"/>
                        <a:cs typeface="Times New Roman" charset="0"/>
                      </a:endParaRPr>
                    </a:p>
                    <a:p>
                      <a:pPr marL="0" marR="0">
                        <a:spcBef>
                          <a:spcPts val="0"/>
                        </a:spcBef>
                        <a:spcAft>
                          <a:spcPts val="0"/>
                        </a:spcAft>
                      </a:pPr>
                      <a:r>
                        <a:rPr lang="en-US" sz="800" dirty="0">
                          <a:solidFill>
                            <a:schemeClr val="bg1"/>
                          </a:solidFill>
                          <a:effectLst/>
                          <a:latin typeface="Arial" charset="0"/>
                          <a:ea typeface="Cambria" charset="0"/>
                          <a:cs typeface="Times New Roman" charset="0"/>
                        </a:rPr>
                        <a:t>Adrenal Cancer</a:t>
                      </a:r>
                      <a:endParaRPr lang="en-US" sz="1200" dirty="0">
                        <a:solidFill>
                          <a:schemeClr val="bg1"/>
                        </a:solidFill>
                        <a:effectLst/>
                        <a:latin typeface="Cambria" charset="0"/>
                        <a:ea typeface="ＭＳ 明朝" charset="-128"/>
                        <a:cs typeface="Times New Roman" charset="0"/>
                      </a:endParaRPr>
                    </a:p>
                    <a:p>
                      <a:pPr marL="0" marR="0" algn="just">
                        <a:spcBef>
                          <a:spcPts val="0"/>
                        </a:spcBef>
                        <a:spcAft>
                          <a:spcPts val="0"/>
                        </a:spcAft>
                      </a:pPr>
                      <a:r>
                        <a:rPr lang="en-US" sz="800" dirty="0">
                          <a:solidFill>
                            <a:schemeClr val="bg1"/>
                          </a:solidFill>
                          <a:effectLst/>
                          <a:latin typeface="Arial" charset="0"/>
                          <a:ea typeface="Cambria" charset="0"/>
                          <a:cs typeface="Times New Roman" charset="0"/>
                        </a:rPr>
                        <a:t>Uterine Cancer</a:t>
                      </a:r>
                      <a:endParaRPr lang="en-US" sz="1200" dirty="0">
                        <a:solidFill>
                          <a:schemeClr val="bg1"/>
                        </a:solidFill>
                        <a:effectLst/>
                        <a:latin typeface="Cambria" charset="0"/>
                        <a:ea typeface="ＭＳ 明朝" charset="-128"/>
                        <a:cs typeface="Times New Roman" charset="0"/>
                      </a:endParaRPr>
                    </a:p>
                  </a:txBody>
                  <a:tcPr marL="70398" marR="70398" marT="0" marB="0"/>
                </a:tc>
                <a:tc>
                  <a:txBody>
                    <a:bodyPr/>
                    <a:lstStyle/>
                    <a:p>
                      <a:pPr marL="0" marR="0">
                        <a:spcBef>
                          <a:spcPts val="0"/>
                        </a:spcBef>
                        <a:spcAft>
                          <a:spcPts val="0"/>
                        </a:spcAft>
                      </a:pPr>
                      <a:r>
                        <a:rPr lang="en-US" sz="800" dirty="0">
                          <a:solidFill>
                            <a:schemeClr val="bg1"/>
                          </a:solidFill>
                          <a:effectLst/>
                          <a:latin typeface="Arial" charset="0"/>
                          <a:ea typeface="Cambria" charset="0"/>
                          <a:cs typeface="Times New Roman" charset="0"/>
                        </a:rPr>
                        <a:t> </a:t>
                      </a:r>
                      <a:endParaRPr lang="en-US" sz="1200" dirty="0">
                        <a:solidFill>
                          <a:schemeClr val="bg1"/>
                        </a:solidFill>
                        <a:effectLst/>
                        <a:latin typeface="Cambria" charset="0"/>
                        <a:ea typeface="ＭＳ 明朝" charset="-128"/>
                        <a:cs typeface="Times New Roman" charset="0"/>
                      </a:endParaRPr>
                    </a:p>
                    <a:p>
                      <a:pPr marL="0" marR="0">
                        <a:spcBef>
                          <a:spcPts val="0"/>
                        </a:spcBef>
                        <a:spcAft>
                          <a:spcPts val="0"/>
                        </a:spcAft>
                      </a:pPr>
                      <a:r>
                        <a:rPr lang="en-US" sz="800" dirty="0">
                          <a:solidFill>
                            <a:schemeClr val="bg1"/>
                          </a:solidFill>
                          <a:effectLst/>
                          <a:latin typeface="Arial" charset="0"/>
                          <a:ea typeface="Cambria" charset="0"/>
                          <a:cs typeface="Times New Roman" charset="0"/>
                        </a:rPr>
                        <a:t>15 (21.7%)</a:t>
                      </a:r>
                      <a:endParaRPr lang="en-US" sz="1200" dirty="0">
                        <a:solidFill>
                          <a:schemeClr val="bg1"/>
                        </a:solidFill>
                        <a:effectLst/>
                        <a:latin typeface="Cambria" charset="0"/>
                        <a:ea typeface="ＭＳ 明朝" charset="-128"/>
                        <a:cs typeface="Times New Roman" charset="0"/>
                      </a:endParaRPr>
                    </a:p>
                    <a:p>
                      <a:pPr marL="0" marR="0">
                        <a:spcBef>
                          <a:spcPts val="0"/>
                        </a:spcBef>
                        <a:spcAft>
                          <a:spcPts val="0"/>
                        </a:spcAft>
                      </a:pPr>
                      <a:r>
                        <a:rPr lang="en-US" sz="800" dirty="0">
                          <a:solidFill>
                            <a:schemeClr val="bg1"/>
                          </a:solidFill>
                          <a:effectLst/>
                          <a:latin typeface="Arial" charset="0"/>
                          <a:ea typeface="Cambria" charset="0"/>
                          <a:cs typeface="Times New Roman" charset="0"/>
                        </a:rPr>
                        <a:t>    10 (14.5%)</a:t>
                      </a:r>
                      <a:endParaRPr lang="en-US" sz="1200" dirty="0">
                        <a:solidFill>
                          <a:schemeClr val="bg1"/>
                        </a:solidFill>
                        <a:effectLst/>
                        <a:latin typeface="Cambria" charset="0"/>
                        <a:ea typeface="ＭＳ 明朝" charset="-128"/>
                        <a:cs typeface="Times New Roman" charset="0"/>
                      </a:endParaRPr>
                    </a:p>
                    <a:p>
                      <a:pPr marL="0" marR="0">
                        <a:spcBef>
                          <a:spcPts val="0"/>
                        </a:spcBef>
                        <a:spcAft>
                          <a:spcPts val="0"/>
                        </a:spcAft>
                      </a:pPr>
                      <a:r>
                        <a:rPr lang="en-US" sz="800" dirty="0">
                          <a:solidFill>
                            <a:schemeClr val="bg1"/>
                          </a:solidFill>
                          <a:effectLst/>
                          <a:latin typeface="Arial" charset="0"/>
                          <a:ea typeface="Cambria" charset="0"/>
                          <a:cs typeface="Times New Roman" charset="0"/>
                        </a:rPr>
                        <a:t>     3 (4.3%)</a:t>
                      </a:r>
                      <a:endParaRPr lang="en-US" sz="1200" dirty="0">
                        <a:solidFill>
                          <a:schemeClr val="bg1"/>
                        </a:solidFill>
                        <a:effectLst/>
                        <a:latin typeface="Cambria" charset="0"/>
                        <a:ea typeface="ＭＳ 明朝" charset="-128"/>
                        <a:cs typeface="Times New Roman" charset="0"/>
                      </a:endParaRPr>
                    </a:p>
                    <a:p>
                      <a:pPr marL="0" marR="0">
                        <a:spcBef>
                          <a:spcPts val="0"/>
                        </a:spcBef>
                        <a:spcAft>
                          <a:spcPts val="0"/>
                        </a:spcAft>
                      </a:pPr>
                      <a:r>
                        <a:rPr lang="en-US" sz="800" dirty="0">
                          <a:solidFill>
                            <a:schemeClr val="bg1"/>
                          </a:solidFill>
                          <a:effectLst/>
                          <a:latin typeface="Arial" charset="0"/>
                          <a:ea typeface="Cambria" charset="0"/>
                          <a:cs typeface="Times New Roman" charset="0"/>
                        </a:rPr>
                        <a:t>     2 (2.9%)</a:t>
                      </a:r>
                      <a:endParaRPr lang="en-US" sz="1200" dirty="0">
                        <a:solidFill>
                          <a:schemeClr val="bg1"/>
                        </a:solidFill>
                        <a:effectLst/>
                        <a:latin typeface="Cambria" charset="0"/>
                        <a:ea typeface="ＭＳ 明朝" charset="-128"/>
                        <a:cs typeface="Times New Roman" charset="0"/>
                      </a:endParaRPr>
                    </a:p>
                    <a:p>
                      <a:pPr marL="0" marR="0">
                        <a:spcBef>
                          <a:spcPts val="0"/>
                        </a:spcBef>
                        <a:spcAft>
                          <a:spcPts val="0"/>
                        </a:spcAft>
                      </a:pPr>
                      <a:r>
                        <a:rPr lang="en-US" sz="800" dirty="0">
                          <a:solidFill>
                            <a:schemeClr val="bg1"/>
                          </a:solidFill>
                          <a:effectLst/>
                          <a:latin typeface="Arial" charset="0"/>
                          <a:ea typeface="Cambria" charset="0"/>
                          <a:cs typeface="Times New Roman" charset="0"/>
                        </a:rPr>
                        <a:t>19 (27.5%)</a:t>
                      </a:r>
                      <a:endParaRPr lang="en-US" sz="1200" dirty="0">
                        <a:solidFill>
                          <a:schemeClr val="bg1"/>
                        </a:solidFill>
                        <a:effectLst/>
                        <a:latin typeface="Cambria" charset="0"/>
                        <a:ea typeface="ＭＳ 明朝" charset="-128"/>
                        <a:cs typeface="Times New Roman" charset="0"/>
                      </a:endParaRPr>
                    </a:p>
                    <a:p>
                      <a:pPr marL="0" marR="0">
                        <a:spcBef>
                          <a:spcPts val="0"/>
                        </a:spcBef>
                        <a:spcAft>
                          <a:spcPts val="0"/>
                        </a:spcAft>
                      </a:pPr>
                      <a:r>
                        <a:rPr lang="en-US" sz="800" dirty="0">
                          <a:solidFill>
                            <a:schemeClr val="bg1"/>
                          </a:solidFill>
                          <a:effectLst/>
                          <a:latin typeface="Arial" charset="0"/>
                          <a:ea typeface="Cambria" charset="0"/>
                          <a:cs typeface="Times New Roman" charset="0"/>
                        </a:rPr>
                        <a:t>9 (13.0%)</a:t>
                      </a:r>
                      <a:endParaRPr lang="en-US" sz="1200" dirty="0">
                        <a:solidFill>
                          <a:schemeClr val="bg1"/>
                        </a:solidFill>
                        <a:effectLst/>
                        <a:latin typeface="Cambria" charset="0"/>
                        <a:ea typeface="ＭＳ 明朝" charset="-128"/>
                        <a:cs typeface="Times New Roman" charset="0"/>
                      </a:endParaRPr>
                    </a:p>
                    <a:p>
                      <a:pPr marL="0" marR="0">
                        <a:spcBef>
                          <a:spcPts val="0"/>
                        </a:spcBef>
                        <a:spcAft>
                          <a:spcPts val="0"/>
                        </a:spcAft>
                      </a:pPr>
                      <a:r>
                        <a:rPr lang="en-US" sz="800" dirty="0">
                          <a:solidFill>
                            <a:schemeClr val="bg1"/>
                          </a:solidFill>
                          <a:effectLst/>
                          <a:latin typeface="Arial" charset="0"/>
                          <a:ea typeface="Cambria" charset="0"/>
                          <a:cs typeface="Times New Roman" charset="0"/>
                        </a:rPr>
                        <a:t>3 (4.3%)</a:t>
                      </a:r>
                      <a:endParaRPr lang="en-US" sz="1200" dirty="0">
                        <a:solidFill>
                          <a:schemeClr val="bg1"/>
                        </a:solidFill>
                        <a:effectLst/>
                        <a:latin typeface="Cambria" charset="0"/>
                        <a:ea typeface="ＭＳ 明朝" charset="-128"/>
                        <a:cs typeface="Times New Roman" charset="0"/>
                      </a:endParaRPr>
                    </a:p>
                    <a:p>
                      <a:pPr marL="0" marR="0">
                        <a:spcBef>
                          <a:spcPts val="0"/>
                        </a:spcBef>
                        <a:spcAft>
                          <a:spcPts val="0"/>
                        </a:spcAft>
                      </a:pPr>
                      <a:r>
                        <a:rPr lang="en-US" sz="800" dirty="0">
                          <a:solidFill>
                            <a:schemeClr val="bg1"/>
                          </a:solidFill>
                          <a:effectLst/>
                          <a:latin typeface="Arial" charset="0"/>
                          <a:ea typeface="Cambria" charset="0"/>
                          <a:cs typeface="Times New Roman" charset="0"/>
                        </a:rPr>
                        <a:t>6 (8.7%)</a:t>
                      </a:r>
                      <a:endParaRPr lang="en-US" sz="1200" dirty="0">
                        <a:solidFill>
                          <a:schemeClr val="bg1"/>
                        </a:solidFill>
                        <a:effectLst/>
                        <a:latin typeface="Cambria" charset="0"/>
                        <a:ea typeface="ＭＳ 明朝" charset="-128"/>
                        <a:cs typeface="Times New Roman" charset="0"/>
                      </a:endParaRPr>
                    </a:p>
                    <a:p>
                      <a:pPr marL="0" marR="0">
                        <a:spcBef>
                          <a:spcPts val="0"/>
                        </a:spcBef>
                        <a:spcAft>
                          <a:spcPts val="0"/>
                        </a:spcAft>
                      </a:pPr>
                      <a:r>
                        <a:rPr lang="en-US" sz="800" dirty="0">
                          <a:solidFill>
                            <a:schemeClr val="bg1"/>
                          </a:solidFill>
                          <a:effectLst/>
                          <a:latin typeface="Arial" charset="0"/>
                          <a:ea typeface="Cambria" charset="0"/>
                          <a:cs typeface="Times New Roman" charset="0"/>
                        </a:rPr>
                        <a:t>    4 (5.8%)</a:t>
                      </a:r>
                      <a:endParaRPr lang="en-US" sz="1200" dirty="0">
                        <a:solidFill>
                          <a:schemeClr val="bg1"/>
                        </a:solidFill>
                        <a:effectLst/>
                        <a:latin typeface="Cambria" charset="0"/>
                        <a:ea typeface="ＭＳ 明朝" charset="-128"/>
                        <a:cs typeface="Times New Roman" charset="0"/>
                      </a:endParaRPr>
                    </a:p>
                    <a:p>
                      <a:pPr marL="0" marR="0">
                        <a:spcBef>
                          <a:spcPts val="0"/>
                        </a:spcBef>
                        <a:spcAft>
                          <a:spcPts val="0"/>
                        </a:spcAft>
                      </a:pPr>
                      <a:r>
                        <a:rPr lang="en-US" sz="800" dirty="0">
                          <a:solidFill>
                            <a:schemeClr val="bg1"/>
                          </a:solidFill>
                          <a:effectLst/>
                          <a:latin typeface="Arial" charset="0"/>
                          <a:ea typeface="Cambria" charset="0"/>
                          <a:cs typeface="Times New Roman" charset="0"/>
                        </a:rPr>
                        <a:t>    1 (1.4%)</a:t>
                      </a:r>
                      <a:endParaRPr lang="en-US" sz="1200" dirty="0">
                        <a:solidFill>
                          <a:schemeClr val="bg1"/>
                        </a:solidFill>
                        <a:effectLst/>
                        <a:latin typeface="Cambria" charset="0"/>
                        <a:ea typeface="ＭＳ 明朝" charset="-128"/>
                        <a:cs typeface="Times New Roman" charset="0"/>
                      </a:endParaRPr>
                    </a:p>
                    <a:p>
                      <a:pPr marL="0" marR="0">
                        <a:spcBef>
                          <a:spcPts val="0"/>
                        </a:spcBef>
                        <a:spcAft>
                          <a:spcPts val="0"/>
                        </a:spcAft>
                      </a:pPr>
                      <a:r>
                        <a:rPr lang="en-US" sz="800" dirty="0">
                          <a:solidFill>
                            <a:schemeClr val="bg1"/>
                          </a:solidFill>
                          <a:effectLst/>
                          <a:latin typeface="Arial" charset="0"/>
                          <a:ea typeface="Cambria" charset="0"/>
                          <a:cs typeface="Times New Roman" charset="0"/>
                        </a:rPr>
                        <a:t>    1 (1.4%)</a:t>
                      </a:r>
                      <a:endParaRPr lang="en-US" sz="1200" dirty="0">
                        <a:solidFill>
                          <a:schemeClr val="bg1"/>
                        </a:solidFill>
                        <a:effectLst/>
                        <a:latin typeface="Cambria" charset="0"/>
                        <a:ea typeface="ＭＳ 明朝" charset="-128"/>
                        <a:cs typeface="Times New Roman" charset="0"/>
                      </a:endParaRPr>
                    </a:p>
                    <a:p>
                      <a:pPr marL="0" marR="0">
                        <a:spcBef>
                          <a:spcPts val="0"/>
                        </a:spcBef>
                        <a:spcAft>
                          <a:spcPts val="0"/>
                        </a:spcAft>
                      </a:pPr>
                      <a:r>
                        <a:rPr lang="en-US" sz="800" dirty="0">
                          <a:solidFill>
                            <a:schemeClr val="bg1"/>
                          </a:solidFill>
                          <a:effectLst/>
                          <a:latin typeface="Arial" charset="0"/>
                          <a:ea typeface="Cambria" charset="0"/>
                          <a:cs typeface="Times New Roman" charset="0"/>
                        </a:rPr>
                        <a:t>2 (2.9%)</a:t>
                      </a:r>
                      <a:endParaRPr lang="en-US" sz="1200" dirty="0">
                        <a:solidFill>
                          <a:schemeClr val="bg1"/>
                        </a:solidFill>
                        <a:effectLst/>
                        <a:latin typeface="Cambria" charset="0"/>
                        <a:ea typeface="ＭＳ 明朝" charset="-128"/>
                        <a:cs typeface="Times New Roman" charset="0"/>
                      </a:endParaRPr>
                    </a:p>
                    <a:p>
                      <a:pPr marL="0" marR="0">
                        <a:spcBef>
                          <a:spcPts val="0"/>
                        </a:spcBef>
                        <a:spcAft>
                          <a:spcPts val="0"/>
                        </a:spcAft>
                      </a:pPr>
                      <a:r>
                        <a:rPr lang="en-US" sz="800" dirty="0">
                          <a:solidFill>
                            <a:schemeClr val="bg1"/>
                          </a:solidFill>
                          <a:effectLst/>
                          <a:latin typeface="Arial" charset="0"/>
                          <a:ea typeface="Cambria" charset="0"/>
                          <a:cs typeface="Times New Roman" charset="0"/>
                        </a:rPr>
                        <a:t>3 (4.3%)</a:t>
                      </a:r>
                      <a:endParaRPr lang="en-US" sz="1200" dirty="0">
                        <a:solidFill>
                          <a:schemeClr val="bg1"/>
                        </a:solidFill>
                        <a:effectLst/>
                        <a:latin typeface="Cambria" charset="0"/>
                        <a:ea typeface="ＭＳ 明朝" charset="-128"/>
                        <a:cs typeface="Times New Roman" charset="0"/>
                      </a:endParaRPr>
                    </a:p>
                    <a:p>
                      <a:pPr marL="0" marR="0">
                        <a:spcBef>
                          <a:spcPts val="0"/>
                        </a:spcBef>
                        <a:spcAft>
                          <a:spcPts val="0"/>
                        </a:spcAft>
                      </a:pPr>
                      <a:r>
                        <a:rPr lang="en-US" sz="800" dirty="0">
                          <a:solidFill>
                            <a:schemeClr val="bg1"/>
                          </a:solidFill>
                          <a:effectLst/>
                          <a:latin typeface="Arial" charset="0"/>
                          <a:ea typeface="Cambria" charset="0"/>
                          <a:cs typeface="Times New Roman" charset="0"/>
                        </a:rPr>
                        <a:t>2 (2.9%)</a:t>
                      </a:r>
                      <a:endParaRPr lang="en-US" sz="1200" dirty="0">
                        <a:solidFill>
                          <a:schemeClr val="bg1"/>
                        </a:solidFill>
                        <a:effectLst/>
                        <a:latin typeface="Cambria" charset="0"/>
                        <a:ea typeface="ＭＳ 明朝" charset="-128"/>
                        <a:cs typeface="Times New Roman" charset="0"/>
                      </a:endParaRPr>
                    </a:p>
                    <a:p>
                      <a:pPr marL="0" marR="0">
                        <a:spcBef>
                          <a:spcPts val="0"/>
                        </a:spcBef>
                        <a:spcAft>
                          <a:spcPts val="0"/>
                        </a:spcAft>
                      </a:pPr>
                      <a:r>
                        <a:rPr lang="en-US" sz="800" dirty="0">
                          <a:solidFill>
                            <a:schemeClr val="bg1"/>
                          </a:solidFill>
                          <a:effectLst/>
                          <a:latin typeface="Arial" charset="0"/>
                          <a:ea typeface="Cambria" charset="0"/>
                          <a:cs typeface="Times New Roman" charset="0"/>
                        </a:rPr>
                        <a:t>3 (4.3%)</a:t>
                      </a:r>
                      <a:endParaRPr lang="en-US" sz="1200" dirty="0">
                        <a:solidFill>
                          <a:schemeClr val="bg1"/>
                        </a:solidFill>
                        <a:effectLst/>
                        <a:latin typeface="Cambria" charset="0"/>
                        <a:ea typeface="ＭＳ 明朝" charset="-128"/>
                        <a:cs typeface="Times New Roman" charset="0"/>
                      </a:endParaRPr>
                    </a:p>
                    <a:p>
                      <a:pPr marL="0" marR="0">
                        <a:spcBef>
                          <a:spcPts val="0"/>
                        </a:spcBef>
                        <a:spcAft>
                          <a:spcPts val="0"/>
                        </a:spcAft>
                      </a:pPr>
                      <a:r>
                        <a:rPr lang="en-US" sz="800" dirty="0">
                          <a:solidFill>
                            <a:schemeClr val="bg1"/>
                          </a:solidFill>
                          <a:effectLst/>
                          <a:latin typeface="Arial" charset="0"/>
                          <a:ea typeface="Cambria" charset="0"/>
                          <a:cs typeface="Times New Roman" charset="0"/>
                        </a:rPr>
                        <a:t>1 (1.4%)</a:t>
                      </a:r>
                      <a:endParaRPr lang="en-US" sz="1200" dirty="0">
                        <a:solidFill>
                          <a:schemeClr val="bg1"/>
                        </a:solidFill>
                        <a:effectLst/>
                        <a:latin typeface="Cambria" charset="0"/>
                        <a:ea typeface="ＭＳ 明朝" charset="-128"/>
                        <a:cs typeface="Times New Roman" charset="0"/>
                      </a:endParaRPr>
                    </a:p>
                    <a:p>
                      <a:pPr marL="0" marR="0">
                        <a:spcBef>
                          <a:spcPts val="0"/>
                        </a:spcBef>
                        <a:spcAft>
                          <a:spcPts val="0"/>
                        </a:spcAft>
                      </a:pPr>
                      <a:r>
                        <a:rPr lang="en-US" sz="800" dirty="0">
                          <a:solidFill>
                            <a:schemeClr val="bg1"/>
                          </a:solidFill>
                          <a:effectLst/>
                          <a:latin typeface="Arial" charset="0"/>
                          <a:ea typeface="Cambria" charset="0"/>
                          <a:cs typeface="Times New Roman" charset="0"/>
                        </a:rPr>
                        <a:t>3 (4.3%)</a:t>
                      </a:r>
                      <a:endParaRPr lang="en-US" sz="1200" dirty="0">
                        <a:solidFill>
                          <a:schemeClr val="bg1"/>
                        </a:solidFill>
                        <a:effectLst/>
                        <a:latin typeface="Cambria" charset="0"/>
                        <a:ea typeface="ＭＳ 明朝" charset="-128"/>
                        <a:cs typeface="Times New Roman" charset="0"/>
                      </a:endParaRPr>
                    </a:p>
                    <a:p>
                      <a:pPr marL="0" marR="0">
                        <a:spcBef>
                          <a:spcPts val="0"/>
                        </a:spcBef>
                        <a:spcAft>
                          <a:spcPts val="0"/>
                        </a:spcAft>
                      </a:pPr>
                      <a:r>
                        <a:rPr lang="en-US" sz="800" dirty="0">
                          <a:solidFill>
                            <a:schemeClr val="bg1"/>
                          </a:solidFill>
                          <a:effectLst/>
                          <a:latin typeface="Arial" charset="0"/>
                          <a:ea typeface="Cambria" charset="0"/>
                          <a:cs typeface="Times New Roman" charset="0"/>
                        </a:rPr>
                        <a:t>1 (1.4%)</a:t>
                      </a:r>
                      <a:endParaRPr lang="en-US" sz="1200" dirty="0">
                        <a:solidFill>
                          <a:schemeClr val="bg1"/>
                        </a:solidFill>
                        <a:effectLst/>
                        <a:latin typeface="Cambria" charset="0"/>
                        <a:ea typeface="ＭＳ 明朝" charset="-128"/>
                        <a:cs typeface="Times New Roman" charset="0"/>
                      </a:endParaRPr>
                    </a:p>
                    <a:p>
                      <a:pPr marL="0" marR="0">
                        <a:spcBef>
                          <a:spcPts val="0"/>
                        </a:spcBef>
                        <a:spcAft>
                          <a:spcPts val="0"/>
                        </a:spcAft>
                      </a:pPr>
                      <a:r>
                        <a:rPr lang="en-US" sz="800" dirty="0">
                          <a:solidFill>
                            <a:schemeClr val="bg1"/>
                          </a:solidFill>
                          <a:effectLst/>
                          <a:latin typeface="Arial" charset="0"/>
                          <a:ea typeface="Cambria" charset="0"/>
                          <a:cs typeface="Times New Roman" charset="0"/>
                        </a:rPr>
                        <a:t>1 (1.4%)</a:t>
                      </a:r>
                      <a:endParaRPr lang="en-US" sz="1200" dirty="0">
                        <a:solidFill>
                          <a:schemeClr val="bg1"/>
                        </a:solidFill>
                        <a:effectLst/>
                        <a:latin typeface="Cambria" charset="0"/>
                        <a:ea typeface="ＭＳ 明朝" charset="-128"/>
                        <a:cs typeface="Times New Roman" charset="0"/>
                      </a:endParaRPr>
                    </a:p>
                    <a:p>
                      <a:pPr marL="0" marR="0" algn="just">
                        <a:spcBef>
                          <a:spcPts val="0"/>
                        </a:spcBef>
                        <a:spcAft>
                          <a:spcPts val="0"/>
                        </a:spcAft>
                      </a:pPr>
                      <a:r>
                        <a:rPr lang="en-US" sz="800" dirty="0">
                          <a:solidFill>
                            <a:schemeClr val="bg1"/>
                          </a:solidFill>
                          <a:effectLst/>
                          <a:latin typeface="Arial" charset="0"/>
                          <a:ea typeface="Cambria" charset="0"/>
                          <a:cs typeface="Times New Roman" charset="0"/>
                        </a:rPr>
                        <a:t>1 (1.4%)</a:t>
                      </a:r>
                      <a:endParaRPr lang="en-US" sz="1200" dirty="0">
                        <a:solidFill>
                          <a:schemeClr val="bg1"/>
                        </a:solidFill>
                        <a:effectLst/>
                        <a:latin typeface="Cambria" charset="0"/>
                        <a:ea typeface="ＭＳ 明朝" charset="-128"/>
                        <a:cs typeface="Times New Roman" charset="0"/>
                      </a:endParaRPr>
                    </a:p>
                  </a:txBody>
                  <a:tcPr marL="70398" marR="70398" marT="0" marB="0"/>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91884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0BB999A1-B12E-EC46-AAB3-7E7106C8EE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410BB68E-6116-4549-8C05-69CF30A587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7587" name="Slide Number Placeholder 3">
            <a:extLst>
              <a:ext uri="{FF2B5EF4-FFF2-40B4-BE49-F238E27FC236}">
                <a16:creationId xmlns:a16="http://schemas.microsoft.com/office/drawing/2014/main" id="{EA6990AC-5715-5148-A565-DEFC53F5AE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1pPr>
            <a:lvl2pPr marL="742950" indent="-28575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2pPr>
            <a:lvl3pPr marL="11430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3pPr>
            <a:lvl4pPr marL="16002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4pPr>
            <a:lvl5pPr marL="20574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5pPr>
            <a:lvl6pPr marL="25146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6pPr>
            <a:lvl7pPr marL="29718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7pPr>
            <a:lvl8pPr marL="34290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8pPr>
            <a:lvl9pPr marL="38862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9pPr>
          </a:lstStyle>
          <a:p>
            <a:fld id="{25FD4039-5792-C24C-BD1F-BA3E0896F2AA}" type="slidenum">
              <a:rPr lang="en-US" altLang="en-US" sz="1200" smtClean="0">
                <a:latin typeface="Arial" panose="020B0604020202020204" pitchFamily="34" charset="0"/>
              </a:rPr>
              <a:pPr/>
              <a:t>35</a:t>
            </a:fld>
            <a:endParaRPr lang="en-US" altLang="en-US" sz="1200">
              <a:latin typeface="Arial" panose="020B0604020202020204" pitchFamily="34" charset="0"/>
            </a:endParaRPr>
          </a:p>
        </p:txBody>
      </p:sp>
    </p:spTree>
    <p:extLst>
      <p:ext uri="{BB962C8B-B14F-4D97-AF65-F5344CB8AC3E}">
        <p14:creationId xmlns:p14="http://schemas.microsoft.com/office/powerpoint/2010/main" val="262723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36600" indent="-282575">
              <a:spcBef>
                <a:spcPct val="30000"/>
              </a:spcBef>
              <a:defRPr sz="1200">
                <a:solidFill>
                  <a:schemeClr val="tx1"/>
                </a:solidFill>
                <a:latin typeface="Calibri" panose="020F0502020204030204" pitchFamily="34" charset="0"/>
                <a:ea typeface="MS PGothic" panose="020B0600070205080204" pitchFamily="34" charset="-128"/>
              </a:defRPr>
            </a:lvl2pPr>
            <a:lvl3pPr marL="1133475" indent="-225425">
              <a:spcBef>
                <a:spcPct val="30000"/>
              </a:spcBef>
              <a:defRPr sz="1200">
                <a:solidFill>
                  <a:schemeClr val="tx1"/>
                </a:solidFill>
                <a:latin typeface="Calibri" panose="020F0502020204030204" pitchFamily="34" charset="0"/>
                <a:ea typeface="MS PGothic" panose="020B0600070205080204" pitchFamily="34" charset="-128"/>
              </a:defRPr>
            </a:lvl3pPr>
            <a:lvl4pPr marL="1585913" indent="-225425">
              <a:spcBef>
                <a:spcPct val="30000"/>
              </a:spcBef>
              <a:defRPr sz="1200">
                <a:solidFill>
                  <a:schemeClr val="tx1"/>
                </a:solidFill>
                <a:latin typeface="Calibri" panose="020F0502020204030204" pitchFamily="34" charset="0"/>
                <a:ea typeface="MS PGothic" panose="020B0600070205080204" pitchFamily="34" charset="-128"/>
              </a:defRPr>
            </a:lvl4pPr>
            <a:lvl5pPr marL="2039938" indent="-225425">
              <a:spcBef>
                <a:spcPct val="30000"/>
              </a:spcBef>
              <a:defRPr sz="1200">
                <a:solidFill>
                  <a:schemeClr val="tx1"/>
                </a:solidFill>
                <a:latin typeface="Calibri" panose="020F0502020204030204" pitchFamily="34" charset="0"/>
                <a:ea typeface="MS PGothic" panose="020B0600070205080204" pitchFamily="34" charset="-128"/>
              </a:defRPr>
            </a:lvl5pPr>
            <a:lvl6pPr marL="2497138" indent="-22542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54338" indent="-22542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11538" indent="-22542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68738" indent="-22542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0" hangingPunct="0">
              <a:spcBef>
                <a:spcPct val="0"/>
              </a:spcBef>
            </a:pPr>
            <a:fld id="{2013B361-F69C-46EB-951D-F25F45D6A1F2}" type="slidenum">
              <a:rPr lang="en-US" altLang="en-US">
                <a:latin typeface="Arial" panose="020B0604020202020204" pitchFamily="34" charset="0"/>
              </a:rPr>
              <a:pPr eaLnBrk="0" hangingPunct="0">
                <a:spcBef>
                  <a:spcPct val="0"/>
                </a:spcBef>
              </a:pPr>
              <a:t>37</a:t>
            </a:fld>
            <a:endParaRPr lang="en-US" altLang="en-US">
              <a:latin typeface="Arial" panose="020B0604020202020204" pitchFamily="34" charset="0"/>
            </a:endParaRPr>
          </a:p>
        </p:txBody>
      </p:sp>
    </p:spTree>
    <p:extLst>
      <p:ext uri="{BB962C8B-B14F-4D97-AF65-F5344CB8AC3E}">
        <p14:creationId xmlns:p14="http://schemas.microsoft.com/office/powerpoint/2010/main" val="149524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US" altLang="en-US" dirty="0"/>
          </a:p>
        </p:txBody>
      </p:sp>
      <p:sp>
        <p:nvSpPr>
          <p:cNvPr id="4" name="スライド番号プレースホルダー 3"/>
          <p:cNvSpPr>
            <a:spLocks noGrp="1"/>
          </p:cNvSpPr>
          <p:nvPr>
            <p:ph type="sldNum" sz="quarter" idx="5"/>
          </p:nvPr>
        </p:nvSpPr>
        <p:spPr/>
        <p:txBody>
          <a:bodyPr/>
          <a:lstStyle/>
          <a:p>
            <a:fld id="{EB165C40-B63E-5E48-A081-E9188D23DB1C}" type="slidenum">
              <a:rPr kumimoji="1" lang="ja-US" altLang="en-US" smtClean="0"/>
              <a:t>42</a:t>
            </a:fld>
            <a:endParaRPr kumimoji="1" lang="ja-US" altLang="en-US"/>
          </a:p>
        </p:txBody>
      </p:sp>
    </p:spTree>
    <p:extLst>
      <p:ext uri="{BB962C8B-B14F-4D97-AF65-F5344CB8AC3E}">
        <p14:creationId xmlns:p14="http://schemas.microsoft.com/office/powerpoint/2010/main" val="938590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0" y="1723002"/>
            <a:ext cx="9144000" cy="838200"/>
          </a:xfrm>
          <a:prstGeom prst="rect">
            <a:avLst/>
          </a:prstGeom>
        </p:spPr>
        <p:txBody>
          <a:bodyPr vert="horz" lIns="108745" tIns="54373" rIns="108745" bIns="54373" rtlCol="0" anchor="ctr">
            <a:noAutofit/>
          </a:bodyPr>
          <a:lstStyle>
            <a:lvl1pPr algn="ctr">
              <a:defRPr sz="3600">
                <a:solidFill>
                  <a:srgbClr val="00A7CF"/>
                </a:solidFill>
                <a:latin typeface="Open Sans" charset="0"/>
                <a:ea typeface="Open Sans" charset="0"/>
                <a:cs typeface="Open Sans" charset="0"/>
              </a:defRPr>
            </a:lvl1pPr>
          </a:lstStyle>
          <a:p>
            <a:r>
              <a:rPr lang="en-US" dirty="0"/>
              <a:t>Click to edit deck title</a:t>
            </a:r>
          </a:p>
        </p:txBody>
      </p:sp>
      <p:sp>
        <p:nvSpPr>
          <p:cNvPr id="7" name="Subtitle 2"/>
          <p:cNvSpPr>
            <a:spLocks noGrp="1"/>
          </p:cNvSpPr>
          <p:nvPr>
            <p:ph type="subTitle" idx="11" hasCustomPrompt="1"/>
          </p:nvPr>
        </p:nvSpPr>
        <p:spPr>
          <a:xfrm>
            <a:off x="0" y="2698097"/>
            <a:ext cx="9144000" cy="537941"/>
          </a:xfrm>
          <a:prstGeom prst="rect">
            <a:avLst/>
          </a:prstGeom>
        </p:spPr>
        <p:txBody>
          <a:bodyPr>
            <a:normAutofit/>
          </a:bodyPr>
          <a:lstStyle>
            <a:lvl1pPr marL="0" indent="0" algn="ctr">
              <a:buNone/>
              <a:defRPr sz="2400" b="0" i="0">
                <a:solidFill>
                  <a:srgbClr val="333333"/>
                </a:solidFill>
                <a:latin typeface="Open Sans" charset="0"/>
                <a:ea typeface="Open Sans" charset="0"/>
                <a:cs typeface="Open Sans" charset="0"/>
              </a:defRPr>
            </a:lvl1pPr>
          </a:lstStyle>
          <a:p>
            <a:r>
              <a:rPr lang="en-US" dirty="0"/>
              <a:t>Click to add optional subtitle</a:t>
            </a:r>
          </a:p>
        </p:txBody>
      </p:sp>
      <p:sp>
        <p:nvSpPr>
          <p:cNvPr id="19" name="Text Placeholder 18"/>
          <p:cNvSpPr>
            <a:spLocks noGrp="1"/>
          </p:cNvSpPr>
          <p:nvPr>
            <p:ph type="body" sz="quarter" idx="12" hasCustomPrompt="1"/>
          </p:nvPr>
        </p:nvSpPr>
        <p:spPr>
          <a:xfrm>
            <a:off x="0" y="5113581"/>
            <a:ext cx="9144000" cy="857766"/>
          </a:xfrm>
          <a:prstGeom prst="rect">
            <a:avLst/>
          </a:prstGeom>
        </p:spPr>
        <p:txBody>
          <a:bodyPr/>
          <a:lstStyle>
            <a:lvl1pPr marL="0" indent="0" algn="ctr">
              <a:buNone/>
              <a:defRPr sz="1800">
                <a:solidFill>
                  <a:srgbClr val="333333"/>
                </a:solidFill>
                <a:latin typeface="Open Sans" charset="0"/>
                <a:ea typeface="Open Sans" charset="0"/>
                <a:cs typeface="Open Sans" charset="0"/>
              </a:defRPr>
            </a:lvl1pPr>
            <a:lvl2pPr marL="457200" indent="0" algn="ctr">
              <a:buNone/>
              <a:defRPr sz="1400">
                <a:solidFill>
                  <a:srgbClr val="333333"/>
                </a:solidFill>
                <a:latin typeface="Open Sans" charset="0"/>
                <a:ea typeface="Open Sans" charset="0"/>
                <a:cs typeface="Open Sans" charset="0"/>
              </a:defRPr>
            </a:lvl2pPr>
            <a:lvl3pPr marL="914400" indent="0" algn="ctr">
              <a:buNone/>
              <a:defRPr sz="1400">
                <a:solidFill>
                  <a:srgbClr val="333333"/>
                </a:solidFill>
                <a:latin typeface="Open Sans" charset="0"/>
                <a:ea typeface="Open Sans" charset="0"/>
                <a:cs typeface="Open Sans" charset="0"/>
              </a:defRPr>
            </a:lvl3pPr>
            <a:lvl4pPr marL="1371600" indent="0" algn="ctr">
              <a:buNone/>
              <a:defRPr sz="1400">
                <a:solidFill>
                  <a:srgbClr val="333333"/>
                </a:solidFill>
                <a:latin typeface="Open Sans" charset="0"/>
                <a:ea typeface="Open Sans" charset="0"/>
                <a:cs typeface="Open Sans" charset="0"/>
              </a:defRPr>
            </a:lvl4pPr>
            <a:lvl5pPr marL="1828800" indent="0" algn="ctr">
              <a:buNone/>
              <a:defRPr sz="1400">
                <a:solidFill>
                  <a:srgbClr val="333333"/>
                </a:solidFill>
                <a:latin typeface="Open Sans" charset="0"/>
                <a:ea typeface="Open Sans" charset="0"/>
                <a:cs typeface="Open Sans" charset="0"/>
              </a:defRPr>
            </a:lvl5pPr>
          </a:lstStyle>
          <a:p>
            <a:pPr lvl="0"/>
            <a:r>
              <a:rPr lang="en-US" dirty="0"/>
              <a:t>Speaker name  |  Job title</a:t>
            </a:r>
          </a:p>
        </p:txBody>
      </p:sp>
    </p:spTree>
    <p:extLst>
      <p:ext uri="{BB962C8B-B14F-4D97-AF65-F5344CB8AC3E}">
        <p14:creationId xmlns:p14="http://schemas.microsoft.com/office/powerpoint/2010/main" val="4538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One Line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Text Placeholder 2"/>
          <p:cNvSpPr>
            <a:spLocks noGrp="1"/>
          </p:cNvSpPr>
          <p:nvPr>
            <p:ph idx="1" hasCustomPrompt="1"/>
          </p:nvPr>
        </p:nvSpPr>
        <p:spPr>
          <a:xfrm>
            <a:off x="685800" y="1005085"/>
            <a:ext cx="7770814" cy="5040116"/>
          </a:xfrm>
          <a:prstGeom prst="rect">
            <a:avLst/>
          </a:prstGeom>
        </p:spPr>
        <p:txBody>
          <a:bodyPr vert="horz" lIns="0" tIns="0" rIns="0" bIns="0" rtlCol="0">
            <a:noAutofit/>
          </a:bodyPr>
          <a:lstStyle>
            <a:lvl1pPr>
              <a:defRPr>
                <a:solidFill>
                  <a:srgbClr val="333333"/>
                </a:solidFill>
              </a:defRPr>
            </a:lvl1pPr>
          </a:lstStyle>
          <a:p>
            <a:pPr lvl="0"/>
            <a:r>
              <a:rPr lang="en-US" dirty="0"/>
              <a:t>Click to add text, object, chart or image</a:t>
            </a:r>
          </a:p>
        </p:txBody>
      </p:sp>
      <p:sp>
        <p:nvSpPr>
          <p:cNvPr id="9"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7"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Tree>
    <p:extLst>
      <p:ext uri="{BB962C8B-B14F-4D97-AF65-F5344CB8AC3E}">
        <p14:creationId xmlns:p14="http://schemas.microsoft.com/office/powerpoint/2010/main" val="1620639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wo Line Headline">
    <p:spTree>
      <p:nvGrpSpPr>
        <p:cNvPr id="1" name=""/>
        <p:cNvGrpSpPr/>
        <p:nvPr/>
      </p:nvGrpSpPr>
      <p:grpSpPr>
        <a:xfrm>
          <a:off x="0" y="0"/>
          <a:ext cx="0" cy="0"/>
          <a:chOff x="0" y="0"/>
          <a:chExt cx="0" cy="0"/>
        </a:xfrm>
      </p:grpSpPr>
      <p:sp>
        <p:nvSpPr>
          <p:cNvPr id="7" name="Subtitle 2"/>
          <p:cNvSpPr>
            <a:spLocks noGrp="1"/>
          </p:cNvSpPr>
          <p:nvPr>
            <p:ph type="subTitle" idx="11" hasCustomPrompt="1"/>
          </p:nvPr>
        </p:nvSpPr>
        <p:spPr>
          <a:xfrm>
            <a:off x="694755" y="693376"/>
            <a:ext cx="7744969" cy="537941"/>
          </a:xfrm>
          <a:prstGeom prst="rect">
            <a:avLst/>
          </a:prstGeom>
        </p:spPr>
        <p:txBody>
          <a:bodyPr>
            <a:normAutofit/>
          </a:bodyPr>
          <a:lstStyle>
            <a:lvl1pPr marL="0" indent="0" algn="ctr">
              <a:buNone/>
              <a:defRPr sz="1600" b="0" i="0">
                <a:solidFill>
                  <a:srgbClr val="333333"/>
                </a:solidFill>
                <a:latin typeface="Open Sans" charset="0"/>
                <a:ea typeface="Open Sans" charset="0"/>
                <a:cs typeface="Open Sans" charset="0"/>
              </a:defRPr>
            </a:lvl1pPr>
          </a:lstStyle>
          <a:p>
            <a:r>
              <a:rPr lang="en-US" dirty="0"/>
              <a:t>Click to add subtitle</a:t>
            </a:r>
          </a:p>
        </p:txBody>
      </p:sp>
      <p:sp>
        <p:nvSpPr>
          <p:cNvPr id="2" name="Title 1"/>
          <p:cNvSpPr>
            <a:spLocks noGrp="1"/>
          </p:cNvSpPr>
          <p:nvPr>
            <p:ph type="title" hasCustomPrompt="1"/>
          </p:nvPr>
        </p:nvSpPr>
        <p:spPr/>
        <p:txBody>
          <a:bodyPr/>
          <a:lstStyle/>
          <a:p>
            <a:r>
              <a:rPr lang="en-US" dirty="0"/>
              <a:t>Click to edit master title style</a:t>
            </a:r>
          </a:p>
        </p:txBody>
      </p:sp>
      <p:sp>
        <p:nvSpPr>
          <p:cNvPr id="4" name="Text Placeholder 2"/>
          <p:cNvSpPr>
            <a:spLocks noGrp="1"/>
          </p:cNvSpPr>
          <p:nvPr>
            <p:ph idx="1" hasCustomPrompt="1"/>
          </p:nvPr>
        </p:nvSpPr>
        <p:spPr>
          <a:xfrm>
            <a:off x="685800" y="1525501"/>
            <a:ext cx="7770814" cy="4525963"/>
          </a:xfrm>
          <a:prstGeom prst="rect">
            <a:avLst/>
          </a:prstGeom>
        </p:spPr>
        <p:txBody>
          <a:bodyPr vert="horz" lIns="0" tIns="0" rIns="0" bIns="0" rtlCol="0">
            <a:noAutofit/>
          </a:bodyPr>
          <a:lstStyle>
            <a:lvl1pPr>
              <a:defRPr sz="2000" b="0" i="0">
                <a:solidFill>
                  <a:srgbClr val="333333"/>
                </a:solidFill>
                <a:latin typeface="Open Sans" charset="0"/>
                <a:ea typeface="Open Sans" charset="0"/>
                <a:cs typeface="Open Sans" charset="0"/>
              </a:defRPr>
            </a:lvl1pPr>
          </a:lstStyle>
          <a:p>
            <a:pPr lvl="0"/>
            <a:r>
              <a:rPr lang="en-US" dirty="0"/>
              <a:t>Click to add text, object, chart or image</a:t>
            </a:r>
          </a:p>
        </p:txBody>
      </p:sp>
      <p:sp>
        <p:nvSpPr>
          <p:cNvPr id="10"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9"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Tree>
    <p:extLst>
      <p:ext uri="{BB962C8B-B14F-4D97-AF65-F5344CB8AC3E}">
        <p14:creationId xmlns:p14="http://schemas.microsoft.com/office/powerpoint/2010/main" val="4082085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hart - One Line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9" name="Chart Placeholder 8"/>
          <p:cNvSpPr>
            <a:spLocks noGrp="1"/>
          </p:cNvSpPr>
          <p:nvPr>
            <p:ph type="chart" sz="quarter" idx="12" hasCustomPrompt="1"/>
          </p:nvPr>
        </p:nvSpPr>
        <p:spPr>
          <a:xfrm>
            <a:off x="685800" y="952185"/>
            <a:ext cx="4660900" cy="4927915"/>
          </a:xfrm>
        </p:spPr>
        <p:txBody>
          <a:bodyPr/>
          <a:lstStyle>
            <a:lvl1pPr>
              <a:defRPr>
                <a:solidFill>
                  <a:srgbClr val="333333"/>
                </a:solidFill>
              </a:defRPr>
            </a:lvl1pPr>
          </a:lstStyle>
          <a:p>
            <a:r>
              <a:rPr lang="en-US" dirty="0"/>
              <a:t>Chart</a:t>
            </a:r>
          </a:p>
        </p:txBody>
      </p:sp>
      <p:sp>
        <p:nvSpPr>
          <p:cNvPr id="6" name="Text Placeholder 5"/>
          <p:cNvSpPr>
            <a:spLocks noGrp="1"/>
          </p:cNvSpPr>
          <p:nvPr>
            <p:ph type="body" sz="quarter" idx="13" hasCustomPrompt="1"/>
          </p:nvPr>
        </p:nvSpPr>
        <p:spPr>
          <a:xfrm>
            <a:off x="5562600" y="952185"/>
            <a:ext cx="2895600" cy="4927915"/>
          </a:xfrm>
        </p:spPr>
        <p:txBody>
          <a:bodyPr/>
          <a:lstStyle>
            <a:lvl1pPr marL="285750" indent="-285750">
              <a:lnSpc>
                <a:spcPct val="120000"/>
              </a:lnSpc>
              <a:buClr>
                <a:schemeClr val="accent1"/>
              </a:buClr>
              <a:buFont typeface="Arial"/>
              <a:buChar char="•"/>
              <a:defRPr>
                <a:solidFill>
                  <a:srgbClr val="333333"/>
                </a:solidFill>
              </a:defRPr>
            </a:lvl1pPr>
            <a:lvl2pPr>
              <a:lnSpc>
                <a:spcPct val="120000"/>
              </a:lnSpc>
              <a:defRPr>
                <a:solidFill>
                  <a:srgbClr val="333333"/>
                </a:solidFill>
              </a:defRPr>
            </a:lvl2pPr>
            <a:lvl3pPr>
              <a:lnSpc>
                <a:spcPct val="120000"/>
              </a:lnSpc>
              <a:defRPr>
                <a:solidFill>
                  <a:srgbClr val="333333"/>
                </a:solidFill>
              </a:defRPr>
            </a:lvl3pPr>
            <a:lvl4pPr>
              <a:lnSpc>
                <a:spcPct val="120000"/>
              </a:lnSpc>
              <a:defRPr>
                <a:solidFill>
                  <a:srgbClr val="333333"/>
                </a:solidFill>
              </a:defRPr>
            </a:lvl4pPr>
            <a:lvl5pPr>
              <a:lnSpc>
                <a:spcPct val="120000"/>
              </a:lnSpc>
              <a:defRPr>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7"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Tree>
    <p:extLst>
      <p:ext uri="{BB962C8B-B14F-4D97-AF65-F5344CB8AC3E}">
        <p14:creationId xmlns:p14="http://schemas.microsoft.com/office/powerpoint/2010/main" val="1525729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hart - Two Line Headline">
    <p:spTree>
      <p:nvGrpSpPr>
        <p:cNvPr id="1" name=""/>
        <p:cNvGrpSpPr/>
        <p:nvPr/>
      </p:nvGrpSpPr>
      <p:grpSpPr>
        <a:xfrm>
          <a:off x="0" y="0"/>
          <a:ext cx="0" cy="0"/>
          <a:chOff x="0" y="0"/>
          <a:chExt cx="0" cy="0"/>
        </a:xfrm>
      </p:grpSpPr>
      <p:sp>
        <p:nvSpPr>
          <p:cNvPr id="7" name="Subtitle 2"/>
          <p:cNvSpPr>
            <a:spLocks noGrp="1"/>
          </p:cNvSpPr>
          <p:nvPr>
            <p:ph type="subTitle" idx="11" hasCustomPrompt="1"/>
          </p:nvPr>
        </p:nvSpPr>
        <p:spPr>
          <a:xfrm>
            <a:off x="694755" y="693376"/>
            <a:ext cx="7744969" cy="537941"/>
          </a:xfrm>
          <a:prstGeom prst="rect">
            <a:avLst/>
          </a:prstGeom>
        </p:spPr>
        <p:txBody>
          <a:bodyPr>
            <a:normAutofit/>
          </a:bodyPr>
          <a:lstStyle>
            <a:lvl1pPr marL="0" marR="0" indent="0" algn="ctr" defTabSz="407737" rtl="0" eaLnBrk="1" fontAlgn="auto" latinLnBrk="0" hangingPunct="1">
              <a:lnSpc>
                <a:spcPct val="120000"/>
              </a:lnSpc>
              <a:spcBef>
                <a:spcPts val="1200"/>
              </a:spcBef>
              <a:spcAft>
                <a:spcPts val="0"/>
              </a:spcAft>
              <a:buClr>
                <a:schemeClr val="accent1"/>
              </a:buClr>
              <a:buSzTx/>
              <a:buFont typeface="Arial"/>
              <a:buNone/>
              <a:tabLst/>
              <a:defRPr sz="1600" b="0" i="0">
                <a:solidFill>
                  <a:srgbClr val="333333"/>
                </a:solidFill>
                <a:latin typeface="Open Sans" charset="0"/>
                <a:ea typeface="Open Sans" charset="0"/>
                <a:cs typeface="Open Sans" charset="0"/>
              </a:defRPr>
            </a:lvl1pPr>
          </a:lstStyle>
          <a:p>
            <a:r>
              <a:rPr lang="en-US" dirty="0"/>
              <a:t>Click to add subtitle</a:t>
            </a:r>
          </a:p>
        </p:txBody>
      </p:sp>
      <p:sp>
        <p:nvSpPr>
          <p:cNvPr id="2" name="Title 1"/>
          <p:cNvSpPr>
            <a:spLocks noGrp="1"/>
          </p:cNvSpPr>
          <p:nvPr>
            <p:ph type="title" hasCustomPrompt="1"/>
          </p:nvPr>
        </p:nvSpPr>
        <p:spPr/>
        <p:txBody>
          <a:bodyPr/>
          <a:lstStyle/>
          <a:p>
            <a:r>
              <a:rPr lang="en-US" dirty="0"/>
              <a:t>Click to edit master title style</a:t>
            </a:r>
          </a:p>
        </p:txBody>
      </p:sp>
      <p:sp>
        <p:nvSpPr>
          <p:cNvPr id="9" name="Chart Placeholder 8"/>
          <p:cNvSpPr>
            <a:spLocks noGrp="1"/>
          </p:cNvSpPr>
          <p:nvPr>
            <p:ph type="chart" sz="quarter" idx="12" hasCustomPrompt="1"/>
          </p:nvPr>
        </p:nvSpPr>
        <p:spPr>
          <a:xfrm>
            <a:off x="685800" y="1447800"/>
            <a:ext cx="4660900" cy="4475018"/>
          </a:xfrm>
        </p:spPr>
        <p:txBody>
          <a:bodyPr/>
          <a:lstStyle>
            <a:lvl1pPr>
              <a:defRPr>
                <a:solidFill>
                  <a:srgbClr val="333333"/>
                </a:solidFill>
              </a:defRPr>
            </a:lvl1pPr>
          </a:lstStyle>
          <a:p>
            <a:r>
              <a:rPr lang="en-US" dirty="0"/>
              <a:t>Chart</a:t>
            </a:r>
          </a:p>
        </p:txBody>
      </p:sp>
      <p:sp>
        <p:nvSpPr>
          <p:cNvPr id="10" name="Text Placeholder 5"/>
          <p:cNvSpPr>
            <a:spLocks noGrp="1"/>
          </p:cNvSpPr>
          <p:nvPr>
            <p:ph type="body" sz="quarter" idx="13" hasCustomPrompt="1"/>
          </p:nvPr>
        </p:nvSpPr>
        <p:spPr>
          <a:xfrm>
            <a:off x="5562600" y="1447800"/>
            <a:ext cx="2895600" cy="4475018"/>
          </a:xfrm>
        </p:spPr>
        <p:txBody>
          <a:bodyPr/>
          <a:lstStyle>
            <a:lvl1pPr marL="285750" indent="-285750">
              <a:lnSpc>
                <a:spcPct val="120000"/>
              </a:lnSpc>
              <a:buClr>
                <a:schemeClr val="accent1"/>
              </a:buClr>
              <a:buFont typeface="Arial"/>
              <a:buChar char="•"/>
              <a:defRPr>
                <a:solidFill>
                  <a:srgbClr val="333333"/>
                </a:solidFill>
              </a:defRPr>
            </a:lvl1pPr>
            <a:lvl2pPr>
              <a:lnSpc>
                <a:spcPct val="120000"/>
              </a:lnSpc>
              <a:defRPr>
                <a:solidFill>
                  <a:srgbClr val="333333"/>
                </a:solidFill>
              </a:defRPr>
            </a:lvl2pPr>
            <a:lvl3pPr>
              <a:lnSpc>
                <a:spcPct val="120000"/>
              </a:lnSpc>
              <a:defRPr>
                <a:solidFill>
                  <a:srgbClr val="333333"/>
                </a:solidFill>
              </a:defRPr>
            </a:lvl3pPr>
            <a:lvl4pPr>
              <a:lnSpc>
                <a:spcPct val="120000"/>
              </a:lnSpc>
              <a:defRPr>
                <a:solidFill>
                  <a:srgbClr val="333333"/>
                </a:solidFill>
              </a:defRPr>
            </a:lvl4pPr>
            <a:lvl5pPr>
              <a:lnSpc>
                <a:spcPct val="120000"/>
              </a:lnSpc>
              <a:defRPr>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11"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Tree>
    <p:extLst>
      <p:ext uri="{BB962C8B-B14F-4D97-AF65-F5344CB8AC3E}">
        <p14:creationId xmlns:p14="http://schemas.microsoft.com/office/powerpoint/2010/main" val="3291498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wo Column - Two Line Headline">
    <p:spTree>
      <p:nvGrpSpPr>
        <p:cNvPr id="1" name=""/>
        <p:cNvGrpSpPr/>
        <p:nvPr/>
      </p:nvGrpSpPr>
      <p:grpSpPr>
        <a:xfrm>
          <a:off x="0" y="0"/>
          <a:ext cx="0" cy="0"/>
          <a:chOff x="0" y="0"/>
          <a:chExt cx="0" cy="0"/>
        </a:xfrm>
      </p:grpSpPr>
      <p:sp>
        <p:nvSpPr>
          <p:cNvPr id="7" name="Subtitle 2"/>
          <p:cNvSpPr>
            <a:spLocks noGrp="1"/>
          </p:cNvSpPr>
          <p:nvPr>
            <p:ph type="subTitle" idx="11" hasCustomPrompt="1"/>
          </p:nvPr>
        </p:nvSpPr>
        <p:spPr>
          <a:xfrm>
            <a:off x="694755" y="693376"/>
            <a:ext cx="7744969" cy="537941"/>
          </a:xfrm>
          <a:prstGeom prst="rect">
            <a:avLst/>
          </a:prstGeom>
        </p:spPr>
        <p:txBody>
          <a:bodyPr>
            <a:normAutofit/>
          </a:bodyPr>
          <a:lstStyle>
            <a:lvl1pPr marL="0" marR="0" indent="0" algn="ctr" defTabSz="407737" rtl="0" eaLnBrk="1" fontAlgn="auto" latinLnBrk="0" hangingPunct="1">
              <a:lnSpc>
                <a:spcPct val="120000"/>
              </a:lnSpc>
              <a:spcBef>
                <a:spcPts val="1200"/>
              </a:spcBef>
              <a:spcAft>
                <a:spcPts val="0"/>
              </a:spcAft>
              <a:buClr>
                <a:schemeClr val="accent1"/>
              </a:buClr>
              <a:buSzTx/>
              <a:buFont typeface="Arial"/>
              <a:buNone/>
              <a:tabLst/>
              <a:defRPr sz="1600" b="0" i="0">
                <a:solidFill>
                  <a:srgbClr val="333333"/>
                </a:solidFill>
                <a:latin typeface="Open Sans" charset="0"/>
                <a:ea typeface="Open Sans" charset="0"/>
                <a:cs typeface="Open Sans" charset="0"/>
              </a:defRPr>
            </a:lvl1pPr>
          </a:lstStyle>
          <a:p>
            <a:r>
              <a:rPr lang="en-US" dirty="0"/>
              <a:t>Click to add subtitle</a:t>
            </a:r>
          </a:p>
        </p:txBody>
      </p:sp>
      <p:sp>
        <p:nvSpPr>
          <p:cNvPr id="2" name="Title 1"/>
          <p:cNvSpPr>
            <a:spLocks noGrp="1"/>
          </p:cNvSpPr>
          <p:nvPr>
            <p:ph type="title" hasCustomPrompt="1"/>
          </p:nvPr>
        </p:nvSpPr>
        <p:spPr/>
        <p:txBody>
          <a:bodyPr/>
          <a:lstStyle/>
          <a:p>
            <a:r>
              <a:rPr lang="en-US" dirty="0"/>
              <a:t>Click to edit master title style</a:t>
            </a:r>
          </a:p>
        </p:txBody>
      </p:sp>
      <p:sp>
        <p:nvSpPr>
          <p:cNvPr id="4" name="Text Placeholder 2"/>
          <p:cNvSpPr>
            <a:spLocks noGrp="1"/>
          </p:cNvSpPr>
          <p:nvPr>
            <p:ph idx="1" hasCustomPrompt="1"/>
          </p:nvPr>
        </p:nvSpPr>
        <p:spPr>
          <a:xfrm>
            <a:off x="685800" y="1525502"/>
            <a:ext cx="3595240" cy="4420408"/>
          </a:xfrm>
          <a:prstGeom prst="rect">
            <a:avLst/>
          </a:prstGeom>
        </p:spPr>
        <p:txBody>
          <a:bodyPr vert="horz" lIns="0" tIns="0" rIns="0" bIns="0" rtlCol="0">
            <a:noAutofit/>
          </a:bodyPr>
          <a:lstStyle>
            <a:lvl1pPr>
              <a:defRPr sz="2000" b="0" i="0">
                <a:solidFill>
                  <a:srgbClr val="333333"/>
                </a:solidFill>
                <a:latin typeface="Open Sans" charset="0"/>
                <a:ea typeface="Open Sans" charset="0"/>
                <a:cs typeface="Open Sans" charset="0"/>
              </a:defRPr>
            </a:lvl1pPr>
          </a:lstStyle>
          <a:p>
            <a:pPr lvl="0"/>
            <a:r>
              <a:rPr lang="en-US" dirty="0"/>
              <a:t>Click to add text, object, chart or image</a:t>
            </a:r>
          </a:p>
        </p:txBody>
      </p:sp>
      <p:sp>
        <p:nvSpPr>
          <p:cNvPr id="9" name="Text Placeholder 2"/>
          <p:cNvSpPr>
            <a:spLocks noGrp="1"/>
          </p:cNvSpPr>
          <p:nvPr>
            <p:ph idx="12" hasCustomPrompt="1"/>
          </p:nvPr>
        </p:nvSpPr>
        <p:spPr>
          <a:xfrm>
            <a:off x="4844484" y="1525502"/>
            <a:ext cx="3595240" cy="4420408"/>
          </a:xfrm>
          <a:prstGeom prst="rect">
            <a:avLst/>
          </a:prstGeom>
        </p:spPr>
        <p:txBody>
          <a:bodyPr vert="horz" lIns="0" tIns="0" rIns="0" bIns="0" rtlCol="0">
            <a:noAutofit/>
          </a:bodyPr>
          <a:lstStyle>
            <a:lvl1pPr>
              <a:defRPr sz="2000" b="0" i="0">
                <a:solidFill>
                  <a:srgbClr val="333333"/>
                </a:solidFill>
                <a:latin typeface="Open Sans" charset="0"/>
                <a:ea typeface="Open Sans" charset="0"/>
                <a:cs typeface="Open Sans" charset="0"/>
              </a:defRPr>
            </a:lvl1pPr>
          </a:lstStyle>
          <a:p>
            <a:pPr lvl="0"/>
            <a:r>
              <a:rPr lang="en-US" dirty="0"/>
              <a:t>Click to add text, object, chart or image</a:t>
            </a:r>
          </a:p>
        </p:txBody>
      </p:sp>
      <p:sp>
        <p:nvSpPr>
          <p:cNvPr id="12"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10"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Tree>
    <p:extLst>
      <p:ext uri="{BB962C8B-B14F-4D97-AF65-F5344CB8AC3E}">
        <p14:creationId xmlns:p14="http://schemas.microsoft.com/office/powerpoint/2010/main" val="3583326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 Column - One Line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2" name="Text Placeholder 2"/>
          <p:cNvSpPr>
            <a:spLocks noGrp="1"/>
          </p:cNvSpPr>
          <p:nvPr>
            <p:ph idx="1" hasCustomPrompt="1"/>
          </p:nvPr>
        </p:nvSpPr>
        <p:spPr>
          <a:xfrm>
            <a:off x="685800" y="959742"/>
            <a:ext cx="3595240" cy="4986168"/>
          </a:xfrm>
          <a:prstGeom prst="rect">
            <a:avLst/>
          </a:prstGeom>
        </p:spPr>
        <p:txBody>
          <a:bodyPr vert="horz" lIns="0" tIns="0" rIns="0" bIns="0" rtlCol="0">
            <a:noAutofit/>
          </a:bodyPr>
          <a:lstStyle>
            <a:lvl1pPr>
              <a:defRPr sz="2000" b="0" i="0">
                <a:solidFill>
                  <a:srgbClr val="333333"/>
                </a:solidFill>
                <a:latin typeface="Open Sans" charset="0"/>
                <a:ea typeface="Open Sans" charset="0"/>
                <a:cs typeface="Open Sans" charset="0"/>
              </a:defRPr>
            </a:lvl1pPr>
          </a:lstStyle>
          <a:p>
            <a:pPr lvl="0"/>
            <a:r>
              <a:rPr lang="en-US" dirty="0"/>
              <a:t>Click to add text, object, chart or image</a:t>
            </a:r>
          </a:p>
        </p:txBody>
      </p:sp>
      <p:sp>
        <p:nvSpPr>
          <p:cNvPr id="14" name="Text Placeholder 2"/>
          <p:cNvSpPr>
            <a:spLocks noGrp="1"/>
          </p:cNvSpPr>
          <p:nvPr>
            <p:ph idx="12" hasCustomPrompt="1"/>
          </p:nvPr>
        </p:nvSpPr>
        <p:spPr>
          <a:xfrm>
            <a:off x="4844484" y="959742"/>
            <a:ext cx="3595240" cy="4986168"/>
          </a:xfrm>
          <a:prstGeom prst="rect">
            <a:avLst/>
          </a:prstGeom>
        </p:spPr>
        <p:txBody>
          <a:bodyPr vert="horz" lIns="0" tIns="0" rIns="0" bIns="0" rtlCol="0">
            <a:noAutofit/>
          </a:bodyPr>
          <a:lstStyle>
            <a:lvl1pPr>
              <a:defRPr sz="2000" b="0" i="0">
                <a:solidFill>
                  <a:srgbClr val="333333"/>
                </a:solidFill>
                <a:latin typeface="Open Sans" charset="0"/>
                <a:ea typeface="Open Sans" charset="0"/>
                <a:cs typeface="Open Sans" charset="0"/>
              </a:defRPr>
            </a:lvl1pPr>
          </a:lstStyle>
          <a:p>
            <a:pPr lvl="0"/>
            <a:r>
              <a:rPr lang="en-US" dirty="0"/>
              <a:t>Click to add text, object, chart or image</a:t>
            </a:r>
          </a:p>
        </p:txBody>
      </p:sp>
      <p:sp>
        <p:nvSpPr>
          <p:cNvPr id="15"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8"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Tree>
    <p:extLst>
      <p:ext uri="{BB962C8B-B14F-4D97-AF65-F5344CB8AC3E}">
        <p14:creationId xmlns:p14="http://schemas.microsoft.com/office/powerpoint/2010/main" val="1496745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peakers">
    <p:spTree>
      <p:nvGrpSpPr>
        <p:cNvPr id="1" name=""/>
        <p:cNvGrpSpPr/>
        <p:nvPr/>
      </p:nvGrpSpPr>
      <p:grpSpPr>
        <a:xfrm>
          <a:off x="0" y="0"/>
          <a:ext cx="0" cy="0"/>
          <a:chOff x="0" y="0"/>
          <a:chExt cx="0" cy="0"/>
        </a:xfrm>
      </p:grpSpPr>
      <p:sp>
        <p:nvSpPr>
          <p:cNvPr id="10" name="Subtitle 2"/>
          <p:cNvSpPr txBox="1">
            <a:spLocks/>
          </p:cNvSpPr>
          <p:nvPr userDrawn="1"/>
        </p:nvSpPr>
        <p:spPr>
          <a:xfrm>
            <a:off x="699518" y="3834911"/>
            <a:ext cx="7744969" cy="419558"/>
          </a:xfrm>
          <a:prstGeom prst="rect">
            <a:avLst/>
          </a:prstGeom>
        </p:spPr>
        <p:txBody>
          <a:bodyPr vert="horz" lIns="81548" tIns="40774" rIns="81548" bIns="40774"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endParaRPr lang="en-US" sz="1200" dirty="0">
              <a:solidFill>
                <a:srgbClr val="797979"/>
              </a:solidFill>
              <a:latin typeface="Open Sans" charset="0"/>
              <a:cs typeface="Open Sans" charset="0"/>
            </a:endParaRPr>
          </a:p>
        </p:txBody>
      </p:sp>
      <p:sp>
        <p:nvSpPr>
          <p:cNvPr id="12" name="Subtitle 2"/>
          <p:cNvSpPr txBox="1">
            <a:spLocks/>
          </p:cNvSpPr>
          <p:nvPr userDrawn="1"/>
        </p:nvSpPr>
        <p:spPr>
          <a:xfrm>
            <a:off x="699518" y="3834911"/>
            <a:ext cx="7744969" cy="419558"/>
          </a:xfrm>
          <a:prstGeom prst="rect">
            <a:avLst/>
          </a:prstGeom>
        </p:spPr>
        <p:txBody>
          <a:bodyPr vert="horz" lIns="81548" tIns="40774" rIns="81548" bIns="40774"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endParaRPr lang="en-US" sz="1200" dirty="0">
              <a:solidFill>
                <a:srgbClr val="797979"/>
              </a:solidFill>
              <a:latin typeface="Open Sans" charset="0"/>
              <a:cs typeface="Open Sans" charset="0"/>
            </a:endParaRPr>
          </a:p>
        </p:txBody>
      </p:sp>
      <p:sp>
        <p:nvSpPr>
          <p:cNvPr id="13"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8"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
        <p:nvSpPr>
          <p:cNvPr id="9" name="Title Placeholder 1"/>
          <p:cNvSpPr>
            <a:spLocks noGrp="1"/>
          </p:cNvSpPr>
          <p:nvPr>
            <p:ph type="title"/>
          </p:nvPr>
        </p:nvSpPr>
        <p:spPr>
          <a:xfrm>
            <a:off x="0" y="1"/>
            <a:ext cx="9144000" cy="725474"/>
          </a:xfrm>
          <a:prstGeom prst="rect">
            <a:avLst/>
          </a:prstGeom>
        </p:spPr>
        <p:txBody>
          <a:bodyPr vert="horz" lIns="108745" tIns="54373" rIns="108745" bIns="54373" rtlCol="0" anchor="ctr">
            <a:noAutofit/>
          </a:bodyPr>
          <a:lstStyle/>
          <a:p>
            <a:r>
              <a:rPr lang="en-US" dirty="0"/>
              <a:t>Click to edit master title style</a:t>
            </a:r>
          </a:p>
        </p:txBody>
      </p:sp>
    </p:spTree>
    <p:extLst>
      <p:ext uri="{BB962C8B-B14F-4D97-AF65-F5344CB8AC3E}">
        <p14:creationId xmlns:p14="http://schemas.microsoft.com/office/powerpoint/2010/main" val="250138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ne Line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Text Placeholder 2"/>
          <p:cNvSpPr>
            <a:spLocks noGrp="1"/>
          </p:cNvSpPr>
          <p:nvPr>
            <p:ph idx="1" hasCustomPrompt="1"/>
          </p:nvPr>
        </p:nvSpPr>
        <p:spPr>
          <a:xfrm>
            <a:off x="685800" y="1005085"/>
            <a:ext cx="7770814" cy="5040116"/>
          </a:xfrm>
          <a:prstGeom prst="rect">
            <a:avLst/>
          </a:prstGeom>
        </p:spPr>
        <p:txBody>
          <a:bodyPr vert="horz" lIns="0" tIns="0" rIns="0" bIns="0" rtlCol="0">
            <a:noAutofit/>
          </a:bodyPr>
          <a:lstStyle>
            <a:lvl1pPr>
              <a:defRPr>
                <a:solidFill>
                  <a:srgbClr val="333333"/>
                </a:solidFill>
              </a:defRPr>
            </a:lvl1pPr>
          </a:lstStyle>
          <a:p>
            <a:pPr lvl="0"/>
            <a:r>
              <a:rPr lang="en-US" dirty="0"/>
              <a:t>Click to add text, object, chart or image</a:t>
            </a:r>
          </a:p>
        </p:txBody>
      </p:sp>
      <p:sp>
        <p:nvSpPr>
          <p:cNvPr id="9"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7"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Tree>
    <p:extLst>
      <p:ext uri="{BB962C8B-B14F-4D97-AF65-F5344CB8AC3E}">
        <p14:creationId xmlns:p14="http://schemas.microsoft.com/office/powerpoint/2010/main" val="2010765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wo Line Headline">
    <p:spTree>
      <p:nvGrpSpPr>
        <p:cNvPr id="1" name=""/>
        <p:cNvGrpSpPr/>
        <p:nvPr/>
      </p:nvGrpSpPr>
      <p:grpSpPr>
        <a:xfrm>
          <a:off x="0" y="0"/>
          <a:ext cx="0" cy="0"/>
          <a:chOff x="0" y="0"/>
          <a:chExt cx="0" cy="0"/>
        </a:xfrm>
      </p:grpSpPr>
      <p:sp>
        <p:nvSpPr>
          <p:cNvPr id="7" name="Subtitle 2"/>
          <p:cNvSpPr>
            <a:spLocks noGrp="1"/>
          </p:cNvSpPr>
          <p:nvPr>
            <p:ph type="subTitle" idx="11" hasCustomPrompt="1"/>
          </p:nvPr>
        </p:nvSpPr>
        <p:spPr>
          <a:xfrm>
            <a:off x="694755" y="693376"/>
            <a:ext cx="7744969" cy="537941"/>
          </a:xfrm>
          <a:prstGeom prst="rect">
            <a:avLst/>
          </a:prstGeom>
        </p:spPr>
        <p:txBody>
          <a:bodyPr>
            <a:normAutofit/>
          </a:bodyPr>
          <a:lstStyle>
            <a:lvl1pPr marL="0" indent="0" algn="ctr">
              <a:buNone/>
              <a:defRPr sz="1600" b="0" i="0">
                <a:solidFill>
                  <a:srgbClr val="333333"/>
                </a:solidFill>
                <a:latin typeface="Open Sans" charset="0"/>
                <a:ea typeface="Open Sans" charset="0"/>
                <a:cs typeface="Open Sans" charset="0"/>
              </a:defRPr>
            </a:lvl1pPr>
          </a:lstStyle>
          <a:p>
            <a:r>
              <a:rPr lang="en-US" dirty="0"/>
              <a:t>Click to add subtitle</a:t>
            </a:r>
          </a:p>
        </p:txBody>
      </p:sp>
      <p:sp>
        <p:nvSpPr>
          <p:cNvPr id="2" name="Title 1"/>
          <p:cNvSpPr>
            <a:spLocks noGrp="1"/>
          </p:cNvSpPr>
          <p:nvPr>
            <p:ph type="title" hasCustomPrompt="1"/>
          </p:nvPr>
        </p:nvSpPr>
        <p:spPr/>
        <p:txBody>
          <a:bodyPr/>
          <a:lstStyle/>
          <a:p>
            <a:r>
              <a:rPr lang="en-US" dirty="0"/>
              <a:t>Click to edit master title style</a:t>
            </a:r>
          </a:p>
        </p:txBody>
      </p:sp>
      <p:sp>
        <p:nvSpPr>
          <p:cNvPr id="4" name="Text Placeholder 2"/>
          <p:cNvSpPr>
            <a:spLocks noGrp="1"/>
          </p:cNvSpPr>
          <p:nvPr>
            <p:ph idx="1" hasCustomPrompt="1"/>
          </p:nvPr>
        </p:nvSpPr>
        <p:spPr>
          <a:xfrm>
            <a:off x="685800" y="1525501"/>
            <a:ext cx="7770814" cy="4525963"/>
          </a:xfrm>
          <a:prstGeom prst="rect">
            <a:avLst/>
          </a:prstGeom>
        </p:spPr>
        <p:txBody>
          <a:bodyPr vert="horz" lIns="0" tIns="0" rIns="0" bIns="0" rtlCol="0">
            <a:noAutofit/>
          </a:bodyPr>
          <a:lstStyle>
            <a:lvl1pPr>
              <a:defRPr sz="2000" b="0" i="0">
                <a:solidFill>
                  <a:srgbClr val="333333"/>
                </a:solidFill>
                <a:latin typeface="Open Sans" charset="0"/>
                <a:ea typeface="Open Sans" charset="0"/>
                <a:cs typeface="Open Sans" charset="0"/>
              </a:defRPr>
            </a:lvl1pPr>
          </a:lstStyle>
          <a:p>
            <a:pPr lvl="0"/>
            <a:r>
              <a:rPr lang="en-US" dirty="0"/>
              <a:t>Click to add text, object, chart or image</a:t>
            </a:r>
          </a:p>
        </p:txBody>
      </p:sp>
      <p:sp>
        <p:nvSpPr>
          <p:cNvPr id="10"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9"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Tree>
    <p:extLst>
      <p:ext uri="{BB962C8B-B14F-4D97-AF65-F5344CB8AC3E}">
        <p14:creationId xmlns:p14="http://schemas.microsoft.com/office/powerpoint/2010/main" val="3059080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hart - One Line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9" name="Chart Placeholder 8"/>
          <p:cNvSpPr>
            <a:spLocks noGrp="1"/>
          </p:cNvSpPr>
          <p:nvPr>
            <p:ph type="chart" sz="quarter" idx="12" hasCustomPrompt="1"/>
          </p:nvPr>
        </p:nvSpPr>
        <p:spPr>
          <a:xfrm>
            <a:off x="685800" y="952185"/>
            <a:ext cx="4660900" cy="4927915"/>
          </a:xfrm>
        </p:spPr>
        <p:txBody>
          <a:bodyPr/>
          <a:lstStyle>
            <a:lvl1pPr>
              <a:defRPr>
                <a:solidFill>
                  <a:srgbClr val="333333"/>
                </a:solidFill>
              </a:defRPr>
            </a:lvl1pPr>
          </a:lstStyle>
          <a:p>
            <a:r>
              <a:rPr lang="en-US" dirty="0"/>
              <a:t>Chart</a:t>
            </a:r>
          </a:p>
        </p:txBody>
      </p:sp>
      <p:sp>
        <p:nvSpPr>
          <p:cNvPr id="6" name="Text Placeholder 5"/>
          <p:cNvSpPr>
            <a:spLocks noGrp="1"/>
          </p:cNvSpPr>
          <p:nvPr>
            <p:ph type="body" sz="quarter" idx="13" hasCustomPrompt="1"/>
          </p:nvPr>
        </p:nvSpPr>
        <p:spPr>
          <a:xfrm>
            <a:off x="5562600" y="952185"/>
            <a:ext cx="2895600" cy="4927915"/>
          </a:xfrm>
        </p:spPr>
        <p:txBody>
          <a:bodyPr/>
          <a:lstStyle>
            <a:lvl1pPr marL="285750" indent="-285750">
              <a:lnSpc>
                <a:spcPct val="120000"/>
              </a:lnSpc>
              <a:buClr>
                <a:schemeClr val="accent1"/>
              </a:buClr>
              <a:buFont typeface="Arial"/>
              <a:buChar char="•"/>
              <a:defRPr>
                <a:solidFill>
                  <a:srgbClr val="333333"/>
                </a:solidFill>
              </a:defRPr>
            </a:lvl1pPr>
            <a:lvl2pPr>
              <a:lnSpc>
                <a:spcPct val="120000"/>
              </a:lnSpc>
              <a:defRPr>
                <a:solidFill>
                  <a:srgbClr val="333333"/>
                </a:solidFill>
              </a:defRPr>
            </a:lvl2pPr>
            <a:lvl3pPr>
              <a:lnSpc>
                <a:spcPct val="120000"/>
              </a:lnSpc>
              <a:defRPr>
                <a:solidFill>
                  <a:srgbClr val="333333"/>
                </a:solidFill>
              </a:defRPr>
            </a:lvl3pPr>
            <a:lvl4pPr>
              <a:lnSpc>
                <a:spcPct val="120000"/>
              </a:lnSpc>
              <a:defRPr>
                <a:solidFill>
                  <a:srgbClr val="333333"/>
                </a:solidFill>
              </a:defRPr>
            </a:lvl4pPr>
            <a:lvl5pPr>
              <a:lnSpc>
                <a:spcPct val="120000"/>
              </a:lnSpc>
              <a:defRPr>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7"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Tree>
    <p:extLst>
      <p:ext uri="{BB962C8B-B14F-4D97-AF65-F5344CB8AC3E}">
        <p14:creationId xmlns:p14="http://schemas.microsoft.com/office/powerpoint/2010/main" val="1170599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824" y="3886647"/>
            <a:ext cx="6400354" cy="1752451"/>
          </a:xfrm>
          <a:prstGeom prst="rect">
            <a:avLst/>
          </a:prstGeo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Tree>
    <p:extLst>
      <p:ext uri="{BB962C8B-B14F-4D97-AF65-F5344CB8AC3E}">
        <p14:creationId xmlns:p14="http://schemas.microsoft.com/office/powerpoint/2010/main" val="105225078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hart - Two Line Headline">
    <p:spTree>
      <p:nvGrpSpPr>
        <p:cNvPr id="1" name=""/>
        <p:cNvGrpSpPr/>
        <p:nvPr/>
      </p:nvGrpSpPr>
      <p:grpSpPr>
        <a:xfrm>
          <a:off x="0" y="0"/>
          <a:ext cx="0" cy="0"/>
          <a:chOff x="0" y="0"/>
          <a:chExt cx="0" cy="0"/>
        </a:xfrm>
      </p:grpSpPr>
      <p:sp>
        <p:nvSpPr>
          <p:cNvPr id="7" name="Subtitle 2"/>
          <p:cNvSpPr>
            <a:spLocks noGrp="1"/>
          </p:cNvSpPr>
          <p:nvPr>
            <p:ph type="subTitle" idx="11" hasCustomPrompt="1"/>
          </p:nvPr>
        </p:nvSpPr>
        <p:spPr>
          <a:xfrm>
            <a:off x="694755" y="693376"/>
            <a:ext cx="7744969" cy="537941"/>
          </a:xfrm>
          <a:prstGeom prst="rect">
            <a:avLst/>
          </a:prstGeom>
        </p:spPr>
        <p:txBody>
          <a:bodyPr>
            <a:normAutofit/>
          </a:bodyPr>
          <a:lstStyle>
            <a:lvl1pPr marL="0" marR="0" indent="0" algn="ctr" defTabSz="407737" rtl="0" eaLnBrk="1" fontAlgn="auto" latinLnBrk="0" hangingPunct="1">
              <a:lnSpc>
                <a:spcPct val="120000"/>
              </a:lnSpc>
              <a:spcBef>
                <a:spcPts val="1200"/>
              </a:spcBef>
              <a:spcAft>
                <a:spcPts val="0"/>
              </a:spcAft>
              <a:buClr>
                <a:schemeClr val="accent1"/>
              </a:buClr>
              <a:buSzTx/>
              <a:buFont typeface="Arial"/>
              <a:buNone/>
              <a:tabLst/>
              <a:defRPr sz="1600" b="0" i="0">
                <a:solidFill>
                  <a:srgbClr val="333333"/>
                </a:solidFill>
                <a:latin typeface="Open Sans" charset="0"/>
                <a:ea typeface="Open Sans" charset="0"/>
                <a:cs typeface="Open Sans" charset="0"/>
              </a:defRPr>
            </a:lvl1pPr>
          </a:lstStyle>
          <a:p>
            <a:r>
              <a:rPr lang="en-US" dirty="0"/>
              <a:t>Click to add subtitle</a:t>
            </a:r>
          </a:p>
        </p:txBody>
      </p:sp>
      <p:sp>
        <p:nvSpPr>
          <p:cNvPr id="2" name="Title 1"/>
          <p:cNvSpPr>
            <a:spLocks noGrp="1"/>
          </p:cNvSpPr>
          <p:nvPr>
            <p:ph type="title" hasCustomPrompt="1"/>
          </p:nvPr>
        </p:nvSpPr>
        <p:spPr/>
        <p:txBody>
          <a:bodyPr/>
          <a:lstStyle/>
          <a:p>
            <a:r>
              <a:rPr lang="en-US" dirty="0"/>
              <a:t>Click to edit master title style</a:t>
            </a:r>
          </a:p>
        </p:txBody>
      </p:sp>
      <p:sp>
        <p:nvSpPr>
          <p:cNvPr id="9" name="Chart Placeholder 8"/>
          <p:cNvSpPr>
            <a:spLocks noGrp="1"/>
          </p:cNvSpPr>
          <p:nvPr>
            <p:ph type="chart" sz="quarter" idx="12" hasCustomPrompt="1"/>
          </p:nvPr>
        </p:nvSpPr>
        <p:spPr>
          <a:xfrm>
            <a:off x="685800" y="1447800"/>
            <a:ext cx="4660900" cy="4475018"/>
          </a:xfrm>
        </p:spPr>
        <p:txBody>
          <a:bodyPr/>
          <a:lstStyle>
            <a:lvl1pPr>
              <a:defRPr>
                <a:solidFill>
                  <a:srgbClr val="333333"/>
                </a:solidFill>
              </a:defRPr>
            </a:lvl1pPr>
          </a:lstStyle>
          <a:p>
            <a:r>
              <a:rPr lang="en-US" dirty="0"/>
              <a:t>Chart</a:t>
            </a:r>
          </a:p>
        </p:txBody>
      </p:sp>
      <p:sp>
        <p:nvSpPr>
          <p:cNvPr id="10" name="Text Placeholder 5"/>
          <p:cNvSpPr>
            <a:spLocks noGrp="1"/>
          </p:cNvSpPr>
          <p:nvPr>
            <p:ph type="body" sz="quarter" idx="13" hasCustomPrompt="1"/>
          </p:nvPr>
        </p:nvSpPr>
        <p:spPr>
          <a:xfrm>
            <a:off x="5562600" y="1447800"/>
            <a:ext cx="2895600" cy="4475018"/>
          </a:xfrm>
        </p:spPr>
        <p:txBody>
          <a:bodyPr/>
          <a:lstStyle>
            <a:lvl1pPr marL="285750" indent="-285750">
              <a:lnSpc>
                <a:spcPct val="120000"/>
              </a:lnSpc>
              <a:buClr>
                <a:schemeClr val="accent1"/>
              </a:buClr>
              <a:buFont typeface="Arial"/>
              <a:buChar char="•"/>
              <a:defRPr>
                <a:solidFill>
                  <a:srgbClr val="333333"/>
                </a:solidFill>
              </a:defRPr>
            </a:lvl1pPr>
            <a:lvl2pPr>
              <a:lnSpc>
                <a:spcPct val="120000"/>
              </a:lnSpc>
              <a:defRPr>
                <a:solidFill>
                  <a:srgbClr val="333333"/>
                </a:solidFill>
              </a:defRPr>
            </a:lvl2pPr>
            <a:lvl3pPr>
              <a:lnSpc>
                <a:spcPct val="120000"/>
              </a:lnSpc>
              <a:defRPr>
                <a:solidFill>
                  <a:srgbClr val="333333"/>
                </a:solidFill>
              </a:defRPr>
            </a:lvl3pPr>
            <a:lvl4pPr>
              <a:lnSpc>
                <a:spcPct val="120000"/>
              </a:lnSpc>
              <a:defRPr>
                <a:solidFill>
                  <a:srgbClr val="333333"/>
                </a:solidFill>
              </a:defRPr>
            </a:lvl4pPr>
            <a:lvl5pPr>
              <a:lnSpc>
                <a:spcPct val="120000"/>
              </a:lnSpc>
              <a:defRPr>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11"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Tree>
    <p:extLst>
      <p:ext uri="{BB962C8B-B14F-4D97-AF65-F5344CB8AC3E}">
        <p14:creationId xmlns:p14="http://schemas.microsoft.com/office/powerpoint/2010/main" val="4269716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wo Column - Two Line Headline">
    <p:spTree>
      <p:nvGrpSpPr>
        <p:cNvPr id="1" name=""/>
        <p:cNvGrpSpPr/>
        <p:nvPr/>
      </p:nvGrpSpPr>
      <p:grpSpPr>
        <a:xfrm>
          <a:off x="0" y="0"/>
          <a:ext cx="0" cy="0"/>
          <a:chOff x="0" y="0"/>
          <a:chExt cx="0" cy="0"/>
        </a:xfrm>
      </p:grpSpPr>
      <p:sp>
        <p:nvSpPr>
          <p:cNvPr id="7" name="Subtitle 2"/>
          <p:cNvSpPr>
            <a:spLocks noGrp="1"/>
          </p:cNvSpPr>
          <p:nvPr>
            <p:ph type="subTitle" idx="11" hasCustomPrompt="1"/>
          </p:nvPr>
        </p:nvSpPr>
        <p:spPr>
          <a:xfrm>
            <a:off x="694755" y="693376"/>
            <a:ext cx="7744969" cy="537941"/>
          </a:xfrm>
          <a:prstGeom prst="rect">
            <a:avLst/>
          </a:prstGeom>
        </p:spPr>
        <p:txBody>
          <a:bodyPr>
            <a:normAutofit/>
          </a:bodyPr>
          <a:lstStyle>
            <a:lvl1pPr marL="0" marR="0" indent="0" algn="ctr" defTabSz="407737" rtl="0" eaLnBrk="1" fontAlgn="auto" latinLnBrk="0" hangingPunct="1">
              <a:lnSpc>
                <a:spcPct val="120000"/>
              </a:lnSpc>
              <a:spcBef>
                <a:spcPts val="1200"/>
              </a:spcBef>
              <a:spcAft>
                <a:spcPts val="0"/>
              </a:spcAft>
              <a:buClr>
                <a:schemeClr val="accent1"/>
              </a:buClr>
              <a:buSzTx/>
              <a:buFont typeface="Arial"/>
              <a:buNone/>
              <a:tabLst/>
              <a:defRPr sz="1600" b="0" i="0">
                <a:solidFill>
                  <a:srgbClr val="333333"/>
                </a:solidFill>
                <a:latin typeface="Open Sans" charset="0"/>
                <a:ea typeface="Open Sans" charset="0"/>
                <a:cs typeface="Open Sans" charset="0"/>
              </a:defRPr>
            </a:lvl1pPr>
          </a:lstStyle>
          <a:p>
            <a:r>
              <a:rPr lang="en-US" dirty="0"/>
              <a:t>Click to add subtitle</a:t>
            </a:r>
          </a:p>
        </p:txBody>
      </p:sp>
      <p:sp>
        <p:nvSpPr>
          <p:cNvPr id="2" name="Title 1"/>
          <p:cNvSpPr>
            <a:spLocks noGrp="1"/>
          </p:cNvSpPr>
          <p:nvPr>
            <p:ph type="title" hasCustomPrompt="1"/>
          </p:nvPr>
        </p:nvSpPr>
        <p:spPr/>
        <p:txBody>
          <a:bodyPr/>
          <a:lstStyle/>
          <a:p>
            <a:r>
              <a:rPr lang="en-US" dirty="0"/>
              <a:t>Click to edit master title style</a:t>
            </a:r>
          </a:p>
        </p:txBody>
      </p:sp>
      <p:sp>
        <p:nvSpPr>
          <p:cNvPr id="4" name="Text Placeholder 2"/>
          <p:cNvSpPr>
            <a:spLocks noGrp="1"/>
          </p:cNvSpPr>
          <p:nvPr>
            <p:ph idx="1" hasCustomPrompt="1"/>
          </p:nvPr>
        </p:nvSpPr>
        <p:spPr>
          <a:xfrm>
            <a:off x="685800" y="1525502"/>
            <a:ext cx="3595240" cy="4420408"/>
          </a:xfrm>
          <a:prstGeom prst="rect">
            <a:avLst/>
          </a:prstGeom>
        </p:spPr>
        <p:txBody>
          <a:bodyPr vert="horz" lIns="0" tIns="0" rIns="0" bIns="0" rtlCol="0">
            <a:noAutofit/>
          </a:bodyPr>
          <a:lstStyle>
            <a:lvl1pPr>
              <a:defRPr sz="2000" b="0" i="0">
                <a:solidFill>
                  <a:srgbClr val="333333"/>
                </a:solidFill>
                <a:latin typeface="Open Sans" charset="0"/>
                <a:ea typeface="Open Sans" charset="0"/>
                <a:cs typeface="Open Sans" charset="0"/>
              </a:defRPr>
            </a:lvl1pPr>
          </a:lstStyle>
          <a:p>
            <a:pPr lvl="0"/>
            <a:r>
              <a:rPr lang="en-US" dirty="0"/>
              <a:t>Click to add text, object, chart or image</a:t>
            </a:r>
          </a:p>
        </p:txBody>
      </p:sp>
      <p:sp>
        <p:nvSpPr>
          <p:cNvPr id="9" name="Text Placeholder 2"/>
          <p:cNvSpPr>
            <a:spLocks noGrp="1"/>
          </p:cNvSpPr>
          <p:nvPr>
            <p:ph idx="12" hasCustomPrompt="1"/>
          </p:nvPr>
        </p:nvSpPr>
        <p:spPr>
          <a:xfrm>
            <a:off x="4844484" y="1525502"/>
            <a:ext cx="3595240" cy="4420408"/>
          </a:xfrm>
          <a:prstGeom prst="rect">
            <a:avLst/>
          </a:prstGeom>
        </p:spPr>
        <p:txBody>
          <a:bodyPr vert="horz" lIns="0" tIns="0" rIns="0" bIns="0" rtlCol="0">
            <a:noAutofit/>
          </a:bodyPr>
          <a:lstStyle>
            <a:lvl1pPr>
              <a:defRPr sz="2000" b="0" i="0">
                <a:solidFill>
                  <a:srgbClr val="333333"/>
                </a:solidFill>
                <a:latin typeface="Open Sans" charset="0"/>
                <a:ea typeface="Open Sans" charset="0"/>
                <a:cs typeface="Open Sans" charset="0"/>
              </a:defRPr>
            </a:lvl1pPr>
          </a:lstStyle>
          <a:p>
            <a:pPr lvl="0"/>
            <a:r>
              <a:rPr lang="en-US" dirty="0"/>
              <a:t>Click to add text, object, chart or image</a:t>
            </a:r>
          </a:p>
        </p:txBody>
      </p:sp>
      <p:sp>
        <p:nvSpPr>
          <p:cNvPr id="12"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10"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Tree>
    <p:extLst>
      <p:ext uri="{BB962C8B-B14F-4D97-AF65-F5344CB8AC3E}">
        <p14:creationId xmlns:p14="http://schemas.microsoft.com/office/powerpoint/2010/main" val="4055042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wo Column - One Line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2" name="Text Placeholder 2"/>
          <p:cNvSpPr>
            <a:spLocks noGrp="1"/>
          </p:cNvSpPr>
          <p:nvPr>
            <p:ph idx="1" hasCustomPrompt="1"/>
          </p:nvPr>
        </p:nvSpPr>
        <p:spPr>
          <a:xfrm>
            <a:off x="685800" y="959742"/>
            <a:ext cx="3595240" cy="4986168"/>
          </a:xfrm>
          <a:prstGeom prst="rect">
            <a:avLst/>
          </a:prstGeom>
        </p:spPr>
        <p:txBody>
          <a:bodyPr vert="horz" lIns="0" tIns="0" rIns="0" bIns="0" rtlCol="0">
            <a:noAutofit/>
          </a:bodyPr>
          <a:lstStyle>
            <a:lvl1pPr>
              <a:defRPr sz="2000" b="0" i="0">
                <a:solidFill>
                  <a:srgbClr val="333333"/>
                </a:solidFill>
                <a:latin typeface="Open Sans" charset="0"/>
                <a:ea typeface="Open Sans" charset="0"/>
                <a:cs typeface="Open Sans" charset="0"/>
              </a:defRPr>
            </a:lvl1pPr>
          </a:lstStyle>
          <a:p>
            <a:pPr lvl="0"/>
            <a:r>
              <a:rPr lang="en-US" dirty="0"/>
              <a:t>Click to add text, object, chart or image</a:t>
            </a:r>
          </a:p>
        </p:txBody>
      </p:sp>
      <p:sp>
        <p:nvSpPr>
          <p:cNvPr id="14" name="Text Placeholder 2"/>
          <p:cNvSpPr>
            <a:spLocks noGrp="1"/>
          </p:cNvSpPr>
          <p:nvPr>
            <p:ph idx="12" hasCustomPrompt="1"/>
          </p:nvPr>
        </p:nvSpPr>
        <p:spPr>
          <a:xfrm>
            <a:off x="4844484" y="959742"/>
            <a:ext cx="3595240" cy="4986168"/>
          </a:xfrm>
          <a:prstGeom prst="rect">
            <a:avLst/>
          </a:prstGeom>
        </p:spPr>
        <p:txBody>
          <a:bodyPr vert="horz" lIns="0" tIns="0" rIns="0" bIns="0" rtlCol="0">
            <a:noAutofit/>
          </a:bodyPr>
          <a:lstStyle>
            <a:lvl1pPr>
              <a:defRPr sz="2000" b="0" i="0">
                <a:solidFill>
                  <a:srgbClr val="333333"/>
                </a:solidFill>
                <a:latin typeface="Open Sans" charset="0"/>
                <a:ea typeface="Open Sans" charset="0"/>
                <a:cs typeface="Open Sans" charset="0"/>
              </a:defRPr>
            </a:lvl1pPr>
          </a:lstStyle>
          <a:p>
            <a:pPr lvl="0"/>
            <a:r>
              <a:rPr lang="en-US" dirty="0"/>
              <a:t>Click to add text, object, chart or image</a:t>
            </a:r>
          </a:p>
        </p:txBody>
      </p:sp>
      <p:sp>
        <p:nvSpPr>
          <p:cNvPr id="15"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8"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Tree>
    <p:extLst>
      <p:ext uri="{BB962C8B-B14F-4D97-AF65-F5344CB8AC3E}">
        <p14:creationId xmlns:p14="http://schemas.microsoft.com/office/powerpoint/2010/main" val="1940278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peakers">
    <p:spTree>
      <p:nvGrpSpPr>
        <p:cNvPr id="1" name=""/>
        <p:cNvGrpSpPr/>
        <p:nvPr/>
      </p:nvGrpSpPr>
      <p:grpSpPr>
        <a:xfrm>
          <a:off x="0" y="0"/>
          <a:ext cx="0" cy="0"/>
          <a:chOff x="0" y="0"/>
          <a:chExt cx="0" cy="0"/>
        </a:xfrm>
      </p:grpSpPr>
      <p:sp>
        <p:nvSpPr>
          <p:cNvPr id="10" name="Subtitle 2"/>
          <p:cNvSpPr txBox="1">
            <a:spLocks/>
          </p:cNvSpPr>
          <p:nvPr userDrawn="1"/>
        </p:nvSpPr>
        <p:spPr>
          <a:xfrm>
            <a:off x="699518" y="3834911"/>
            <a:ext cx="7744969" cy="419558"/>
          </a:xfrm>
          <a:prstGeom prst="rect">
            <a:avLst/>
          </a:prstGeom>
        </p:spPr>
        <p:txBody>
          <a:bodyPr vert="horz" lIns="81548" tIns="40774" rIns="81548" bIns="40774"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endParaRPr lang="en-US" sz="1200" dirty="0">
              <a:solidFill>
                <a:srgbClr val="797979"/>
              </a:solidFill>
              <a:latin typeface="Open Sans" charset="0"/>
              <a:cs typeface="Open Sans" charset="0"/>
            </a:endParaRPr>
          </a:p>
        </p:txBody>
      </p:sp>
      <p:sp>
        <p:nvSpPr>
          <p:cNvPr id="12" name="Subtitle 2"/>
          <p:cNvSpPr txBox="1">
            <a:spLocks/>
          </p:cNvSpPr>
          <p:nvPr userDrawn="1"/>
        </p:nvSpPr>
        <p:spPr>
          <a:xfrm>
            <a:off x="699518" y="3834911"/>
            <a:ext cx="7744969" cy="419558"/>
          </a:xfrm>
          <a:prstGeom prst="rect">
            <a:avLst/>
          </a:prstGeom>
        </p:spPr>
        <p:txBody>
          <a:bodyPr vert="horz" lIns="81548" tIns="40774" rIns="81548" bIns="40774"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endParaRPr lang="en-US" sz="1200" dirty="0">
              <a:solidFill>
                <a:srgbClr val="797979"/>
              </a:solidFill>
              <a:latin typeface="Open Sans" charset="0"/>
              <a:cs typeface="Open Sans" charset="0"/>
            </a:endParaRPr>
          </a:p>
        </p:txBody>
      </p:sp>
      <p:sp>
        <p:nvSpPr>
          <p:cNvPr id="13"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8"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
        <p:nvSpPr>
          <p:cNvPr id="9" name="Title Placeholder 1"/>
          <p:cNvSpPr>
            <a:spLocks noGrp="1"/>
          </p:cNvSpPr>
          <p:nvPr>
            <p:ph type="title"/>
          </p:nvPr>
        </p:nvSpPr>
        <p:spPr>
          <a:xfrm>
            <a:off x="0" y="1"/>
            <a:ext cx="9144000" cy="725474"/>
          </a:xfrm>
          <a:prstGeom prst="rect">
            <a:avLst/>
          </a:prstGeom>
        </p:spPr>
        <p:txBody>
          <a:bodyPr vert="horz" lIns="108745" tIns="54373" rIns="108745" bIns="54373" rtlCol="0" anchor="ctr">
            <a:noAutofit/>
          </a:bodyPr>
          <a:lstStyle/>
          <a:p>
            <a:r>
              <a:rPr lang="en-US" dirty="0"/>
              <a:t>Click to edit master title style</a:t>
            </a:r>
          </a:p>
        </p:txBody>
      </p:sp>
    </p:spTree>
    <p:extLst>
      <p:ext uri="{BB962C8B-B14F-4D97-AF65-F5344CB8AC3E}">
        <p14:creationId xmlns:p14="http://schemas.microsoft.com/office/powerpoint/2010/main" val="1271018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One Line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Text Placeholder 2"/>
          <p:cNvSpPr>
            <a:spLocks noGrp="1"/>
          </p:cNvSpPr>
          <p:nvPr>
            <p:ph idx="1" hasCustomPrompt="1"/>
          </p:nvPr>
        </p:nvSpPr>
        <p:spPr>
          <a:xfrm>
            <a:off x="685800" y="1005085"/>
            <a:ext cx="7770814" cy="5040116"/>
          </a:xfrm>
          <a:prstGeom prst="rect">
            <a:avLst/>
          </a:prstGeom>
        </p:spPr>
        <p:txBody>
          <a:bodyPr vert="horz" lIns="0" tIns="0" rIns="0" bIns="0" rtlCol="0">
            <a:noAutofit/>
          </a:bodyPr>
          <a:lstStyle>
            <a:lvl1pPr>
              <a:defRPr>
                <a:solidFill>
                  <a:srgbClr val="333333"/>
                </a:solidFill>
              </a:defRPr>
            </a:lvl1pPr>
          </a:lstStyle>
          <a:p>
            <a:pPr lvl="0"/>
            <a:r>
              <a:rPr lang="en-US" dirty="0"/>
              <a:t>Click to add text, object, chart or image</a:t>
            </a:r>
          </a:p>
        </p:txBody>
      </p:sp>
      <p:sp>
        <p:nvSpPr>
          <p:cNvPr id="9"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7"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Tree>
    <p:extLst>
      <p:ext uri="{BB962C8B-B14F-4D97-AF65-F5344CB8AC3E}">
        <p14:creationId xmlns:p14="http://schemas.microsoft.com/office/powerpoint/2010/main" val="2662675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wo Line Headline">
    <p:spTree>
      <p:nvGrpSpPr>
        <p:cNvPr id="1" name=""/>
        <p:cNvGrpSpPr/>
        <p:nvPr/>
      </p:nvGrpSpPr>
      <p:grpSpPr>
        <a:xfrm>
          <a:off x="0" y="0"/>
          <a:ext cx="0" cy="0"/>
          <a:chOff x="0" y="0"/>
          <a:chExt cx="0" cy="0"/>
        </a:xfrm>
      </p:grpSpPr>
      <p:sp>
        <p:nvSpPr>
          <p:cNvPr id="7" name="Subtitle 2"/>
          <p:cNvSpPr>
            <a:spLocks noGrp="1"/>
          </p:cNvSpPr>
          <p:nvPr>
            <p:ph type="subTitle" idx="11" hasCustomPrompt="1"/>
          </p:nvPr>
        </p:nvSpPr>
        <p:spPr>
          <a:xfrm>
            <a:off x="694755" y="693376"/>
            <a:ext cx="7744969" cy="537941"/>
          </a:xfrm>
          <a:prstGeom prst="rect">
            <a:avLst/>
          </a:prstGeom>
        </p:spPr>
        <p:txBody>
          <a:bodyPr>
            <a:normAutofit/>
          </a:bodyPr>
          <a:lstStyle>
            <a:lvl1pPr marL="0" indent="0" algn="ctr">
              <a:buNone/>
              <a:defRPr sz="1600" b="0" i="0">
                <a:solidFill>
                  <a:srgbClr val="333333"/>
                </a:solidFill>
                <a:latin typeface="Open Sans" charset="0"/>
                <a:ea typeface="Open Sans" charset="0"/>
                <a:cs typeface="Open Sans" charset="0"/>
              </a:defRPr>
            </a:lvl1pPr>
          </a:lstStyle>
          <a:p>
            <a:r>
              <a:rPr lang="en-US" dirty="0"/>
              <a:t>Click to add subtitle</a:t>
            </a:r>
          </a:p>
        </p:txBody>
      </p:sp>
      <p:sp>
        <p:nvSpPr>
          <p:cNvPr id="2" name="Title 1"/>
          <p:cNvSpPr>
            <a:spLocks noGrp="1"/>
          </p:cNvSpPr>
          <p:nvPr>
            <p:ph type="title" hasCustomPrompt="1"/>
          </p:nvPr>
        </p:nvSpPr>
        <p:spPr/>
        <p:txBody>
          <a:bodyPr/>
          <a:lstStyle/>
          <a:p>
            <a:r>
              <a:rPr lang="en-US" dirty="0"/>
              <a:t>Click to edit master title style</a:t>
            </a:r>
          </a:p>
        </p:txBody>
      </p:sp>
      <p:sp>
        <p:nvSpPr>
          <p:cNvPr id="4" name="Text Placeholder 2"/>
          <p:cNvSpPr>
            <a:spLocks noGrp="1"/>
          </p:cNvSpPr>
          <p:nvPr>
            <p:ph idx="1" hasCustomPrompt="1"/>
          </p:nvPr>
        </p:nvSpPr>
        <p:spPr>
          <a:xfrm>
            <a:off x="685800" y="1525501"/>
            <a:ext cx="7770814" cy="4525963"/>
          </a:xfrm>
          <a:prstGeom prst="rect">
            <a:avLst/>
          </a:prstGeom>
        </p:spPr>
        <p:txBody>
          <a:bodyPr vert="horz" lIns="0" tIns="0" rIns="0" bIns="0" rtlCol="0">
            <a:noAutofit/>
          </a:bodyPr>
          <a:lstStyle>
            <a:lvl1pPr>
              <a:defRPr sz="2000" b="0" i="0">
                <a:solidFill>
                  <a:srgbClr val="333333"/>
                </a:solidFill>
                <a:latin typeface="Open Sans" charset="0"/>
                <a:ea typeface="Open Sans" charset="0"/>
                <a:cs typeface="Open Sans" charset="0"/>
              </a:defRPr>
            </a:lvl1pPr>
          </a:lstStyle>
          <a:p>
            <a:pPr lvl="0"/>
            <a:r>
              <a:rPr lang="en-US" dirty="0"/>
              <a:t>Click to add text, object, chart or image</a:t>
            </a:r>
          </a:p>
        </p:txBody>
      </p:sp>
      <p:sp>
        <p:nvSpPr>
          <p:cNvPr id="10"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9"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Tree>
    <p:extLst>
      <p:ext uri="{BB962C8B-B14F-4D97-AF65-F5344CB8AC3E}">
        <p14:creationId xmlns:p14="http://schemas.microsoft.com/office/powerpoint/2010/main" val="3818459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hart - One Line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9" name="Chart Placeholder 8"/>
          <p:cNvSpPr>
            <a:spLocks noGrp="1"/>
          </p:cNvSpPr>
          <p:nvPr>
            <p:ph type="chart" sz="quarter" idx="12" hasCustomPrompt="1"/>
          </p:nvPr>
        </p:nvSpPr>
        <p:spPr>
          <a:xfrm>
            <a:off x="685800" y="952185"/>
            <a:ext cx="4660900" cy="4927915"/>
          </a:xfrm>
        </p:spPr>
        <p:txBody>
          <a:bodyPr/>
          <a:lstStyle>
            <a:lvl1pPr>
              <a:defRPr>
                <a:solidFill>
                  <a:srgbClr val="333333"/>
                </a:solidFill>
              </a:defRPr>
            </a:lvl1pPr>
          </a:lstStyle>
          <a:p>
            <a:r>
              <a:rPr lang="en-US" dirty="0"/>
              <a:t>Chart</a:t>
            </a:r>
          </a:p>
        </p:txBody>
      </p:sp>
      <p:sp>
        <p:nvSpPr>
          <p:cNvPr id="6" name="Text Placeholder 5"/>
          <p:cNvSpPr>
            <a:spLocks noGrp="1"/>
          </p:cNvSpPr>
          <p:nvPr>
            <p:ph type="body" sz="quarter" idx="13" hasCustomPrompt="1"/>
          </p:nvPr>
        </p:nvSpPr>
        <p:spPr>
          <a:xfrm>
            <a:off x="5562600" y="952185"/>
            <a:ext cx="2895600" cy="4927915"/>
          </a:xfrm>
        </p:spPr>
        <p:txBody>
          <a:bodyPr/>
          <a:lstStyle>
            <a:lvl1pPr marL="285750" indent="-285750">
              <a:lnSpc>
                <a:spcPct val="120000"/>
              </a:lnSpc>
              <a:buClr>
                <a:schemeClr val="accent1"/>
              </a:buClr>
              <a:buFont typeface="Arial"/>
              <a:buChar char="•"/>
              <a:defRPr>
                <a:solidFill>
                  <a:srgbClr val="333333"/>
                </a:solidFill>
              </a:defRPr>
            </a:lvl1pPr>
            <a:lvl2pPr>
              <a:lnSpc>
                <a:spcPct val="120000"/>
              </a:lnSpc>
              <a:defRPr>
                <a:solidFill>
                  <a:srgbClr val="333333"/>
                </a:solidFill>
              </a:defRPr>
            </a:lvl2pPr>
            <a:lvl3pPr>
              <a:lnSpc>
                <a:spcPct val="120000"/>
              </a:lnSpc>
              <a:defRPr>
                <a:solidFill>
                  <a:srgbClr val="333333"/>
                </a:solidFill>
              </a:defRPr>
            </a:lvl3pPr>
            <a:lvl4pPr>
              <a:lnSpc>
                <a:spcPct val="120000"/>
              </a:lnSpc>
              <a:defRPr>
                <a:solidFill>
                  <a:srgbClr val="333333"/>
                </a:solidFill>
              </a:defRPr>
            </a:lvl4pPr>
            <a:lvl5pPr>
              <a:lnSpc>
                <a:spcPct val="120000"/>
              </a:lnSpc>
              <a:defRPr>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7"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Tree>
    <p:extLst>
      <p:ext uri="{BB962C8B-B14F-4D97-AF65-F5344CB8AC3E}">
        <p14:creationId xmlns:p14="http://schemas.microsoft.com/office/powerpoint/2010/main" val="3683508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hart - Two Line Headline">
    <p:spTree>
      <p:nvGrpSpPr>
        <p:cNvPr id="1" name=""/>
        <p:cNvGrpSpPr/>
        <p:nvPr/>
      </p:nvGrpSpPr>
      <p:grpSpPr>
        <a:xfrm>
          <a:off x="0" y="0"/>
          <a:ext cx="0" cy="0"/>
          <a:chOff x="0" y="0"/>
          <a:chExt cx="0" cy="0"/>
        </a:xfrm>
      </p:grpSpPr>
      <p:sp>
        <p:nvSpPr>
          <p:cNvPr id="7" name="Subtitle 2"/>
          <p:cNvSpPr>
            <a:spLocks noGrp="1"/>
          </p:cNvSpPr>
          <p:nvPr>
            <p:ph type="subTitle" idx="11" hasCustomPrompt="1"/>
          </p:nvPr>
        </p:nvSpPr>
        <p:spPr>
          <a:xfrm>
            <a:off x="694755" y="693376"/>
            <a:ext cx="7744969" cy="537941"/>
          </a:xfrm>
          <a:prstGeom prst="rect">
            <a:avLst/>
          </a:prstGeom>
        </p:spPr>
        <p:txBody>
          <a:bodyPr>
            <a:normAutofit/>
          </a:bodyPr>
          <a:lstStyle>
            <a:lvl1pPr marL="0" marR="0" indent="0" algn="ctr" defTabSz="407737" rtl="0" eaLnBrk="1" fontAlgn="auto" latinLnBrk="0" hangingPunct="1">
              <a:lnSpc>
                <a:spcPct val="120000"/>
              </a:lnSpc>
              <a:spcBef>
                <a:spcPts val="1200"/>
              </a:spcBef>
              <a:spcAft>
                <a:spcPts val="0"/>
              </a:spcAft>
              <a:buClr>
                <a:schemeClr val="accent1"/>
              </a:buClr>
              <a:buSzTx/>
              <a:buFont typeface="Arial"/>
              <a:buNone/>
              <a:tabLst/>
              <a:defRPr sz="1600" b="0" i="0">
                <a:solidFill>
                  <a:srgbClr val="333333"/>
                </a:solidFill>
                <a:latin typeface="Open Sans" charset="0"/>
                <a:ea typeface="Open Sans" charset="0"/>
                <a:cs typeface="Open Sans" charset="0"/>
              </a:defRPr>
            </a:lvl1pPr>
          </a:lstStyle>
          <a:p>
            <a:r>
              <a:rPr lang="en-US" dirty="0"/>
              <a:t>Click to add subtitle</a:t>
            </a:r>
          </a:p>
        </p:txBody>
      </p:sp>
      <p:sp>
        <p:nvSpPr>
          <p:cNvPr id="2" name="Title 1"/>
          <p:cNvSpPr>
            <a:spLocks noGrp="1"/>
          </p:cNvSpPr>
          <p:nvPr>
            <p:ph type="title" hasCustomPrompt="1"/>
          </p:nvPr>
        </p:nvSpPr>
        <p:spPr/>
        <p:txBody>
          <a:bodyPr/>
          <a:lstStyle/>
          <a:p>
            <a:r>
              <a:rPr lang="en-US" dirty="0"/>
              <a:t>Click to edit master title style</a:t>
            </a:r>
          </a:p>
        </p:txBody>
      </p:sp>
      <p:sp>
        <p:nvSpPr>
          <p:cNvPr id="9" name="Chart Placeholder 8"/>
          <p:cNvSpPr>
            <a:spLocks noGrp="1"/>
          </p:cNvSpPr>
          <p:nvPr>
            <p:ph type="chart" sz="quarter" idx="12" hasCustomPrompt="1"/>
          </p:nvPr>
        </p:nvSpPr>
        <p:spPr>
          <a:xfrm>
            <a:off x="685800" y="1447800"/>
            <a:ext cx="4660900" cy="4475018"/>
          </a:xfrm>
        </p:spPr>
        <p:txBody>
          <a:bodyPr/>
          <a:lstStyle>
            <a:lvl1pPr>
              <a:defRPr>
                <a:solidFill>
                  <a:srgbClr val="333333"/>
                </a:solidFill>
              </a:defRPr>
            </a:lvl1pPr>
          </a:lstStyle>
          <a:p>
            <a:r>
              <a:rPr lang="en-US" dirty="0"/>
              <a:t>Chart</a:t>
            </a:r>
          </a:p>
        </p:txBody>
      </p:sp>
      <p:sp>
        <p:nvSpPr>
          <p:cNvPr id="10" name="Text Placeholder 5"/>
          <p:cNvSpPr>
            <a:spLocks noGrp="1"/>
          </p:cNvSpPr>
          <p:nvPr>
            <p:ph type="body" sz="quarter" idx="13" hasCustomPrompt="1"/>
          </p:nvPr>
        </p:nvSpPr>
        <p:spPr>
          <a:xfrm>
            <a:off x="5562600" y="1447800"/>
            <a:ext cx="2895600" cy="4475018"/>
          </a:xfrm>
        </p:spPr>
        <p:txBody>
          <a:bodyPr/>
          <a:lstStyle>
            <a:lvl1pPr marL="285750" indent="-285750">
              <a:lnSpc>
                <a:spcPct val="120000"/>
              </a:lnSpc>
              <a:buClr>
                <a:schemeClr val="accent1"/>
              </a:buClr>
              <a:buFont typeface="Arial"/>
              <a:buChar char="•"/>
              <a:defRPr>
                <a:solidFill>
                  <a:srgbClr val="333333"/>
                </a:solidFill>
              </a:defRPr>
            </a:lvl1pPr>
            <a:lvl2pPr>
              <a:lnSpc>
                <a:spcPct val="120000"/>
              </a:lnSpc>
              <a:defRPr>
                <a:solidFill>
                  <a:srgbClr val="333333"/>
                </a:solidFill>
              </a:defRPr>
            </a:lvl2pPr>
            <a:lvl3pPr>
              <a:lnSpc>
                <a:spcPct val="120000"/>
              </a:lnSpc>
              <a:defRPr>
                <a:solidFill>
                  <a:srgbClr val="333333"/>
                </a:solidFill>
              </a:defRPr>
            </a:lvl3pPr>
            <a:lvl4pPr>
              <a:lnSpc>
                <a:spcPct val="120000"/>
              </a:lnSpc>
              <a:defRPr>
                <a:solidFill>
                  <a:srgbClr val="333333"/>
                </a:solidFill>
              </a:defRPr>
            </a:lvl4pPr>
            <a:lvl5pPr>
              <a:lnSpc>
                <a:spcPct val="120000"/>
              </a:lnSpc>
              <a:defRPr>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11"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Tree>
    <p:extLst>
      <p:ext uri="{BB962C8B-B14F-4D97-AF65-F5344CB8AC3E}">
        <p14:creationId xmlns:p14="http://schemas.microsoft.com/office/powerpoint/2010/main" val="4023812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wo Column - Two Line Headline">
    <p:spTree>
      <p:nvGrpSpPr>
        <p:cNvPr id="1" name=""/>
        <p:cNvGrpSpPr/>
        <p:nvPr/>
      </p:nvGrpSpPr>
      <p:grpSpPr>
        <a:xfrm>
          <a:off x="0" y="0"/>
          <a:ext cx="0" cy="0"/>
          <a:chOff x="0" y="0"/>
          <a:chExt cx="0" cy="0"/>
        </a:xfrm>
      </p:grpSpPr>
      <p:sp>
        <p:nvSpPr>
          <p:cNvPr id="7" name="Subtitle 2"/>
          <p:cNvSpPr>
            <a:spLocks noGrp="1"/>
          </p:cNvSpPr>
          <p:nvPr>
            <p:ph type="subTitle" idx="11" hasCustomPrompt="1"/>
          </p:nvPr>
        </p:nvSpPr>
        <p:spPr>
          <a:xfrm>
            <a:off x="694755" y="693376"/>
            <a:ext cx="7744969" cy="537941"/>
          </a:xfrm>
          <a:prstGeom prst="rect">
            <a:avLst/>
          </a:prstGeom>
        </p:spPr>
        <p:txBody>
          <a:bodyPr>
            <a:normAutofit/>
          </a:bodyPr>
          <a:lstStyle>
            <a:lvl1pPr marL="0" marR="0" indent="0" algn="ctr" defTabSz="407737" rtl="0" eaLnBrk="1" fontAlgn="auto" latinLnBrk="0" hangingPunct="1">
              <a:lnSpc>
                <a:spcPct val="120000"/>
              </a:lnSpc>
              <a:spcBef>
                <a:spcPts val="1200"/>
              </a:spcBef>
              <a:spcAft>
                <a:spcPts val="0"/>
              </a:spcAft>
              <a:buClr>
                <a:schemeClr val="accent1"/>
              </a:buClr>
              <a:buSzTx/>
              <a:buFont typeface="Arial"/>
              <a:buNone/>
              <a:tabLst/>
              <a:defRPr sz="1600" b="0" i="0">
                <a:solidFill>
                  <a:srgbClr val="333333"/>
                </a:solidFill>
                <a:latin typeface="Open Sans" charset="0"/>
                <a:ea typeface="Open Sans" charset="0"/>
                <a:cs typeface="Open Sans" charset="0"/>
              </a:defRPr>
            </a:lvl1pPr>
          </a:lstStyle>
          <a:p>
            <a:r>
              <a:rPr lang="en-US" dirty="0"/>
              <a:t>Click to add subtitle</a:t>
            </a:r>
          </a:p>
        </p:txBody>
      </p:sp>
      <p:sp>
        <p:nvSpPr>
          <p:cNvPr id="2" name="Title 1"/>
          <p:cNvSpPr>
            <a:spLocks noGrp="1"/>
          </p:cNvSpPr>
          <p:nvPr>
            <p:ph type="title" hasCustomPrompt="1"/>
          </p:nvPr>
        </p:nvSpPr>
        <p:spPr/>
        <p:txBody>
          <a:bodyPr/>
          <a:lstStyle/>
          <a:p>
            <a:r>
              <a:rPr lang="en-US" dirty="0"/>
              <a:t>Click to edit master title style</a:t>
            </a:r>
          </a:p>
        </p:txBody>
      </p:sp>
      <p:sp>
        <p:nvSpPr>
          <p:cNvPr id="4" name="Text Placeholder 2"/>
          <p:cNvSpPr>
            <a:spLocks noGrp="1"/>
          </p:cNvSpPr>
          <p:nvPr>
            <p:ph idx="1" hasCustomPrompt="1"/>
          </p:nvPr>
        </p:nvSpPr>
        <p:spPr>
          <a:xfrm>
            <a:off x="685800" y="1525502"/>
            <a:ext cx="3595240" cy="4420408"/>
          </a:xfrm>
          <a:prstGeom prst="rect">
            <a:avLst/>
          </a:prstGeom>
        </p:spPr>
        <p:txBody>
          <a:bodyPr vert="horz" lIns="0" tIns="0" rIns="0" bIns="0" rtlCol="0">
            <a:noAutofit/>
          </a:bodyPr>
          <a:lstStyle>
            <a:lvl1pPr>
              <a:defRPr sz="2000" b="0" i="0">
                <a:solidFill>
                  <a:srgbClr val="333333"/>
                </a:solidFill>
                <a:latin typeface="Open Sans" charset="0"/>
                <a:ea typeface="Open Sans" charset="0"/>
                <a:cs typeface="Open Sans" charset="0"/>
              </a:defRPr>
            </a:lvl1pPr>
          </a:lstStyle>
          <a:p>
            <a:pPr lvl="0"/>
            <a:r>
              <a:rPr lang="en-US" dirty="0"/>
              <a:t>Click to add text, object, chart or image</a:t>
            </a:r>
          </a:p>
        </p:txBody>
      </p:sp>
      <p:sp>
        <p:nvSpPr>
          <p:cNvPr id="9" name="Text Placeholder 2"/>
          <p:cNvSpPr>
            <a:spLocks noGrp="1"/>
          </p:cNvSpPr>
          <p:nvPr>
            <p:ph idx="12" hasCustomPrompt="1"/>
          </p:nvPr>
        </p:nvSpPr>
        <p:spPr>
          <a:xfrm>
            <a:off x="4844484" y="1525502"/>
            <a:ext cx="3595240" cy="4420408"/>
          </a:xfrm>
          <a:prstGeom prst="rect">
            <a:avLst/>
          </a:prstGeom>
        </p:spPr>
        <p:txBody>
          <a:bodyPr vert="horz" lIns="0" tIns="0" rIns="0" bIns="0" rtlCol="0">
            <a:noAutofit/>
          </a:bodyPr>
          <a:lstStyle>
            <a:lvl1pPr>
              <a:defRPr sz="2000" b="0" i="0">
                <a:solidFill>
                  <a:srgbClr val="333333"/>
                </a:solidFill>
                <a:latin typeface="Open Sans" charset="0"/>
                <a:ea typeface="Open Sans" charset="0"/>
                <a:cs typeface="Open Sans" charset="0"/>
              </a:defRPr>
            </a:lvl1pPr>
          </a:lstStyle>
          <a:p>
            <a:pPr lvl="0"/>
            <a:r>
              <a:rPr lang="en-US" dirty="0"/>
              <a:t>Click to add text, object, chart or image</a:t>
            </a:r>
          </a:p>
        </p:txBody>
      </p:sp>
      <p:sp>
        <p:nvSpPr>
          <p:cNvPr id="12"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10"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Tree>
    <p:extLst>
      <p:ext uri="{BB962C8B-B14F-4D97-AF65-F5344CB8AC3E}">
        <p14:creationId xmlns:p14="http://schemas.microsoft.com/office/powerpoint/2010/main" val="599875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wo Column - One Line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2" name="Text Placeholder 2"/>
          <p:cNvSpPr>
            <a:spLocks noGrp="1"/>
          </p:cNvSpPr>
          <p:nvPr>
            <p:ph idx="1" hasCustomPrompt="1"/>
          </p:nvPr>
        </p:nvSpPr>
        <p:spPr>
          <a:xfrm>
            <a:off x="685800" y="959742"/>
            <a:ext cx="3595240" cy="4986168"/>
          </a:xfrm>
          <a:prstGeom prst="rect">
            <a:avLst/>
          </a:prstGeom>
        </p:spPr>
        <p:txBody>
          <a:bodyPr vert="horz" lIns="0" tIns="0" rIns="0" bIns="0" rtlCol="0">
            <a:noAutofit/>
          </a:bodyPr>
          <a:lstStyle>
            <a:lvl1pPr>
              <a:defRPr sz="2000" b="0" i="0">
                <a:solidFill>
                  <a:srgbClr val="333333"/>
                </a:solidFill>
                <a:latin typeface="Open Sans" charset="0"/>
                <a:ea typeface="Open Sans" charset="0"/>
                <a:cs typeface="Open Sans" charset="0"/>
              </a:defRPr>
            </a:lvl1pPr>
          </a:lstStyle>
          <a:p>
            <a:pPr lvl="0"/>
            <a:r>
              <a:rPr lang="en-US" dirty="0"/>
              <a:t>Click to add text, object, chart or image</a:t>
            </a:r>
          </a:p>
        </p:txBody>
      </p:sp>
      <p:sp>
        <p:nvSpPr>
          <p:cNvPr id="14" name="Text Placeholder 2"/>
          <p:cNvSpPr>
            <a:spLocks noGrp="1"/>
          </p:cNvSpPr>
          <p:nvPr>
            <p:ph idx="12" hasCustomPrompt="1"/>
          </p:nvPr>
        </p:nvSpPr>
        <p:spPr>
          <a:xfrm>
            <a:off x="4844484" y="959742"/>
            <a:ext cx="3595240" cy="4986168"/>
          </a:xfrm>
          <a:prstGeom prst="rect">
            <a:avLst/>
          </a:prstGeom>
        </p:spPr>
        <p:txBody>
          <a:bodyPr vert="horz" lIns="0" tIns="0" rIns="0" bIns="0" rtlCol="0">
            <a:noAutofit/>
          </a:bodyPr>
          <a:lstStyle>
            <a:lvl1pPr>
              <a:defRPr sz="2000" b="0" i="0">
                <a:solidFill>
                  <a:srgbClr val="333333"/>
                </a:solidFill>
                <a:latin typeface="Open Sans" charset="0"/>
                <a:ea typeface="Open Sans" charset="0"/>
                <a:cs typeface="Open Sans" charset="0"/>
              </a:defRPr>
            </a:lvl1pPr>
          </a:lstStyle>
          <a:p>
            <a:pPr lvl="0"/>
            <a:r>
              <a:rPr lang="en-US" dirty="0"/>
              <a:t>Click to add text, object, chart or image</a:t>
            </a:r>
          </a:p>
        </p:txBody>
      </p:sp>
      <p:sp>
        <p:nvSpPr>
          <p:cNvPr id="15"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8"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Tree>
    <p:extLst>
      <p:ext uri="{BB962C8B-B14F-4D97-AF65-F5344CB8AC3E}">
        <p14:creationId xmlns:p14="http://schemas.microsoft.com/office/powerpoint/2010/main" val="2538258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77543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peakers">
    <p:spTree>
      <p:nvGrpSpPr>
        <p:cNvPr id="1" name=""/>
        <p:cNvGrpSpPr/>
        <p:nvPr/>
      </p:nvGrpSpPr>
      <p:grpSpPr>
        <a:xfrm>
          <a:off x="0" y="0"/>
          <a:ext cx="0" cy="0"/>
          <a:chOff x="0" y="0"/>
          <a:chExt cx="0" cy="0"/>
        </a:xfrm>
      </p:grpSpPr>
      <p:sp>
        <p:nvSpPr>
          <p:cNvPr id="10" name="Subtitle 2"/>
          <p:cNvSpPr txBox="1">
            <a:spLocks/>
          </p:cNvSpPr>
          <p:nvPr userDrawn="1"/>
        </p:nvSpPr>
        <p:spPr>
          <a:xfrm>
            <a:off x="699518" y="3834911"/>
            <a:ext cx="7744969" cy="419558"/>
          </a:xfrm>
          <a:prstGeom prst="rect">
            <a:avLst/>
          </a:prstGeom>
        </p:spPr>
        <p:txBody>
          <a:bodyPr vert="horz" lIns="81548" tIns="40774" rIns="81548" bIns="40774"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endParaRPr lang="en-US" sz="1200" dirty="0">
              <a:solidFill>
                <a:srgbClr val="797979"/>
              </a:solidFill>
              <a:latin typeface="Open Sans" charset="0"/>
              <a:cs typeface="Open Sans" charset="0"/>
            </a:endParaRPr>
          </a:p>
        </p:txBody>
      </p:sp>
      <p:sp>
        <p:nvSpPr>
          <p:cNvPr id="12" name="Subtitle 2"/>
          <p:cNvSpPr txBox="1">
            <a:spLocks/>
          </p:cNvSpPr>
          <p:nvPr userDrawn="1"/>
        </p:nvSpPr>
        <p:spPr>
          <a:xfrm>
            <a:off x="699518" y="3834911"/>
            <a:ext cx="7744969" cy="419558"/>
          </a:xfrm>
          <a:prstGeom prst="rect">
            <a:avLst/>
          </a:prstGeom>
        </p:spPr>
        <p:txBody>
          <a:bodyPr vert="horz" lIns="81548" tIns="40774" rIns="81548" bIns="40774"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endParaRPr lang="en-US" sz="1200" dirty="0">
              <a:solidFill>
                <a:srgbClr val="797979"/>
              </a:solidFill>
              <a:latin typeface="Open Sans" charset="0"/>
              <a:cs typeface="Open Sans" charset="0"/>
            </a:endParaRPr>
          </a:p>
        </p:txBody>
      </p:sp>
      <p:sp>
        <p:nvSpPr>
          <p:cNvPr id="13"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8"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
        <p:nvSpPr>
          <p:cNvPr id="9" name="Title Placeholder 1"/>
          <p:cNvSpPr>
            <a:spLocks noGrp="1"/>
          </p:cNvSpPr>
          <p:nvPr>
            <p:ph type="title"/>
          </p:nvPr>
        </p:nvSpPr>
        <p:spPr>
          <a:xfrm>
            <a:off x="0" y="1"/>
            <a:ext cx="9144000" cy="725474"/>
          </a:xfrm>
          <a:prstGeom prst="rect">
            <a:avLst/>
          </a:prstGeom>
        </p:spPr>
        <p:txBody>
          <a:bodyPr vert="horz" lIns="108745" tIns="54373" rIns="108745" bIns="54373" rtlCol="0" anchor="ctr">
            <a:noAutofit/>
          </a:bodyPr>
          <a:lstStyle/>
          <a:p>
            <a:r>
              <a:rPr lang="en-US" dirty="0"/>
              <a:t>Click to edit master title style</a:t>
            </a:r>
          </a:p>
        </p:txBody>
      </p:sp>
    </p:spTree>
    <p:extLst>
      <p:ext uri="{BB962C8B-B14F-4D97-AF65-F5344CB8AC3E}">
        <p14:creationId xmlns:p14="http://schemas.microsoft.com/office/powerpoint/2010/main" val="3761774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One Line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Text Placeholder 2"/>
          <p:cNvSpPr>
            <a:spLocks noGrp="1"/>
          </p:cNvSpPr>
          <p:nvPr>
            <p:ph idx="1" hasCustomPrompt="1"/>
          </p:nvPr>
        </p:nvSpPr>
        <p:spPr>
          <a:xfrm>
            <a:off x="685800" y="1005085"/>
            <a:ext cx="7770814" cy="5040116"/>
          </a:xfrm>
          <a:prstGeom prst="rect">
            <a:avLst/>
          </a:prstGeom>
        </p:spPr>
        <p:txBody>
          <a:bodyPr vert="horz" lIns="0" tIns="0" rIns="0" bIns="0" rtlCol="0">
            <a:noAutofit/>
          </a:bodyPr>
          <a:lstStyle>
            <a:lvl1pPr>
              <a:defRPr>
                <a:solidFill>
                  <a:srgbClr val="333333"/>
                </a:solidFill>
              </a:defRPr>
            </a:lvl1pPr>
          </a:lstStyle>
          <a:p>
            <a:pPr lvl="0"/>
            <a:r>
              <a:rPr lang="en-US" dirty="0"/>
              <a:t>Click to add text, object, chart or image</a:t>
            </a:r>
          </a:p>
        </p:txBody>
      </p:sp>
      <p:sp>
        <p:nvSpPr>
          <p:cNvPr id="9"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7"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Tree>
    <p:extLst>
      <p:ext uri="{BB962C8B-B14F-4D97-AF65-F5344CB8AC3E}">
        <p14:creationId xmlns:p14="http://schemas.microsoft.com/office/powerpoint/2010/main" val="29541193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wo Line Headline">
    <p:spTree>
      <p:nvGrpSpPr>
        <p:cNvPr id="1" name=""/>
        <p:cNvGrpSpPr/>
        <p:nvPr/>
      </p:nvGrpSpPr>
      <p:grpSpPr>
        <a:xfrm>
          <a:off x="0" y="0"/>
          <a:ext cx="0" cy="0"/>
          <a:chOff x="0" y="0"/>
          <a:chExt cx="0" cy="0"/>
        </a:xfrm>
      </p:grpSpPr>
      <p:sp>
        <p:nvSpPr>
          <p:cNvPr id="7" name="Subtitle 2"/>
          <p:cNvSpPr>
            <a:spLocks noGrp="1"/>
          </p:cNvSpPr>
          <p:nvPr>
            <p:ph type="subTitle" idx="11" hasCustomPrompt="1"/>
          </p:nvPr>
        </p:nvSpPr>
        <p:spPr>
          <a:xfrm>
            <a:off x="694755" y="693376"/>
            <a:ext cx="7744969" cy="537941"/>
          </a:xfrm>
          <a:prstGeom prst="rect">
            <a:avLst/>
          </a:prstGeom>
        </p:spPr>
        <p:txBody>
          <a:bodyPr>
            <a:normAutofit/>
          </a:bodyPr>
          <a:lstStyle>
            <a:lvl1pPr marL="0" indent="0" algn="ctr">
              <a:buNone/>
              <a:defRPr sz="1600" b="0" i="0">
                <a:solidFill>
                  <a:srgbClr val="333333"/>
                </a:solidFill>
                <a:latin typeface="Open Sans" charset="0"/>
                <a:ea typeface="Open Sans" charset="0"/>
                <a:cs typeface="Open Sans" charset="0"/>
              </a:defRPr>
            </a:lvl1pPr>
          </a:lstStyle>
          <a:p>
            <a:r>
              <a:rPr lang="en-US" dirty="0"/>
              <a:t>Click to add subtitle</a:t>
            </a:r>
          </a:p>
        </p:txBody>
      </p:sp>
      <p:sp>
        <p:nvSpPr>
          <p:cNvPr id="2" name="Title 1"/>
          <p:cNvSpPr>
            <a:spLocks noGrp="1"/>
          </p:cNvSpPr>
          <p:nvPr>
            <p:ph type="title" hasCustomPrompt="1"/>
          </p:nvPr>
        </p:nvSpPr>
        <p:spPr/>
        <p:txBody>
          <a:bodyPr/>
          <a:lstStyle/>
          <a:p>
            <a:r>
              <a:rPr lang="en-US" dirty="0"/>
              <a:t>Click to edit master title style</a:t>
            </a:r>
          </a:p>
        </p:txBody>
      </p:sp>
      <p:sp>
        <p:nvSpPr>
          <p:cNvPr id="4" name="Text Placeholder 2"/>
          <p:cNvSpPr>
            <a:spLocks noGrp="1"/>
          </p:cNvSpPr>
          <p:nvPr>
            <p:ph idx="1" hasCustomPrompt="1"/>
          </p:nvPr>
        </p:nvSpPr>
        <p:spPr>
          <a:xfrm>
            <a:off x="685800" y="1525501"/>
            <a:ext cx="7770814" cy="4525963"/>
          </a:xfrm>
          <a:prstGeom prst="rect">
            <a:avLst/>
          </a:prstGeom>
        </p:spPr>
        <p:txBody>
          <a:bodyPr vert="horz" lIns="0" tIns="0" rIns="0" bIns="0" rtlCol="0">
            <a:noAutofit/>
          </a:bodyPr>
          <a:lstStyle>
            <a:lvl1pPr>
              <a:defRPr sz="2000" b="0" i="0">
                <a:solidFill>
                  <a:srgbClr val="333333"/>
                </a:solidFill>
                <a:latin typeface="Open Sans" charset="0"/>
                <a:ea typeface="Open Sans" charset="0"/>
                <a:cs typeface="Open Sans" charset="0"/>
              </a:defRPr>
            </a:lvl1pPr>
          </a:lstStyle>
          <a:p>
            <a:pPr lvl="0"/>
            <a:r>
              <a:rPr lang="en-US" dirty="0"/>
              <a:t>Click to add text, object, chart or image</a:t>
            </a:r>
          </a:p>
        </p:txBody>
      </p:sp>
      <p:sp>
        <p:nvSpPr>
          <p:cNvPr id="10"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9"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Tree>
    <p:extLst>
      <p:ext uri="{BB962C8B-B14F-4D97-AF65-F5344CB8AC3E}">
        <p14:creationId xmlns:p14="http://schemas.microsoft.com/office/powerpoint/2010/main" val="13708910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hart - One Line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9" name="Chart Placeholder 8"/>
          <p:cNvSpPr>
            <a:spLocks noGrp="1"/>
          </p:cNvSpPr>
          <p:nvPr>
            <p:ph type="chart" sz="quarter" idx="12" hasCustomPrompt="1"/>
          </p:nvPr>
        </p:nvSpPr>
        <p:spPr>
          <a:xfrm>
            <a:off x="685800" y="952185"/>
            <a:ext cx="4660900" cy="4927915"/>
          </a:xfrm>
        </p:spPr>
        <p:txBody>
          <a:bodyPr/>
          <a:lstStyle>
            <a:lvl1pPr>
              <a:defRPr>
                <a:solidFill>
                  <a:srgbClr val="333333"/>
                </a:solidFill>
              </a:defRPr>
            </a:lvl1pPr>
          </a:lstStyle>
          <a:p>
            <a:r>
              <a:rPr lang="en-US" dirty="0"/>
              <a:t>Chart</a:t>
            </a:r>
          </a:p>
        </p:txBody>
      </p:sp>
      <p:sp>
        <p:nvSpPr>
          <p:cNvPr id="6" name="Text Placeholder 5"/>
          <p:cNvSpPr>
            <a:spLocks noGrp="1"/>
          </p:cNvSpPr>
          <p:nvPr>
            <p:ph type="body" sz="quarter" idx="13" hasCustomPrompt="1"/>
          </p:nvPr>
        </p:nvSpPr>
        <p:spPr>
          <a:xfrm>
            <a:off x="5562600" y="952185"/>
            <a:ext cx="2895600" cy="4927915"/>
          </a:xfrm>
        </p:spPr>
        <p:txBody>
          <a:bodyPr/>
          <a:lstStyle>
            <a:lvl1pPr marL="285750" indent="-285750">
              <a:lnSpc>
                <a:spcPct val="120000"/>
              </a:lnSpc>
              <a:buClr>
                <a:schemeClr val="accent1"/>
              </a:buClr>
              <a:buFont typeface="Arial"/>
              <a:buChar char="•"/>
              <a:defRPr>
                <a:solidFill>
                  <a:srgbClr val="333333"/>
                </a:solidFill>
              </a:defRPr>
            </a:lvl1pPr>
            <a:lvl2pPr>
              <a:lnSpc>
                <a:spcPct val="120000"/>
              </a:lnSpc>
              <a:defRPr>
                <a:solidFill>
                  <a:srgbClr val="333333"/>
                </a:solidFill>
              </a:defRPr>
            </a:lvl2pPr>
            <a:lvl3pPr>
              <a:lnSpc>
                <a:spcPct val="120000"/>
              </a:lnSpc>
              <a:defRPr>
                <a:solidFill>
                  <a:srgbClr val="333333"/>
                </a:solidFill>
              </a:defRPr>
            </a:lvl3pPr>
            <a:lvl4pPr>
              <a:lnSpc>
                <a:spcPct val="120000"/>
              </a:lnSpc>
              <a:defRPr>
                <a:solidFill>
                  <a:srgbClr val="333333"/>
                </a:solidFill>
              </a:defRPr>
            </a:lvl4pPr>
            <a:lvl5pPr>
              <a:lnSpc>
                <a:spcPct val="120000"/>
              </a:lnSpc>
              <a:defRPr>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7"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Tree>
    <p:extLst>
      <p:ext uri="{BB962C8B-B14F-4D97-AF65-F5344CB8AC3E}">
        <p14:creationId xmlns:p14="http://schemas.microsoft.com/office/powerpoint/2010/main" val="2730129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hart - Two Line Headline">
    <p:spTree>
      <p:nvGrpSpPr>
        <p:cNvPr id="1" name=""/>
        <p:cNvGrpSpPr/>
        <p:nvPr/>
      </p:nvGrpSpPr>
      <p:grpSpPr>
        <a:xfrm>
          <a:off x="0" y="0"/>
          <a:ext cx="0" cy="0"/>
          <a:chOff x="0" y="0"/>
          <a:chExt cx="0" cy="0"/>
        </a:xfrm>
      </p:grpSpPr>
      <p:sp>
        <p:nvSpPr>
          <p:cNvPr id="7" name="Subtitle 2"/>
          <p:cNvSpPr>
            <a:spLocks noGrp="1"/>
          </p:cNvSpPr>
          <p:nvPr>
            <p:ph type="subTitle" idx="11" hasCustomPrompt="1"/>
          </p:nvPr>
        </p:nvSpPr>
        <p:spPr>
          <a:xfrm>
            <a:off x="694755" y="693376"/>
            <a:ext cx="7744969" cy="537941"/>
          </a:xfrm>
          <a:prstGeom prst="rect">
            <a:avLst/>
          </a:prstGeom>
        </p:spPr>
        <p:txBody>
          <a:bodyPr>
            <a:normAutofit/>
          </a:bodyPr>
          <a:lstStyle>
            <a:lvl1pPr marL="0" marR="0" indent="0" algn="ctr" defTabSz="407737" rtl="0" eaLnBrk="1" fontAlgn="auto" latinLnBrk="0" hangingPunct="1">
              <a:lnSpc>
                <a:spcPct val="120000"/>
              </a:lnSpc>
              <a:spcBef>
                <a:spcPts val="1200"/>
              </a:spcBef>
              <a:spcAft>
                <a:spcPts val="0"/>
              </a:spcAft>
              <a:buClr>
                <a:schemeClr val="accent1"/>
              </a:buClr>
              <a:buSzTx/>
              <a:buFont typeface="Arial"/>
              <a:buNone/>
              <a:tabLst/>
              <a:defRPr sz="1600" b="0" i="0">
                <a:solidFill>
                  <a:srgbClr val="333333"/>
                </a:solidFill>
                <a:latin typeface="Open Sans" charset="0"/>
                <a:ea typeface="Open Sans" charset="0"/>
                <a:cs typeface="Open Sans" charset="0"/>
              </a:defRPr>
            </a:lvl1pPr>
          </a:lstStyle>
          <a:p>
            <a:r>
              <a:rPr lang="en-US" dirty="0"/>
              <a:t>Click to add subtitle</a:t>
            </a:r>
          </a:p>
        </p:txBody>
      </p:sp>
      <p:sp>
        <p:nvSpPr>
          <p:cNvPr id="2" name="Title 1"/>
          <p:cNvSpPr>
            <a:spLocks noGrp="1"/>
          </p:cNvSpPr>
          <p:nvPr>
            <p:ph type="title" hasCustomPrompt="1"/>
          </p:nvPr>
        </p:nvSpPr>
        <p:spPr/>
        <p:txBody>
          <a:bodyPr/>
          <a:lstStyle/>
          <a:p>
            <a:r>
              <a:rPr lang="en-US" dirty="0"/>
              <a:t>Click to edit master title style</a:t>
            </a:r>
          </a:p>
        </p:txBody>
      </p:sp>
      <p:sp>
        <p:nvSpPr>
          <p:cNvPr id="9" name="Chart Placeholder 8"/>
          <p:cNvSpPr>
            <a:spLocks noGrp="1"/>
          </p:cNvSpPr>
          <p:nvPr>
            <p:ph type="chart" sz="quarter" idx="12" hasCustomPrompt="1"/>
          </p:nvPr>
        </p:nvSpPr>
        <p:spPr>
          <a:xfrm>
            <a:off x="685800" y="1447800"/>
            <a:ext cx="4660900" cy="4475018"/>
          </a:xfrm>
        </p:spPr>
        <p:txBody>
          <a:bodyPr/>
          <a:lstStyle>
            <a:lvl1pPr>
              <a:defRPr>
                <a:solidFill>
                  <a:srgbClr val="333333"/>
                </a:solidFill>
              </a:defRPr>
            </a:lvl1pPr>
          </a:lstStyle>
          <a:p>
            <a:r>
              <a:rPr lang="en-US" dirty="0"/>
              <a:t>Chart</a:t>
            </a:r>
          </a:p>
        </p:txBody>
      </p:sp>
      <p:sp>
        <p:nvSpPr>
          <p:cNvPr id="10" name="Text Placeholder 5"/>
          <p:cNvSpPr>
            <a:spLocks noGrp="1"/>
          </p:cNvSpPr>
          <p:nvPr>
            <p:ph type="body" sz="quarter" idx="13" hasCustomPrompt="1"/>
          </p:nvPr>
        </p:nvSpPr>
        <p:spPr>
          <a:xfrm>
            <a:off x="5562600" y="1447800"/>
            <a:ext cx="2895600" cy="4475018"/>
          </a:xfrm>
        </p:spPr>
        <p:txBody>
          <a:bodyPr/>
          <a:lstStyle>
            <a:lvl1pPr marL="285750" indent="-285750">
              <a:lnSpc>
                <a:spcPct val="120000"/>
              </a:lnSpc>
              <a:buClr>
                <a:schemeClr val="accent1"/>
              </a:buClr>
              <a:buFont typeface="Arial"/>
              <a:buChar char="•"/>
              <a:defRPr>
                <a:solidFill>
                  <a:srgbClr val="333333"/>
                </a:solidFill>
              </a:defRPr>
            </a:lvl1pPr>
            <a:lvl2pPr>
              <a:lnSpc>
                <a:spcPct val="120000"/>
              </a:lnSpc>
              <a:defRPr>
                <a:solidFill>
                  <a:srgbClr val="333333"/>
                </a:solidFill>
              </a:defRPr>
            </a:lvl2pPr>
            <a:lvl3pPr>
              <a:lnSpc>
                <a:spcPct val="120000"/>
              </a:lnSpc>
              <a:defRPr>
                <a:solidFill>
                  <a:srgbClr val="333333"/>
                </a:solidFill>
              </a:defRPr>
            </a:lvl3pPr>
            <a:lvl4pPr>
              <a:lnSpc>
                <a:spcPct val="120000"/>
              </a:lnSpc>
              <a:defRPr>
                <a:solidFill>
                  <a:srgbClr val="333333"/>
                </a:solidFill>
              </a:defRPr>
            </a:lvl4pPr>
            <a:lvl5pPr>
              <a:lnSpc>
                <a:spcPct val="120000"/>
              </a:lnSpc>
              <a:defRPr>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11"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Tree>
    <p:extLst>
      <p:ext uri="{BB962C8B-B14F-4D97-AF65-F5344CB8AC3E}">
        <p14:creationId xmlns:p14="http://schemas.microsoft.com/office/powerpoint/2010/main" val="4841933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wo Column - Two Line Headline">
    <p:spTree>
      <p:nvGrpSpPr>
        <p:cNvPr id="1" name=""/>
        <p:cNvGrpSpPr/>
        <p:nvPr/>
      </p:nvGrpSpPr>
      <p:grpSpPr>
        <a:xfrm>
          <a:off x="0" y="0"/>
          <a:ext cx="0" cy="0"/>
          <a:chOff x="0" y="0"/>
          <a:chExt cx="0" cy="0"/>
        </a:xfrm>
      </p:grpSpPr>
      <p:sp>
        <p:nvSpPr>
          <p:cNvPr id="7" name="Subtitle 2"/>
          <p:cNvSpPr>
            <a:spLocks noGrp="1"/>
          </p:cNvSpPr>
          <p:nvPr>
            <p:ph type="subTitle" idx="11" hasCustomPrompt="1"/>
          </p:nvPr>
        </p:nvSpPr>
        <p:spPr>
          <a:xfrm>
            <a:off x="694755" y="693376"/>
            <a:ext cx="7744969" cy="537941"/>
          </a:xfrm>
          <a:prstGeom prst="rect">
            <a:avLst/>
          </a:prstGeom>
        </p:spPr>
        <p:txBody>
          <a:bodyPr>
            <a:normAutofit/>
          </a:bodyPr>
          <a:lstStyle>
            <a:lvl1pPr marL="0" marR="0" indent="0" algn="ctr" defTabSz="407737" rtl="0" eaLnBrk="1" fontAlgn="auto" latinLnBrk="0" hangingPunct="1">
              <a:lnSpc>
                <a:spcPct val="120000"/>
              </a:lnSpc>
              <a:spcBef>
                <a:spcPts val="1200"/>
              </a:spcBef>
              <a:spcAft>
                <a:spcPts val="0"/>
              </a:spcAft>
              <a:buClr>
                <a:schemeClr val="accent1"/>
              </a:buClr>
              <a:buSzTx/>
              <a:buFont typeface="Arial"/>
              <a:buNone/>
              <a:tabLst/>
              <a:defRPr sz="1600" b="0" i="0">
                <a:solidFill>
                  <a:srgbClr val="333333"/>
                </a:solidFill>
                <a:latin typeface="Open Sans" charset="0"/>
                <a:ea typeface="Open Sans" charset="0"/>
                <a:cs typeface="Open Sans" charset="0"/>
              </a:defRPr>
            </a:lvl1pPr>
          </a:lstStyle>
          <a:p>
            <a:r>
              <a:rPr lang="en-US" dirty="0"/>
              <a:t>Click to add subtitle</a:t>
            </a:r>
          </a:p>
        </p:txBody>
      </p:sp>
      <p:sp>
        <p:nvSpPr>
          <p:cNvPr id="2" name="Title 1"/>
          <p:cNvSpPr>
            <a:spLocks noGrp="1"/>
          </p:cNvSpPr>
          <p:nvPr>
            <p:ph type="title" hasCustomPrompt="1"/>
          </p:nvPr>
        </p:nvSpPr>
        <p:spPr/>
        <p:txBody>
          <a:bodyPr/>
          <a:lstStyle/>
          <a:p>
            <a:r>
              <a:rPr lang="en-US" dirty="0"/>
              <a:t>Click to edit master title style</a:t>
            </a:r>
          </a:p>
        </p:txBody>
      </p:sp>
      <p:sp>
        <p:nvSpPr>
          <p:cNvPr id="4" name="Text Placeholder 2"/>
          <p:cNvSpPr>
            <a:spLocks noGrp="1"/>
          </p:cNvSpPr>
          <p:nvPr>
            <p:ph idx="1" hasCustomPrompt="1"/>
          </p:nvPr>
        </p:nvSpPr>
        <p:spPr>
          <a:xfrm>
            <a:off x="685800" y="1525502"/>
            <a:ext cx="3595240" cy="4420408"/>
          </a:xfrm>
          <a:prstGeom prst="rect">
            <a:avLst/>
          </a:prstGeom>
        </p:spPr>
        <p:txBody>
          <a:bodyPr vert="horz" lIns="0" tIns="0" rIns="0" bIns="0" rtlCol="0">
            <a:noAutofit/>
          </a:bodyPr>
          <a:lstStyle>
            <a:lvl1pPr>
              <a:defRPr sz="2000" b="0" i="0">
                <a:solidFill>
                  <a:srgbClr val="333333"/>
                </a:solidFill>
                <a:latin typeface="Open Sans" charset="0"/>
                <a:ea typeface="Open Sans" charset="0"/>
                <a:cs typeface="Open Sans" charset="0"/>
              </a:defRPr>
            </a:lvl1pPr>
          </a:lstStyle>
          <a:p>
            <a:pPr lvl="0"/>
            <a:r>
              <a:rPr lang="en-US" dirty="0"/>
              <a:t>Click to add text, object, chart or image</a:t>
            </a:r>
          </a:p>
        </p:txBody>
      </p:sp>
      <p:sp>
        <p:nvSpPr>
          <p:cNvPr id="9" name="Text Placeholder 2"/>
          <p:cNvSpPr>
            <a:spLocks noGrp="1"/>
          </p:cNvSpPr>
          <p:nvPr>
            <p:ph idx="12" hasCustomPrompt="1"/>
          </p:nvPr>
        </p:nvSpPr>
        <p:spPr>
          <a:xfrm>
            <a:off x="4844484" y="1525502"/>
            <a:ext cx="3595240" cy="4420408"/>
          </a:xfrm>
          <a:prstGeom prst="rect">
            <a:avLst/>
          </a:prstGeom>
        </p:spPr>
        <p:txBody>
          <a:bodyPr vert="horz" lIns="0" tIns="0" rIns="0" bIns="0" rtlCol="0">
            <a:noAutofit/>
          </a:bodyPr>
          <a:lstStyle>
            <a:lvl1pPr>
              <a:defRPr sz="2000" b="0" i="0">
                <a:solidFill>
                  <a:srgbClr val="333333"/>
                </a:solidFill>
                <a:latin typeface="Open Sans" charset="0"/>
                <a:ea typeface="Open Sans" charset="0"/>
                <a:cs typeface="Open Sans" charset="0"/>
              </a:defRPr>
            </a:lvl1pPr>
          </a:lstStyle>
          <a:p>
            <a:pPr lvl="0"/>
            <a:r>
              <a:rPr lang="en-US" dirty="0"/>
              <a:t>Click to add text, object, chart or image</a:t>
            </a:r>
          </a:p>
        </p:txBody>
      </p:sp>
      <p:sp>
        <p:nvSpPr>
          <p:cNvPr id="12"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10"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Tree>
    <p:extLst>
      <p:ext uri="{BB962C8B-B14F-4D97-AF65-F5344CB8AC3E}">
        <p14:creationId xmlns:p14="http://schemas.microsoft.com/office/powerpoint/2010/main" val="10500296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wo Column - One Line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2" name="Text Placeholder 2"/>
          <p:cNvSpPr>
            <a:spLocks noGrp="1"/>
          </p:cNvSpPr>
          <p:nvPr>
            <p:ph idx="1" hasCustomPrompt="1"/>
          </p:nvPr>
        </p:nvSpPr>
        <p:spPr>
          <a:xfrm>
            <a:off x="685800" y="959742"/>
            <a:ext cx="3595240" cy="4986168"/>
          </a:xfrm>
          <a:prstGeom prst="rect">
            <a:avLst/>
          </a:prstGeom>
        </p:spPr>
        <p:txBody>
          <a:bodyPr vert="horz" lIns="0" tIns="0" rIns="0" bIns="0" rtlCol="0">
            <a:noAutofit/>
          </a:bodyPr>
          <a:lstStyle>
            <a:lvl1pPr>
              <a:defRPr sz="2000" b="0" i="0">
                <a:solidFill>
                  <a:srgbClr val="333333"/>
                </a:solidFill>
                <a:latin typeface="Open Sans" charset="0"/>
                <a:ea typeface="Open Sans" charset="0"/>
                <a:cs typeface="Open Sans" charset="0"/>
              </a:defRPr>
            </a:lvl1pPr>
          </a:lstStyle>
          <a:p>
            <a:pPr lvl="0"/>
            <a:r>
              <a:rPr lang="en-US" dirty="0"/>
              <a:t>Click to add text, object, chart or image</a:t>
            </a:r>
          </a:p>
        </p:txBody>
      </p:sp>
      <p:sp>
        <p:nvSpPr>
          <p:cNvPr id="14" name="Text Placeholder 2"/>
          <p:cNvSpPr>
            <a:spLocks noGrp="1"/>
          </p:cNvSpPr>
          <p:nvPr>
            <p:ph idx="12" hasCustomPrompt="1"/>
          </p:nvPr>
        </p:nvSpPr>
        <p:spPr>
          <a:xfrm>
            <a:off x="4844484" y="959742"/>
            <a:ext cx="3595240" cy="4986168"/>
          </a:xfrm>
          <a:prstGeom prst="rect">
            <a:avLst/>
          </a:prstGeom>
        </p:spPr>
        <p:txBody>
          <a:bodyPr vert="horz" lIns="0" tIns="0" rIns="0" bIns="0" rtlCol="0">
            <a:noAutofit/>
          </a:bodyPr>
          <a:lstStyle>
            <a:lvl1pPr>
              <a:defRPr sz="2000" b="0" i="0">
                <a:solidFill>
                  <a:srgbClr val="333333"/>
                </a:solidFill>
                <a:latin typeface="Open Sans" charset="0"/>
                <a:ea typeface="Open Sans" charset="0"/>
                <a:cs typeface="Open Sans" charset="0"/>
              </a:defRPr>
            </a:lvl1pPr>
          </a:lstStyle>
          <a:p>
            <a:pPr lvl="0"/>
            <a:r>
              <a:rPr lang="en-US" dirty="0"/>
              <a:t>Click to add text, object, chart or image</a:t>
            </a:r>
          </a:p>
        </p:txBody>
      </p:sp>
      <p:sp>
        <p:nvSpPr>
          <p:cNvPr id="15"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8"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Tree>
    <p:extLst>
      <p:ext uri="{BB962C8B-B14F-4D97-AF65-F5344CB8AC3E}">
        <p14:creationId xmlns:p14="http://schemas.microsoft.com/office/powerpoint/2010/main" val="27107725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peakers">
    <p:spTree>
      <p:nvGrpSpPr>
        <p:cNvPr id="1" name=""/>
        <p:cNvGrpSpPr/>
        <p:nvPr/>
      </p:nvGrpSpPr>
      <p:grpSpPr>
        <a:xfrm>
          <a:off x="0" y="0"/>
          <a:ext cx="0" cy="0"/>
          <a:chOff x="0" y="0"/>
          <a:chExt cx="0" cy="0"/>
        </a:xfrm>
      </p:grpSpPr>
      <p:sp>
        <p:nvSpPr>
          <p:cNvPr id="10" name="Subtitle 2"/>
          <p:cNvSpPr txBox="1">
            <a:spLocks/>
          </p:cNvSpPr>
          <p:nvPr userDrawn="1"/>
        </p:nvSpPr>
        <p:spPr>
          <a:xfrm>
            <a:off x="699518" y="3834911"/>
            <a:ext cx="7744969" cy="419558"/>
          </a:xfrm>
          <a:prstGeom prst="rect">
            <a:avLst/>
          </a:prstGeom>
        </p:spPr>
        <p:txBody>
          <a:bodyPr vert="horz" lIns="81548" tIns="40774" rIns="81548" bIns="40774"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endParaRPr lang="en-US" sz="1200" dirty="0">
              <a:solidFill>
                <a:srgbClr val="797979"/>
              </a:solidFill>
              <a:latin typeface="Open Sans" charset="0"/>
              <a:cs typeface="Open Sans" charset="0"/>
            </a:endParaRPr>
          </a:p>
        </p:txBody>
      </p:sp>
      <p:sp>
        <p:nvSpPr>
          <p:cNvPr id="12" name="Subtitle 2"/>
          <p:cNvSpPr txBox="1">
            <a:spLocks/>
          </p:cNvSpPr>
          <p:nvPr userDrawn="1"/>
        </p:nvSpPr>
        <p:spPr>
          <a:xfrm>
            <a:off x="699518" y="3834911"/>
            <a:ext cx="7744969" cy="419558"/>
          </a:xfrm>
          <a:prstGeom prst="rect">
            <a:avLst/>
          </a:prstGeom>
        </p:spPr>
        <p:txBody>
          <a:bodyPr vert="horz" lIns="81548" tIns="40774" rIns="81548" bIns="40774"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endParaRPr lang="en-US" sz="1200" dirty="0">
              <a:solidFill>
                <a:srgbClr val="797979"/>
              </a:solidFill>
              <a:latin typeface="Open Sans" charset="0"/>
              <a:cs typeface="Open Sans" charset="0"/>
            </a:endParaRPr>
          </a:p>
        </p:txBody>
      </p:sp>
      <p:sp>
        <p:nvSpPr>
          <p:cNvPr id="17" name="Rectangle 16"/>
          <p:cNvSpPr/>
          <p:nvPr userDrawn="1"/>
        </p:nvSpPr>
        <p:spPr>
          <a:xfrm>
            <a:off x="4281040" y="808132"/>
            <a:ext cx="582541" cy="47999"/>
          </a:xfrm>
          <a:prstGeom prst="rect">
            <a:avLst/>
          </a:prstGeom>
          <a:solidFill>
            <a:srgbClr val="00A7CF"/>
          </a:solidFill>
          <a:ln>
            <a:noFill/>
          </a:ln>
          <a:effectLst/>
        </p:spPr>
        <p:style>
          <a:lnRef idx="1">
            <a:schemeClr val="accent1"/>
          </a:lnRef>
          <a:fillRef idx="3">
            <a:schemeClr val="accent1"/>
          </a:fillRef>
          <a:effectRef idx="2">
            <a:schemeClr val="accent1"/>
          </a:effectRef>
          <a:fontRef idx="minor">
            <a:schemeClr val="lt1"/>
          </a:fontRef>
        </p:style>
        <p:txBody>
          <a:bodyPr lIns="34248" tIns="17125" rIns="34248" bIns="17125" rtlCol="0" anchor="ctr"/>
          <a:lstStyle/>
          <a:p>
            <a:pPr algn="ctr"/>
            <a:endParaRPr lang="en-US" sz="1600" dirty="0">
              <a:solidFill>
                <a:srgbClr val="00ADD2"/>
              </a:solidFill>
              <a:latin typeface="Open Sans" charset="0"/>
            </a:endParaRPr>
          </a:p>
        </p:txBody>
      </p:sp>
      <p:sp>
        <p:nvSpPr>
          <p:cNvPr id="18" name="Title Placeholder 1"/>
          <p:cNvSpPr>
            <a:spLocks noGrp="1"/>
          </p:cNvSpPr>
          <p:nvPr>
            <p:ph type="title"/>
          </p:nvPr>
        </p:nvSpPr>
        <p:spPr>
          <a:xfrm>
            <a:off x="685800" y="274639"/>
            <a:ext cx="7772400" cy="576006"/>
          </a:xfrm>
          <a:prstGeom prst="rect">
            <a:avLst/>
          </a:prstGeom>
        </p:spPr>
        <p:txBody>
          <a:bodyPr vert="horz" lIns="108745" tIns="54373" rIns="108745" bIns="54373" rtlCol="0" anchor="ctr">
            <a:noAutofit/>
          </a:bodyPr>
          <a:lstStyle>
            <a:lvl1pPr>
              <a:defRPr>
                <a:solidFill>
                  <a:srgbClr val="00A7CF"/>
                </a:solidFill>
              </a:defRPr>
            </a:lvl1pPr>
          </a:lstStyle>
          <a:p>
            <a:r>
              <a:rPr lang="en-US" dirty="0"/>
              <a:t>Click to edit master title style</a:t>
            </a:r>
          </a:p>
        </p:txBody>
      </p:sp>
      <p:sp>
        <p:nvSpPr>
          <p:cNvPr id="13"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8"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Tree>
    <p:extLst>
      <p:ext uri="{BB962C8B-B14F-4D97-AF65-F5344CB8AC3E}">
        <p14:creationId xmlns:p14="http://schemas.microsoft.com/office/powerpoint/2010/main" val="12313322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One Line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Text Placeholder 2"/>
          <p:cNvSpPr>
            <a:spLocks noGrp="1"/>
          </p:cNvSpPr>
          <p:nvPr>
            <p:ph idx="1" hasCustomPrompt="1"/>
          </p:nvPr>
        </p:nvSpPr>
        <p:spPr>
          <a:xfrm>
            <a:off x="685800" y="1234441"/>
            <a:ext cx="7770814" cy="4810759"/>
          </a:xfrm>
          <a:prstGeom prst="rect">
            <a:avLst/>
          </a:prstGeom>
        </p:spPr>
        <p:txBody>
          <a:bodyPr vert="horz" lIns="0" tIns="0" rIns="0" bIns="0" rtlCol="0">
            <a:noAutofit/>
          </a:bodyPr>
          <a:lstStyle>
            <a:lvl1pPr>
              <a:defRPr>
                <a:solidFill>
                  <a:srgbClr val="333333"/>
                </a:solidFill>
              </a:defRPr>
            </a:lvl1pPr>
          </a:lstStyle>
          <a:p>
            <a:pPr lvl="0"/>
            <a:r>
              <a:rPr lang="en-US" dirty="0"/>
              <a:t>Click to add text, object, chart or image</a:t>
            </a:r>
          </a:p>
        </p:txBody>
      </p:sp>
      <p:sp>
        <p:nvSpPr>
          <p:cNvPr id="5" name="Rectangle 4"/>
          <p:cNvSpPr/>
          <p:nvPr userDrawn="1"/>
        </p:nvSpPr>
        <p:spPr>
          <a:xfrm>
            <a:off x="4281040" y="808132"/>
            <a:ext cx="582541" cy="47999"/>
          </a:xfrm>
          <a:prstGeom prst="rect">
            <a:avLst/>
          </a:prstGeom>
          <a:solidFill>
            <a:srgbClr val="00ADD2"/>
          </a:solidFill>
          <a:ln>
            <a:noFill/>
          </a:ln>
          <a:effectLst/>
        </p:spPr>
        <p:style>
          <a:lnRef idx="1">
            <a:schemeClr val="accent1"/>
          </a:lnRef>
          <a:fillRef idx="3">
            <a:schemeClr val="accent1"/>
          </a:fillRef>
          <a:effectRef idx="2">
            <a:schemeClr val="accent1"/>
          </a:effectRef>
          <a:fontRef idx="minor">
            <a:schemeClr val="lt1"/>
          </a:fontRef>
        </p:style>
        <p:txBody>
          <a:bodyPr lIns="34248" tIns="17125" rIns="34248" bIns="17125" rtlCol="0" anchor="ctr"/>
          <a:lstStyle/>
          <a:p>
            <a:pPr algn="ctr"/>
            <a:endParaRPr lang="en-US" sz="1600" dirty="0">
              <a:solidFill>
                <a:srgbClr val="00ADD2"/>
              </a:solidFill>
              <a:latin typeface="Open Sans" charset="0"/>
            </a:endParaRPr>
          </a:p>
        </p:txBody>
      </p:sp>
      <p:sp>
        <p:nvSpPr>
          <p:cNvPr id="9"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7"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Tree>
    <p:extLst>
      <p:ext uri="{BB962C8B-B14F-4D97-AF65-F5344CB8AC3E}">
        <p14:creationId xmlns:p14="http://schemas.microsoft.com/office/powerpoint/2010/main" val="5448176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wo Line Headline">
    <p:spTree>
      <p:nvGrpSpPr>
        <p:cNvPr id="1" name=""/>
        <p:cNvGrpSpPr/>
        <p:nvPr/>
      </p:nvGrpSpPr>
      <p:grpSpPr>
        <a:xfrm>
          <a:off x="0" y="0"/>
          <a:ext cx="0" cy="0"/>
          <a:chOff x="0" y="0"/>
          <a:chExt cx="0" cy="0"/>
        </a:xfrm>
      </p:grpSpPr>
      <p:sp>
        <p:nvSpPr>
          <p:cNvPr id="7" name="Subtitle 2"/>
          <p:cNvSpPr>
            <a:spLocks noGrp="1"/>
          </p:cNvSpPr>
          <p:nvPr>
            <p:ph type="subTitle" idx="11" hasCustomPrompt="1"/>
          </p:nvPr>
        </p:nvSpPr>
        <p:spPr>
          <a:xfrm>
            <a:off x="694755" y="693376"/>
            <a:ext cx="7744969" cy="537941"/>
          </a:xfrm>
          <a:prstGeom prst="rect">
            <a:avLst/>
          </a:prstGeom>
        </p:spPr>
        <p:txBody>
          <a:bodyPr>
            <a:normAutofit/>
          </a:bodyPr>
          <a:lstStyle>
            <a:lvl1pPr marL="0" indent="0" algn="ctr">
              <a:buNone/>
              <a:defRPr sz="1600" b="0" i="0">
                <a:solidFill>
                  <a:srgbClr val="333333"/>
                </a:solidFill>
                <a:latin typeface="Open Sans" charset="0"/>
                <a:ea typeface="Open Sans" charset="0"/>
                <a:cs typeface="Open Sans" charset="0"/>
              </a:defRPr>
            </a:lvl1pPr>
          </a:lstStyle>
          <a:p>
            <a:r>
              <a:rPr lang="en-US" dirty="0"/>
              <a:t>Click to add subtitle</a:t>
            </a:r>
          </a:p>
        </p:txBody>
      </p:sp>
      <p:sp>
        <p:nvSpPr>
          <p:cNvPr id="2" name="Title 1"/>
          <p:cNvSpPr>
            <a:spLocks noGrp="1"/>
          </p:cNvSpPr>
          <p:nvPr>
            <p:ph type="title" hasCustomPrompt="1"/>
          </p:nvPr>
        </p:nvSpPr>
        <p:spPr/>
        <p:txBody>
          <a:bodyPr/>
          <a:lstStyle/>
          <a:p>
            <a:r>
              <a:rPr lang="en-US" dirty="0"/>
              <a:t>Click to edit master title style</a:t>
            </a:r>
          </a:p>
        </p:txBody>
      </p:sp>
      <p:sp>
        <p:nvSpPr>
          <p:cNvPr id="4" name="Text Placeholder 2"/>
          <p:cNvSpPr>
            <a:spLocks noGrp="1"/>
          </p:cNvSpPr>
          <p:nvPr>
            <p:ph idx="1" hasCustomPrompt="1"/>
          </p:nvPr>
        </p:nvSpPr>
        <p:spPr>
          <a:xfrm>
            <a:off x="685800" y="1525501"/>
            <a:ext cx="7770814" cy="4525963"/>
          </a:xfrm>
          <a:prstGeom prst="rect">
            <a:avLst/>
          </a:prstGeom>
        </p:spPr>
        <p:txBody>
          <a:bodyPr vert="horz" lIns="0" tIns="0" rIns="0" bIns="0" rtlCol="0">
            <a:noAutofit/>
          </a:bodyPr>
          <a:lstStyle>
            <a:lvl1pPr>
              <a:defRPr sz="1800" b="0" i="0">
                <a:solidFill>
                  <a:srgbClr val="333333"/>
                </a:solidFill>
                <a:latin typeface="Open Sans" charset="0"/>
                <a:ea typeface="Open Sans" charset="0"/>
                <a:cs typeface="Open Sans" charset="0"/>
              </a:defRPr>
            </a:lvl1pPr>
          </a:lstStyle>
          <a:p>
            <a:pPr lvl="0"/>
            <a:r>
              <a:rPr lang="en-US" dirty="0"/>
              <a:t>Click to add text, object, chart or image</a:t>
            </a:r>
          </a:p>
        </p:txBody>
      </p:sp>
      <p:sp>
        <p:nvSpPr>
          <p:cNvPr id="6" name="Rectangle 5"/>
          <p:cNvSpPr/>
          <p:nvPr userDrawn="1"/>
        </p:nvSpPr>
        <p:spPr>
          <a:xfrm>
            <a:off x="4281040" y="1085447"/>
            <a:ext cx="582541" cy="47999"/>
          </a:xfrm>
          <a:prstGeom prst="rect">
            <a:avLst/>
          </a:prstGeom>
          <a:solidFill>
            <a:srgbClr val="00ADD2"/>
          </a:solidFill>
          <a:ln>
            <a:noFill/>
          </a:ln>
          <a:effectLst/>
        </p:spPr>
        <p:style>
          <a:lnRef idx="1">
            <a:schemeClr val="accent1"/>
          </a:lnRef>
          <a:fillRef idx="3">
            <a:schemeClr val="accent1"/>
          </a:fillRef>
          <a:effectRef idx="2">
            <a:schemeClr val="accent1"/>
          </a:effectRef>
          <a:fontRef idx="minor">
            <a:schemeClr val="lt1"/>
          </a:fontRef>
        </p:style>
        <p:txBody>
          <a:bodyPr lIns="34248" tIns="17125" rIns="34248" bIns="17125" rtlCol="0" anchor="ctr"/>
          <a:lstStyle/>
          <a:p>
            <a:pPr algn="ctr"/>
            <a:endParaRPr lang="en-US" sz="1600" dirty="0">
              <a:solidFill>
                <a:srgbClr val="00ADD2"/>
              </a:solidFill>
              <a:latin typeface="Open Sans" charset="0"/>
            </a:endParaRPr>
          </a:p>
        </p:txBody>
      </p:sp>
      <p:sp>
        <p:nvSpPr>
          <p:cNvPr id="10"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9"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Tree>
    <p:extLst>
      <p:ext uri="{BB962C8B-B14F-4D97-AF65-F5344CB8AC3E}">
        <p14:creationId xmlns:p14="http://schemas.microsoft.com/office/powerpoint/2010/main" val="2824606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9"/>
            <a:ext cx="7772400" cy="57600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0890510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hart - One Line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9" name="Chart Placeholder 8"/>
          <p:cNvSpPr>
            <a:spLocks noGrp="1"/>
          </p:cNvSpPr>
          <p:nvPr>
            <p:ph type="chart" sz="quarter" idx="12" hasCustomPrompt="1"/>
          </p:nvPr>
        </p:nvSpPr>
        <p:spPr>
          <a:xfrm>
            <a:off x="685800" y="1206500"/>
            <a:ext cx="4660900" cy="4673600"/>
          </a:xfrm>
        </p:spPr>
        <p:txBody>
          <a:bodyPr/>
          <a:lstStyle>
            <a:lvl1pPr>
              <a:defRPr>
                <a:solidFill>
                  <a:srgbClr val="333333"/>
                </a:solidFill>
              </a:defRPr>
            </a:lvl1pPr>
          </a:lstStyle>
          <a:p>
            <a:r>
              <a:rPr lang="en-US" dirty="0"/>
              <a:t>Chart</a:t>
            </a:r>
          </a:p>
        </p:txBody>
      </p:sp>
      <p:sp>
        <p:nvSpPr>
          <p:cNvPr id="6" name="Text Placeholder 5"/>
          <p:cNvSpPr>
            <a:spLocks noGrp="1"/>
          </p:cNvSpPr>
          <p:nvPr>
            <p:ph type="body" sz="quarter" idx="13" hasCustomPrompt="1"/>
          </p:nvPr>
        </p:nvSpPr>
        <p:spPr>
          <a:xfrm>
            <a:off x="5562600" y="1206500"/>
            <a:ext cx="2895600" cy="4673600"/>
          </a:xfrm>
        </p:spPr>
        <p:txBody>
          <a:bodyPr/>
          <a:lstStyle>
            <a:lvl1pPr marL="285750" indent="-285750">
              <a:lnSpc>
                <a:spcPct val="120000"/>
              </a:lnSpc>
              <a:buClr>
                <a:schemeClr val="accent1"/>
              </a:buClr>
              <a:buFont typeface="Arial"/>
              <a:buChar char="•"/>
              <a:defRPr>
                <a:solidFill>
                  <a:srgbClr val="333333"/>
                </a:solidFill>
              </a:defRPr>
            </a:lvl1pPr>
            <a:lvl2pPr>
              <a:lnSpc>
                <a:spcPct val="120000"/>
              </a:lnSpc>
              <a:defRPr>
                <a:solidFill>
                  <a:srgbClr val="333333"/>
                </a:solidFill>
              </a:defRPr>
            </a:lvl2pPr>
            <a:lvl3pPr>
              <a:lnSpc>
                <a:spcPct val="120000"/>
              </a:lnSpc>
              <a:defRPr>
                <a:solidFill>
                  <a:srgbClr val="333333"/>
                </a:solidFill>
              </a:defRPr>
            </a:lvl3pPr>
            <a:lvl4pPr>
              <a:lnSpc>
                <a:spcPct val="120000"/>
              </a:lnSpc>
              <a:defRPr>
                <a:solidFill>
                  <a:srgbClr val="333333"/>
                </a:solidFill>
              </a:defRPr>
            </a:lvl4pPr>
            <a:lvl5pPr>
              <a:lnSpc>
                <a:spcPct val="120000"/>
              </a:lnSpc>
              <a:defRPr>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7"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
        <p:nvSpPr>
          <p:cNvPr id="10" name="Rectangle 9"/>
          <p:cNvSpPr/>
          <p:nvPr userDrawn="1"/>
        </p:nvSpPr>
        <p:spPr>
          <a:xfrm>
            <a:off x="4281040" y="808132"/>
            <a:ext cx="582541" cy="47999"/>
          </a:xfrm>
          <a:prstGeom prst="rect">
            <a:avLst/>
          </a:prstGeom>
          <a:solidFill>
            <a:srgbClr val="00ADD2"/>
          </a:solidFill>
          <a:ln>
            <a:noFill/>
          </a:ln>
          <a:effectLst/>
        </p:spPr>
        <p:style>
          <a:lnRef idx="1">
            <a:schemeClr val="accent1"/>
          </a:lnRef>
          <a:fillRef idx="3">
            <a:schemeClr val="accent1"/>
          </a:fillRef>
          <a:effectRef idx="2">
            <a:schemeClr val="accent1"/>
          </a:effectRef>
          <a:fontRef idx="minor">
            <a:schemeClr val="lt1"/>
          </a:fontRef>
        </p:style>
        <p:txBody>
          <a:bodyPr lIns="34248" tIns="17125" rIns="34248" bIns="17125" rtlCol="0" anchor="ctr"/>
          <a:lstStyle/>
          <a:p>
            <a:pPr algn="ctr"/>
            <a:endParaRPr lang="en-US" sz="1600" dirty="0">
              <a:solidFill>
                <a:srgbClr val="00ADD2"/>
              </a:solidFill>
              <a:latin typeface="Open Sans" charset="0"/>
            </a:endParaRPr>
          </a:p>
        </p:txBody>
      </p:sp>
    </p:spTree>
    <p:extLst>
      <p:ext uri="{BB962C8B-B14F-4D97-AF65-F5344CB8AC3E}">
        <p14:creationId xmlns:p14="http://schemas.microsoft.com/office/powerpoint/2010/main" val="36032552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hart - Two Line Headline">
    <p:spTree>
      <p:nvGrpSpPr>
        <p:cNvPr id="1" name=""/>
        <p:cNvGrpSpPr/>
        <p:nvPr/>
      </p:nvGrpSpPr>
      <p:grpSpPr>
        <a:xfrm>
          <a:off x="0" y="0"/>
          <a:ext cx="0" cy="0"/>
          <a:chOff x="0" y="0"/>
          <a:chExt cx="0" cy="0"/>
        </a:xfrm>
      </p:grpSpPr>
      <p:sp>
        <p:nvSpPr>
          <p:cNvPr id="7" name="Subtitle 2"/>
          <p:cNvSpPr>
            <a:spLocks noGrp="1"/>
          </p:cNvSpPr>
          <p:nvPr>
            <p:ph type="subTitle" idx="11" hasCustomPrompt="1"/>
          </p:nvPr>
        </p:nvSpPr>
        <p:spPr>
          <a:xfrm>
            <a:off x="694755" y="693376"/>
            <a:ext cx="7744969" cy="537941"/>
          </a:xfrm>
          <a:prstGeom prst="rect">
            <a:avLst/>
          </a:prstGeom>
        </p:spPr>
        <p:txBody>
          <a:bodyPr>
            <a:normAutofit/>
          </a:bodyPr>
          <a:lstStyle>
            <a:lvl1pPr marL="0" marR="0" indent="0" algn="ctr" defTabSz="407737" rtl="0" eaLnBrk="1" fontAlgn="auto" latinLnBrk="0" hangingPunct="1">
              <a:lnSpc>
                <a:spcPct val="120000"/>
              </a:lnSpc>
              <a:spcBef>
                <a:spcPts val="1200"/>
              </a:spcBef>
              <a:spcAft>
                <a:spcPts val="0"/>
              </a:spcAft>
              <a:buClr>
                <a:schemeClr val="accent1"/>
              </a:buClr>
              <a:buSzTx/>
              <a:buFont typeface="Arial"/>
              <a:buNone/>
              <a:tabLst/>
              <a:defRPr sz="1600" b="0" i="0">
                <a:solidFill>
                  <a:srgbClr val="333333"/>
                </a:solidFill>
                <a:latin typeface="Open Sans" charset="0"/>
                <a:ea typeface="Open Sans" charset="0"/>
                <a:cs typeface="Open Sans" charset="0"/>
              </a:defRPr>
            </a:lvl1pPr>
          </a:lstStyle>
          <a:p>
            <a:r>
              <a:rPr lang="en-US" dirty="0"/>
              <a:t>Click to add subtitle</a:t>
            </a:r>
          </a:p>
        </p:txBody>
      </p:sp>
      <p:sp>
        <p:nvSpPr>
          <p:cNvPr id="2" name="Title 1"/>
          <p:cNvSpPr>
            <a:spLocks noGrp="1"/>
          </p:cNvSpPr>
          <p:nvPr>
            <p:ph type="title" hasCustomPrompt="1"/>
          </p:nvPr>
        </p:nvSpPr>
        <p:spPr/>
        <p:txBody>
          <a:bodyPr/>
          <a:lstStyle/>
          <a:p>
            <a:r>
              <a:rPr lang="en-US" dirty="0"/>
              <a:t>Click to edit master title style</a:t>
            </a:r>
          </a:p>
        </p:txBody>
      </p:sp>
      <p:sp>
        <p:nvSpPr>
          <p:cNvPr id="6" name="Rectangle 5"/>
          <p:cNvSpPr/>
          <p:nvPr userDrawn="1"/>
        </p:nvSpPr>
        <p:spPr>
          <a:xfrm>
            <a:off x="4281040" y="1085447"/>
            <a:ext cx="582541" cy="47999"/>
          </a:xfrm>
          <a:prstGeom prst="rect">
            <a:avLst/>
          </a:prstGeom>
          <a:solidFill>
            <a:srgbClr val="00ADD2"/>
          </a:solidFill>
          <a:ln>
            <a:noFill/>
          </a:ln>
          <a:effectLst/>
        </p:spPr>
        <p:style>
          <a:lnRef idx="1">
            <a:schemeClr val="accent1"/>
          </a:lnRef>
          <a:fillRef idx="3">
            <a:schemeClr val="accent1"/>
          </a:fillRef>
          <a:effectRef idx="2">
            <a:schemeClr val="accent1"/>
          </a:effectRef>
          <a:fontRef idx="minor">
            <a:schemeClr val="lt1"/>
          </a:fontRef>
        </p:style>
        <p:txBody>
          <a:bodyPr lIns="34248" tIns="17125" rIns="34248" bIns="17125" rtlCol="0" anchor="ctr"/>
          <a:lstStyle/>
          <a:p>
            <a:pPr algn="ctr"/>
            <a:endParaRPr lang="en-US" sz="1600" dirty="0">
              <a:solidFill>
                <a:srgbClr val="00ADD2"/>
              </a:solidFill>
              <a:latin typeface="Open Sans" charset="0"/>
            </a:endParaRPr>
          </a:p>
        </p:txBody>
      </p:sp>
      <p:sp>
        <p:nvSpPr>
          <p:cNvPr id="9" name="Chart Placeholder 8"/>
          <p:cNvSpPr>
            <a:spLocks noGrp="1"/>
          </p:cNvSpPr>
          <p:nvPr>
            <p:ph type="chart" sz="quarter" idx="12" hasCustomPrompt="1"/>
          </p:nvPr>
        </p:nvSpPr>
        <p:spPr>
          <a:xfrm>
            <a:off x="685800" y="1447800"/>
            <a:ext cx="4660900" cy="4475018"/>
          </a:xfrm>
        </p:spPr>
        <p:txBody>
          <a:bodyPr/>
          <a:lstStyle>
            <a:lvl1pPr>
              <a:defRPr>
                <a:solidFill>
                  <a:srgbClr val="333333"/>
                </a:solidFill>
              </a:defRPr>
            </a:lvl1pPr>
          </a:lstStyle>
          <a:p>
            <a:r>
              <a:rPr lang="en-US" dirty="0"/>
              <a:t>Chart</a:t>
            </a:r>
          </a:p>
        </p:txBody>
      </p:sp>
      <p:sp>
        <p:nvSpPr>
          <p:cNvPr id="10" name="Text Placeholder 5"/>
          <p:cNvSpPr>
            <a:spLocks noGrp="1"/>
          </p:cNvSpPr>
          <p:nvPr>
            <p:ph type="body" sz="quarter" idx="13" hasCustomPrompt="1"/>
          </p:nvPr>
        </p:nvSpPr>
        <p:spPr>
          <a:xfrm>
            <a:off x="5562600" y="1447800"/>
            <a:ext cx="2895600" cy="4475018"/>
          </a:xfrm>
        </p:spPr>
        <p:txBody>
          <a:bodyPr/>
          <a:lstStyle>
            <a:lvl1pPr marL="285750" indent="-285750">
              <a:lnSpc>
                <a:spcPct val="120000"/>
              </a:lnSpc>
              <a:buClr>
                <a:schemeClr val="accent1"/>
              </a:buClr>
              <a:buFont typeface="Arial"/>
              <a:buChar char="•"/>
              <a:defRPr>
                <a:solidFill>
                  <a:srgbClr val="333333"/>
                </a:solidFill>
              </a:defRPr>
            </a:lvl1pPr>
            <a:lvl2pPr>
              <a:lnSpc>
                <a:spcPct val="120000"/>
              </a:lnSpc>
              <a:defRPr>
                <a:solidFill>
                  <a:srgbClr val="333333"/>
                </a:solidFill>
              </a:defRPr>
            </a:lvl2pPr>
            <a:lvl3pPr>
              <a:lnSpc>
                <a:spcPct val="120000"/>
              </a:lnSpc>
              <a:defRPr>
                <a:solidFill>
                  <a:srgbClr val="333333"/>
                </a:solidFill>
              </a:defRPr>
            </a:lvl3pPr>
            <a:lvl4pPr>
              <a:lnSpc>
                <a:spcPct val="120000"/>
              </a:lnSpc>
              <a:defRPr>
                <a:solidFill>
                  <a:srgbClr val="333333"/>
                </a:solidFill>
              </a:defRPr>
            </a:lvl4pPr>
            <a:lvl5pPr>
              <a:lnSpc>
                <a:spcPct val="120000"/>
              </a:lnSpc>
              <a:defRPr>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11"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Tree>
    <p:extLst>
      <p:ext uri="{BB962C8B-B14F-4D97-AF65-F5344CB8AC3E}">
        <p14:creationId xmlns:p14="http://schemas.microsoft.com/office/powerpoint/2010/main" val="2312428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wo Column - Two Line Headline">
    <p:spTree>
      <p:nvGrpSpPr>
        <p:cNvPr id="1" name=""/>
        <p:cNvGrpSpPr/>
        <p:nvPr/>
      </p:nvGrpSpPr>
      <p:grpSpPr>
        <a:xfrm>
          <a:off x="0" y="0"/>
          <a:ext cx="0" cy="0"/>
          <a:chOff x="0" y="0"/>
          <a:chExt cx="0" cy="0"/>
        </a:xfrm>
      </p:grpSpPr>
      <p:sp>
        <p:nvSpPr>
          <p:cNvPr id="7" name="Subtitle 2"/>
          <p:cNvSpPr>
            <a:spLocks noGrp="1"/>
          </p:cNvSpPr>
          <p:nvPr>
            <p:ph type="subTitle" idx="11" hasCustomPrompt="1"/>
          </p:nvPr>
        </p:nvSpPr>
        <p:spPr>
          <a:xfrm>
            <a:off x="694755" y="693376"/>
            <a:ext cx="7744969" cy="537941"/>
          </a:xfrm>
          <a:prstGeom prst="rect">
            <a:avLst/>
          </a:prstGeom>
        </p:spPr>
        <p:txBody>
          <a:bodyPr>
            <a:normAutofit/>
          </a:bodyPr>
          <a:lstStyle>
            <a:lvl1pPr marL="0" marR="0" indent="0" algn="ctr" defTabSz="407737" rtl="0" eaLnBrk="1" fontAlgn="auto" latinLnBrk="0" hangingPunct="1">
              <a:lnSpc>
                <a:spcPct val="120000"/>
              </a:lnSpc>
              <a:spcBef>
                <a:spcPts val="1200"/>
              </a:spcBef>
              <a:spcAft>
                <a:spcPts val="0"/>
              </a:spcAft>
              <a:buClr>
                <a:schemeClr val="accent1"/>
              </a:buClr>
              <a:buSzTx/>
              <a:buFont typeface="Arial"/>
              <a:buNone/>
              <a:tabLst/>
              <a:defRPr sz="1600" b="0" i="0">
                <a:solidFill>
                  <a:srgbClr val="333333"/>
                </a:solidFill>
                <a:latin typeface="Open Sans" charset="0"/>
                <a:ea typeface="Open Sans" charset="0"/>
                <a:cs typeface="Open Sans" charset="0"/>
              </a:defRPr>
            </a:lvl1pPr>
          </a:lstStyle>
          <a:p>
            <a:r>
              <a:rPr lang="en-US" dirty="0"/>
              <a:t>Click to add subtitle</a:t>
            </a:r>
          </a:p>
        </p:txBody>
      </p:sp>
      <p:sp>
        <p:nvSpPr>
          <p:cNvPr id="2" name="Title 1"/>
          <p:cNvSpPr>
            <a:spLocks noGrp="1"/>
          </p:cNvSpPr>
          <p:nvPr>
            <p:ph type="title" hasCustomPrompt="1"/>
          </p:nvPr>
        </p:nvSpPr>
        <p:spPr/>
        <p:txBody>
          <a:bodyPr/>
          <a:lstStyle/>
          <a:p>
            <a:r>
              <a:rPr lang="en-US" dirty="0"/>
              <a:t>Click to edit master title style</a:t>
            </a:r>
          </a:p>
        </p:txBody>
      </p:sp>
      <p:sp>
        <p:nvSpPr>
          <p:cNvPr id="4" name="Text Placeholder 2"/>
          <p:cNvSpPr>
            <a:spLocks noGrp="1"/>
          </p:cNvSpPr>
          <p:nvPr>
            <p:ph idx="1" hasCustomPrompt="1"/>
          </p:nvPr>
        </p:nvSpPr>
        <p:spPr>
          <a:xfrm>
            <a:off x="685800" y="1525502"/>
            <a:ext cx="3595240" cy="4420408"/>
          </a:xfrm>
          <a:prstGeom prst="rect">
            <a:avLst/>
          </a:prstGeom>
        </p:spPr>
        <p:txBody>
          <a:bodyPr vert="horz" lIns="0" tIns="0" rIns="0" bIns="0" rtlCol="0">
            <a:noAutofit/>
          </a:bodyPr>
          <a:lstStyle>
            <a:lvl1pPr>
              <a:defRPr sz="1800" b="0" i="0">
                <a:solidFill>
                  <a:srgbClr val="333333"/>
                </a:solidFill>
                <a:latin typeface="Open Sans" charset="0"/>
                <a:ea typeface="Open Sans" charset="0"/>
                <a:cs typeface="Open Sans" charset="0"/>
              </a:defRPr>
            </a:lvl1pPr>
          </a:lstStyle>
          <a:p>
            <a:pPr lvl="0"/>
            <a:r>
              <a:rPr lang="en-US" dirty="0"/>
              <a:t>Click to add text, object, chart or image</a:t>
            </a:r>
          </a:p>
        </p:txBody>
      </p:sp>
      <p:sp>
        <p:nvSpPr>
          <p:cNvPr id="6" name="Rectangle 5"/>
          <p:cNvSpPr/>
          <p:nvPr userDrawn="1"/>
        </p:nvSpPr>
        <p:spPr>
          <a:xfrm>
            <a:off x="4281040" y="1085447"/>
            <a:ext cx="582541" cy="47999"/>
          </a:xfrm>
          <a:prstGeom prst="rect">
            <a:avLst/>
          </a:prstGeom>
          <a:solidFill>
            <a:srgbClr val="00ADD2"/>
          </a:solidFill>
          <a:ln>
            <a:noFill/>
          </a:ln>
          <a:effectLst/>
        </p:spPr>
        <p:style>
          <a:lnRef idx="1">
            <a:schemeClr val="accent1"/>
          </a:lnRef>
          <a:fillRef idx="3">
            <a:schemeClr val="accent1"/>
          </a:fillRef>
          <a:effectRef idx="2">
            <a:schemeClr val="accent1"/>
          </a:effectRef>
          <a:fontRef idx="minor">
            <a:schemeClr val="lt1"/>
          </a:fontRef>
        </p:style>
        <p:txBody>
          <a:bodyPr lIns="34248" tIns="17125" rIns="34248" bIns="17125" rtlCol="0" anchor="ctr"/>
          <a:lstStyle/>
          <a:p>
            <a:pPr algn="ctr"/>
            <a:endParaRPr lang="en-US" sz="1600" dirty="0">
              <a:solidFill>
                <a:srgbClr val="00ADD2"/>
              </a:solidFill>
              <a:latin typeface="Open Sans" charset="0"/>
            </a:endParaRPr>
          </a:p>
        </p:txBody>
      </p:sp>
      <p:sp>
        <p:nvSpPr>
          <p:cNvPr id="9" name="Text Placeholder 2"/>
          <p:cNvSpPr>
            <a:spLocks noGrp="1"/>
          </p:cNvSpPr>
          <p:nvPr>
            <p:ph idx="12" hasCustomPrompt="1"/>
          </p:nvPr>
        </p:nvSpPr>
        <p:spPr>
          <a:xfrm>
            <a:off x="4844484" y="1525502"/>
            <a:ext cx="3595240" cy="4420408"/>
          </a:xfrm>
          <a:prstGeom prst="rect">
            <a:avLst/>
          </a:prstGeom>
        </p:spPr>
        <p:txBody>
          <a:bodyPr vert="horz" lIns="0" tIns="0" rIns="0" bIns="0" rtlCol="0">
            <a:noAutofit/>
          </a:bodyPr>
          <a:lstStyle>
            <a:lvl1pPr>
              <a:defRPr sz="1800" b="0" i="0">
                <a:solidFill>
                  <a:srgbClr val="333333"/>
                </a:solidFill>
                <a:latin typeface="Open Sans" charset="0"/>
                <a:ea typeface="Open Sans" charset="0"/>
                <a:cs typeface="Open Sans" charset="0"/>
              </a:defRPr>
            </a:lvl1pPr>
          </a:lstStyle>
          <a:p>
            <a:pPr lvl="0"/>
            <a:r>
              <a:rPr lang="en-US" dirty="0"/>
              <a:t>Click to add text, object, chart or image</a:t>
            </a:r>
          </a:p>
        </p:txBody>
      </p:sp>
      <p:sp>
        <p:nvSpPr>
          <p:cNvPr id="12"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10"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Tree>
    <p:extLst>
      <p:ext uri="{BB962C8B-B14F-4D97-AF65-F5344CB8AC3E}">
        <p14:creationId xmlns:p14="http://schemas.microsoft.com/office/powerpoint/2010/main" val="16915567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wo Column - One Line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2" name="Text Placeholder 2"/>
          <p:cNvSpPr>
            <a:spLocks noGrp="1"/>
          </p:cNvSpPr>
          <p:nvPr>
            <p:ph idx="1" hasCustomPrompt="1"/>
          </p:nvPr>
        </p:nvSpPr>
        <p:spPr>
          <a:xfrm>
            <a:off x="685800" y="1525502"/>
            <a:ext cx="3595240" cy="4420408"/>
          </a:xfrm>
          <a:prstGeom prst="rect">
            <a:avLst/>
          </a:prstGeom>
        </p:spPr>
        <p:txBody>
          <a:bodyPr vert="horz" lIns="0" tIns="0" rIns="0" bIns="0" rtlCol="0">
            <a:noAutofit/>
          </a:bodyPr>
          <a:lstStyle>
            <a:lvl1pPr>
              <a:defRPr sz="1800" b="0" i="0">
                <a:solidFill>
                  <a:srgbClr val="333333"/>
                </a:solidFill>
                <a:latin typeface="Open Sans" charset="0"/>
                <a:ea typeface="Open Sans" charset="0"/>
                <a:cs typeface="Open Sans" charset="0"/>
              </a:defRPr>
            </a:lvl1pPr>
          </a:lstStyle>
          <a:p>
            <a:pPr lvl="0"/>
            <a:r>
              <a:rPr lang="en-US" dirty="0"/>
              <a:t>Click to add text, object, chart or image</a:t>
            </a:r>
          </a:p>
        </p:txBody>
      </p:sp>
      <p:sp>
        <p:nvSpPr>
          <p:cNvPr id="14" name="Text Placeholder 2"/>
          <p:cNvSpPr>
            <a:spLocks noGrp="1"/>
          </p:cNvSpPr>
          <p:nvPr>
            <p:ph idx="12" hasCustomPrompt="1"/>
          </p:nvPr>
        </p:nvSpPr>
        <p:spPr>
          <a:xfrm>
            <a:off x="4844484" y="1525502"/>
            <a:ext cx="3595240" cy="4420408"/>
          </a:xfrm>
          <a:prstGeom prst="rect">
            <a:avLst/>
          </a:prstGeom>
        </p:spPr>
        <p:txBody>
          <a:bodyPr vert="horz" lIns="0" tIns="0" rIns="0" bIns="0" rtlCol="0">
            <a:noAutofit/>
          </a:bodyPr>
          <a:lstStyle>
            <a:lvl1pPr>
              <a:defRPr sz="1800" b="0" i="0">
                <a:solidFill>
                  <a:srgbClr val="333333"/>
                </a:solidFill>
                <a:latin typeface="Open Sans" charset="0"/>
                <a:ea typeface="Open Sans" charset="0"/>
                <a:cs typeface="Open Sans" charset="0"/>
              </a:defRPr>
            </a:lvl1pPr>
          </a:lstStyle>
          <a:p>
            <a:pPr lvl="0"/>
            <a:r>
              <a:rPr lang="en-US" dirty="0"/>
              <a:t>Click to add text, object, chart or image</a:t>
            </a:r>
          </a:p>
        </p:txBody>
      </p:sp>
      <p:sp>
        <p:nvSpPr>
          <p:cNvPr id="15"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8"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
        <p:nvSpPr>
          <p:cNvPr id="9" name="Rectangle 8"/>
          <p:cNvSpPr/>
          <p:nvPr userDrawn="1"/>
        </p:nvSpPr>
        <p:spPr>
          <a:xfrm>
            <a:off x="4281040" y="808132"/>
            <a:ext cx="582541" cy="47999"/>
          </a:xfrm>
          <a:prstGeom prst="rect">
            <a:avLst/>
          </a:prstGeom>
          <a:solidFill>
            <a:srgbClr val="00ADD2"/>
          </a:solidFill>
          <a:ln>
            <a:noFill/>
          </a:ln>
          <a:effectLst/>
        </p:spPr>
        <p:style>
          <a:lnRef idx="1">
            <a:schemeClr val="accent1"/>
          </a:lnRef>
          <a:fillRef idx="3">
            <a:schemeClr val="accent1"/>
          </a:fillRef>
          <a:effectRef idx="2">
            <a:schemeClr val="accent1"/>
          </a:effectRef>
          <a:fontRef idx="minor">
            <a:schemeClr val="lt1"/>
          </a:fontRef>
        </p:style>
        <p:txBody>
          <a:bodyPr lIns="34248" tIns="17125" rIns="34248" bIns="17125" rtlCol="0" anchor="ctr"/>
          <a:lstStyle/>
          <a:p>
            <a:pPr algn="ctr"/>
            <a:endParaRPr lang="en-US" sz="1600" dirty="0">
              <a:solidFill>
                <a:srgbClr val="00ADD2"/>
              </a:solidFill>
              <a:latin typeface="Open Sans" charset="0"/>
            </a:endParaRPr>
          </a:p>
        </p:txBody>
      </p:sp>
    </p:spTree>
    <p:extLst>
      <p:ext uri="{BB962C8B-B14F-4D97-AF65-F5344CB8AC3E}">
        <p14:creationId xmlns:p14="http://schemas.microsoft.com/office/powerpoint/2010/main" val="41677421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834884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Tree>
    <p:extLst>
      <p:ext uri="{BB962C8B-B14F-4D97-AF65-F5344CB8AC3E}">
        <p14:creationId xmlns:p14="http://schemas.microsoft.com/office/powerpoint/2010/main" val="232825017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917548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386484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with 1 column bullets">
    <p:spTree>
      <p:nvGrpSpPr>
        <p:cNvPr id="1" name=""/>
        <p:cNvGrpSpPr/>
        <p:nvPr/>
      </p:nvGrpSpPr>
      <p:grpSpPr>
        <a:xfrm>
          <a:off x="0" y="0"/>
          <a:ext cx="0" cy="0"/>
          <a:chOff x="0" y="0"/>
          <a:chExt cx="0" cy="0"/>
        </a:xfrm>
      </p:grpSpPr>
      <p:sp>
        <p:nvSpPr>
          <p:cNvPr id="4" name="Shape 37"/>
          <p:cNvSpPr>
            <a:spLocks noChangeShapeType="1"/>
          </p:cNvSpPr>
          <p:nvPr/>
        </p:nvSpPr>
        <p:spPr bwMode="auto">
          <a:xfrm flipH="1" flipV="1">
            <a:off x="0" y="6399238"/>
            <a:ext cx="8643938" cy="0"/>
          </a:xfrm>
          <a:prstGeom prst="line">
            <a:avLst/>
          </a:prstGeom>
          <a:noFill/>
          <a:ln w="3175">
            <a:solidFill>
              <a:srgbClr val="A6A6A6"/>
            </a:solidFill>
            <a:round/>
            <a:headEnd/>
            <a:tailEnd/>
          </a:ln>
          <a:extLst>
            <a:ext uri="{909E8E84-426E-40DD-AFC4-6F175D3DCCD1}">
              <a14:hiddenFill xmlns:a14="http://schemas.microsoft.com/office/drawing/2010/main">
                <a:noFill/>
              </a14:hiddenFill>
            </a:ext>
          </a:extLst>
        </p:spPr>
        <p:txBody>
          <a:bodyPr lIns="32145" tIns="32145" rIns="32145" bIns="32145"/>
          <a:lstStyle/>
          <a:p>
            <a:endParaRPr lang="en-US" sz="1547"/>
          </a:p>
        </p:txBody>
      </p:sp>
      <p:sp>
        <p:nvSpPr>
          <p:cNvPr id="5" name="Shape 38"/>
          <p:cNvSpPr/>
          <p:nvPr/>
        </p:nvSpPr>
        <p:spPr>
          <a:xfrm>
            <a:off x="8562455" y="6457281"/>
            <a:ext cx="125995" cy="146513"/>
          </a:xfrm>
          <a:prstGeom prst="rect">
            <a:avLst/>
          </a:prstGeom>
          <a:ln w="12700">
            <a:miter lim="400000"/>
          </a:ln>
          <a:extLst>
            <a:ext uri="{C572A759-6A51-4108-AA02-DFA0A04FC94B}"/>
          </a:extLst>
        </p:spPr>
        <p:txBody>
          <a:bodyPr wrap="none" lIns="45719" tIns="45719" rIns="45719" bIns="45719">
            <a:spAutoFit/>
          </a:bodyPr>
          <a:lstStyle>
            <a:lvl1pPr>
              <a:defRPr sz="500">
                <a:solidFill>
                  <a:srgbClr val="595959"/>
                </a:solidFill>
                <a:latin typeface="Helvetica Neue Light"/>
                <a:ea typeface="Helvetica Neue Light"/>
                <a:cs typeface="Helvetica Neue Light"/>
                <a:sym typeface="Helvetica Neue Light"/>
              </a:defRPr>
            </a:lvl1pPr>
          </a:lstStyle>
          <a:p>
            <a:pPr>
              <a:defRPr/>
            </a:pPr>
            <a:r>
              <a:rPr sz="352"/>
              <a:t>®</a:t>
            </a:r>
          </a:p>
        </p:txBody>
      </p:sp>
      <p:pic>
        <p:nvPicPr>
          <p:cNvPr id="6" name="image1.png" descr="GH.LogoNoShield.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89515" y="6498580"/>
            <a:ext cx="1463352" cy="14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0" name="Shape 40"/>
          <p:cNvSpPr>
            <a:spLocks noGrp="1"/>
          </p:cNvSpPr>
          <p:nvPr>
            <p:ph type="body" sz="quarter" idx="1"/>
          </p:nvPr>
        </p:nvSpPr>
        <p:spPr>
          <a:xfrm>
            <a:off x="814387" y="6397628"/>
            <a:ext cx="6297616" cy="252418"/>
          </a:xfrm>
          <a:prstGeom prst="rect">
            <a:avLst/>
          </a:prstGeom>
        </p:spPr>
        <p:txBody>
          <a:bodyPr spcCol="38100" anchor="b"/>
          <a:lstStyle>
            <a:lvl1pPr marL="0" indent="0">
              <a:spcBef>
                <a:spcPts val="211"/>
              </a:spcBef>
              <a:buSzTx/>
              <a:buFontTx/>
              <a:buNone/>
              <a:defRPr sz="844">
                <a:latin typeface="Helvetica Neue Light"/>
                <a:ea typeface="Helvetica Neue Light"/>
                <a:cs typeface="Helvetica Neue Light"/>
                <a:sym typeface="Helvetica Neue Light"/>
              </a:defRPr>
            </a:lvl1pPr>
            <a:lvl2pPr marL="407622" indent="-86116">
              <a:spcBef>
                <a:spcPts val="211"/>
              </a:spcBef>
              <a:buFontTx/>
              <a:defRPr sz="844">
                <a:latin typeface="Helvetica Neue Light"/>
                <a:ea typeface="Helvetica Neue Light"/>
                <a:cs typeface="Helvetica Neue Light"/>
                <a:sym typeface="Helvetica Neue Light"/>
              </a:defRPr>
            </a:lvl2pPr>
            <a:lvl3pPr marL="723388" indent="-80377">
              <a:spcBef>
                <a:spcPts val="211"/>
              </a:spcBef>
              <a:buFontTx/>
              <a:defRPr sz="844">
                <a:latin typeface="Helvetica Neue Light"/>
                <a:ea typeface="Helvetica Neue Light"/>
                <a:cs typeface="Helvetica Neue Light"/>
                <a:sym typeface="Helvetica Neue Light"/>
              </a:defRPr>
            </a:lvl3pPr>
            <a:lvl4pPr marL="1060969" indent="-96452">
              <a:spcBef>
                <a:spcPts val="211"/>
              </a:spcBef>
              <a:buFontTx/>
              <a:defRPr sz="844">
                <a:latin typeface="Helvetica Neue Light"/>
                <a:ea typeface="Helvetica Neue Light"/>
                <a:cs typeface="Helvetica Neue Light"/>
                <a:sym typeface="Helvetica Neue Light"/>
              </a:defRPr>
            </a:lvl4pPr>
            <a:lvl5pPr marL="1382475" indent="-96452">
              <a:spcBef>
                <a:spcPts val="211"/>
              </a:spcBef>
              <a:buFontTx/>
              <a:defRPr sz="844">
                <a:latin typeface="Helvetica Neue Light"/>
                <a:ea typeface="Helvetica Neue Light"/>
                <a:cs typeface="Helvetica Neue Light"/>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title"/>
          </p:nvPr>
        </p:nvSpPr>
        <p:spPr>
          <a:xfrm>
            <a:off x="457199" y="186266"/>
            <a:ext cx="8186740" cy="428629"/>
          </a:xfrm>
          <a:prstGeom prst="rect">
            <a:avLst/>
          </a:prstGeom>
        </p:spPr>
        <p:txBody>
          <a:bodyPr/>
          <a:lstStyle>
            <a:lvl1pPr>
              <a:defRPr>
                <a:solidFill>
                  <a:srgbClr val="000000"/>
                </a:solidFill>
              </a:defRPr>
            </a:lvl1pPr>
          </a:lstStyle>
          <a:p>
            <a:r>
              <a:t>Title Text</a:t>
            </a:r>
          </a:p>
        </p:txBody>
      </p:sp>
      <p:sp>
        <p:nvSpPr>
          <p:cNvPr id="7" name="Shape 42"/>
          <p:cNvSpPr>
            <a:spLocks noGrp="1"/>
          </p:cNvSpPr>
          <p:nvPr>
            <p:ph type="sldNum" sz="quarter" idx="10"/>
          </p:nvPr>
        </p:nvSpPr>
        <p:spPr>
          <a:xfrm>
            <a:off x="468809" y="6488535"/>
            <a:ext cx="145107" cy="161850"/>
          </a:xfrm>
          <a:prstGeom prst="rect">
            <a:avLst/>
          </a:prstGeom>
        </p:spPr>
        <p:txBody>
          <a:bodyPr/>
          <a:lstStyle>
            <a:lvl1pPr>
              <a:defRPr sz="1055">
                <a:latin typeface="Gill Sans"/>
                <a:sym typeface="Gill Sans"/>
              </a:defRPr>
            </a:lvl1pPr>
          </a:lstStyle>
          <a:p>
            <a:pPr>
              <a:defRPr/>
            </a:pPr>
            <a:fld id="{14704A4D-CED1-4FDC-8749-F596220D1546}" type="slidenum">
              <a:rPr/>
              <a:pPr>
                <a:defRPr/>
              </a:pPr>
              <a:t>‹#›</a:t>
            </a:fld>
            <a:endParaRPr/>
          </a:p>
        </p:txBody>
      </p:sp>
    </p:spTree>
    <p:extLst>
      <p:ext uri="{BB962C8B-B14F-4D97-AF65-F5344CB8AC3E}">
        <p14:creationId xmlns:p14="http://schemas.microsoft.com/office/powerpoint/2010/main" val="112303944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a:prstGeom prst="rect">
            <a:avLst/>
          </a:prstGeom>
        </p:spPr>
        <p:txBody>
          <a:bodyPr anchor="t"/>
          <a:lstStyle>
            <a:lvl1pPr algn="l">
              <a:defRPr sz="2812"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a:prstGeom prst="rect">
            <a:avLst/>
          </a:prstGeom>
        </p:spPr>
        <p:txBody>
          <a:bodyPr anchor="b"/>
          <a:lstStyle>
            <a:lvl1pPr marL="0" indent="0">
              <a:buNone/>
              <a:defRPr sz="1406"/>
            </a:lvl1pPr>
            <a:lvl2pPr marL="321457" indent="0">
              <a:buNone/>
              <a:defRPr sz="1266"/>
            </a:lvl2pPr>
            <a:lvl3pPr marL="642915" indent="0">
              <a:buNone/>
              <a:defRPr sz="1125"/>
            </a:lvl3pPr>
            <a:lvl4pPr marL="964372" indent="0">
              <a:buNone/>
              <a:defRPr sz="984"/>
            </a:lvl4pPr>
            <a:lvl5pPr marL="1285829" indent="0">
              <a:buNone/>
              <a:defRPr sz="984"/>
            </a:lvl5pPr>
            <a:lvl6pPr marL="1607287" indent="0">
              <a:buNone/>
              <a:defRPr sz="984"/>
            </a:lvl6pPr>
            <a:lvl7pPr marL="1928744" indent="0">
              <a:buNone/>
              <a:defRPr sz="984"/>
            </a:lvl7pPr>
            <a:lvl8pPr marL="2250201" indent="0">
              <a:buNone/>
              <a:defRPr sz="984"/>
            </a:lvl8pPr>
            <a:lvl9pPr marL="2571659" indent="0">
              <a:buNone/>
              <a:defRPr sz="984"/>
            </a:lvl9pPr>
          </a:lstStyle>
          <a:p>
            <a:pPr lvl="0"/>
            <a:r>
              <a:rPr lang="en-US"/>
              <a:t>Click to edit Master text styles</a:t>
            </a:r>
          </a:p>
        </p:txBody>
      </p:sp>
    </p:spTree>
    <p:extLst>
      <p:ext uri="{BB962C8B-B14F-4D97-AF65-F5344CB8AC3E}">
        <p14:creationId xmlns:p14="http://schemas.microsoft.com/office/powerpoint/2010/main" val="311437612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 Navy">
    <p:bg>
      <p:bgPr>
        <a:solidFill>
          <a:srgbClr val="13294B"/>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88697" y="1844887"/>
            <a:ext cx="8179943" cy="1470025"/>
          </a:xfrm>
        </p:spPr>
        <p:txBody>
          <a:bodyPr lIns="0" tIns="0" rIns="0" bIns="0" anchor="b" anchorCtr="0">
            <a:normAutofit/>
          </a:bodyPr>
          <a:lstStyle>
            <a:lvl1pPr algn="l">
              <a:defRPr sz="3000" b="1">
                <a:solidFill>
                  <a:schemeClr val="bg1"/>
                </a:solidFill>
              </a:defRPr>
            </a:lvl1pPr>
          </a:lstStyle>
          <a:p>
            <a:r>
              <a:rPr lang="en-US" dirty="0"/>
              <a:t>Click to Add Title</a:t>
            </a:r>
          </a:p>
        </p:txBody>
      </p:sp>
      <p:sp>
        <p:nvSpPr>
          <p:cNvPr id="7" name="Subtitle 2"/>
          <p:cNvSpPr>
            <a:spLocks noGrp="1"/>
          </p:cNvSpPr>
          <p:nvPr>
            <p:ph type="subTitle" idx="1" hasCustomPrompt="1"/>
          </p:nvPr>
        </p:nvSpPr>
        <p:spPr>
          <a:xfrm>
            <a:off x="288697" y="3461117"/>
            <a:ext cx="8179943" cy="753881"/>
          </a:xfrm>
        </p:spPr>
        <p:txBody>
          <a:bodyPr lIns="0" tIns="0" rIns="0" bIns="0">
            <a:normAutofit/>
          </a:bodyPr>
          <a:lstStyle>
            <a:lvl1pPr marL="0" indent="0" algn="l">
              <a:buNone/>
              <a:defRPr sz="1500">
                <a:solidFill>
                  <a:schemeClr val="bg1"/>
                </a:solidFill>
              </a:defRPr>
            </a:lvl1pPr>
            <a:lvl2pPr marL="342854" indent="0" algn="ctr">
              <a:buNone/>
              <a:defRPr>
                <a:solidFill>
                  <a:schemeClr val="tx1">
                    <a:tint val="75000"/>
                  </a:schemeClr>
                </a:solidFill>
              </a:defRPr>
            </a:lvl2pPr>
            <a:lvl3pPr marL="685710" indent="0" algn="ctr">
              <a:buNone/>
              <a:defRPr>
                <a:solidFill>
                  <a:schemeClr val="tx1">
                    <a:tint val="75000"/>
                  </a:schemeClr>
                </a:solidFill>
              </a:defRPr>
            </a:lvl3pPr>
            <a:lvl4pPr marL="1028565" indent="0" algn="ctr">
              <a:buNone/>
              <a:defRPr>
                <a:solidFill>
                  <a:schemeClr val="tx1">
                    <a:tint val="75000"/>
                  </a:schemeClr>
                </a:solidFill>
              </a:defRPr>
            </a:lvl4pPr>
            <a:lvl5pPr marL="1371421" indent="0" algn="ctr">
              <a:buNone/>
              <a:defRPr>
                <a:solidFill>
                  <a:schemeClr val="tx1">
                    <a:tint val="75000"/>
                  </a:schemeClr>
                </a:solidFill>
              </a:defRPr>
            </a:lvl5pPr>
            <a:lvl6pPr marL="1714275" indent="0" algn="ctr">
              <a:buNone/>
              <a:defRPr>
                <a:solidFill>
                  <a:schemeClr val="tx1">
                    <a:tint val="75000"/>
                  </a:schemeClr>
                </a:solidFill>
              </a:defRPr>
            </a:lvl6pPr>
            <a:lvl7pPr marL="2057129" indent="0" algn="ctr">
              <a:buNone/>
              <a:defRPr>
                <a:solidFill>
                  <a:schemeClr val="tx1">
                    <a:tint val="75000"/>
                  </a:schemeClr>
                </a:solidFill>
              </a:defRPr>
            </a:lvl7pPr>
            <a:lvl8pPr marL="2399985" indent="0" algn="ctr">
              <a:buNone/>
              <a:defRPr>
                <a:solidFill>
                  <a:schemeClr val="tx1">
                    <a:tint val="75000"/>
                  </a:schemeClr>
                </a:solidFill>
              </a:defRPr>
            </a:lvl8pPr>
            <a:lvl9pPr marL="2742839" indent="0" algn="ctr">
              <a:buNone/>
              <a:defRPr>
                <a:solidFill>
                  <a:schemeClr val="tx1">
                    <a:tint val="75000"/>
                  </a:schemeClr>
                </a:solidFill>
              </a:defRPr>
            </a:lvl9pPr>
          </a:lstStyle>
          <a:p>
            <a:r>
              <a:rPr lang="en-US" dirty="0"/>
              <a:t>Click to Add Subtitle</a:t>
            </a:r>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0EE52776-0A7E-417A-B287-2E0D1250EC11}" type="slidenum">
              <a:rPr lang="en-US" smtClean="0"/>
              <a:pPr/>
              <a:t>‹#›</a:t>
            </a:fld>
            <a:endParaRPr lang="en-US" dirty="0"/>
          </a:p>
        </p:txBody>
      </p:sp>
      <p:sp>
        <p:nvSpPr>
          <p:cNvPr id="10" name="Rectangle 9"/>
          <p:cNvSpPr/>
          <p:nvPr userDrawn="1"/>
        </p:nvSpPr>
        <p:spPr>
          <a:xfrm>
            <a:off x="4886325" y="896879"/>
            <a:ext cx="3771900" cy="5029200"/>
          </a:xfrm>
          <a:prstGeom prst="rect">
            <a:avLst/>
          </a:prstGeom>
          <a:blipFill dpi="0" rotWithShape="1">
            <a:blip r:embed="rId2">
              <a:alphaModFix amt="12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userDrawn="1"/>
        </p:nvPicPr>
        <p:blipFill>
          <a:blip r:embed="rId3"/>
          <a:stretch>
            <a:fillRect/>
          </a:stretch>
        </p:blipFill>
        <p:spPr>
          <a:xfrm>
            <a:off x="288697" y="375825"/>
            <a:ext cx="1750494" cy="288470"/>
          </a:xfrm>
          <a:prstGeom prst="rect">
            <a:avLst/>
          </a:prstGeom>
        </p:spPr>
      </p:pic>
    </p:spTree>
    <p:extLst>
      <p:ext uri="{BB962C8B-B14F-4D97-AF65-F5344CB8AC3E}">
        <p14:creationId xmlns:p14="http://schemas.microsoft.com/office/powerpoint/2010/main" val="19360029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Two Line Headline">
    <p:spTree>
      <p:nvGrpSpPr>
        <p:cNvPr id="1" name=""/>
        <p:cNvGrpSpPr/>
        <p:nvPr/>
      </p:nvGrpSpPr>
      <p:grpSpPr>
        <a:xfrm>
          <a:off x="0" y="0"/>
          <a:ext cx="0" cy="0"/>
          <a:chOff x="0" y="0"/>
          <a:chExt cx="0" cy="0"/>
        </a:xfrm>
      </p:grpSpPr>
      <p:sp>
        <p:nvSpPr>
          <p:cNvPr id="7" name="Subtitle 2"/>
          <p:cNvSpPr>
            <a:spLocks noGrp="1"/>
          </p:cNvSpPr>
          <p:nvPr>
            <p:ph type="subTitle" idx="11" hasCustomPrompt="1"/>
          </p:nvPr>
        </p:nvSpPr>
        <p:spPr>
          <a:xfrm>
            <a:off x="694755" y="693376"/>
            <a:ext cx="7744969" cy="537941"/>
          </a:xfrm>
          <a:prstGeom prst="rect">
            <a:avLst/>
          </a:prstGeom>
        </p:spPr>
        <p:txBody>
          <a:bodyPr>
            <a:normAutofit/>
          </a:bodyPr>
          <a:lstStyle>
            <a:lvl1pPr marL="0" indent="0" algn="ctr">
              <a:buNone/>
              <a:defRPr sz="1600" b="0" i="0">
                <a:solidFill>
                  <a:srgbClr val="333333"/>
                </a:solidFill>
                <a:latin typeface="Open Sans" charset="0"/>
                <a:ea typeface="Open Sans" charset="0"/>
                <a:cs typeface="Open Sans" charset="0"/>
              </a:defRPr>
            </a:lvl1pPr>
          </a:lstStyle>
          <a:p>
            <a:r>
              <a:rPr lang="en-US" dirty="0"/>
              <a:t>Click to add subtitle</a:t>
            </a:r>
          </a:p>
        </p:txBody>
      </p:sp>
      <p:sp>
        <p:nvSpPr>
          <p:cNvPr id="2" name="Title 1"/>
          <p:cNvSpPr>
            <a:spLocks noGrp="1"/>
          </p:cNvSpPr>
          <p:nvPr>
            <p:ph type="title" hasCustomPrompt="1"/>
          </p:nvPr>
        </p:nvSpPr>
        <p:spPr/>
        <p:txBody>
          <a:bodyPr/>
          <a:lstStyle/>
          <a:p>
            <a:r>
              <a:rPr lang="en-US" dirty="0"/>
              <a:t>Click to edit master title style</a:t>
            </a:r>
          </a:p>
        </p:txBody>
      </p:sp>
      <p:sp>
        <p:nvSpPr>
          <p:cNvPr id="4" name="Text Placeholder 2"/>
          <p:cNvSpPr>
            <a:spLocks noGrp="1"/>
          </p:cNvSpPr>
          <p:nvPr>
            <p:ph idx="1" hasCustomPrompt="1"/>
          </p:nvPr>
        </p:nvSpPr>
        <p:spPr>
          <a:xfrm>
            <a:off x="685800" y="1525501"/>
            <a:ext cx="7770814" cy="4525963"/>
          </a:xfrm>
          <a:prstGeom prst="rect">
            <a:avLst/>
          </a:prstGeom>
        </p:spPr>
        <p:txBody>
          <a:bodyPr vert="horz" lIns="0" tIns="0" rIns="0" bIns="0" rtlCol="0">
            <a:noAutofit/>
          </a:bodyPr>
          <a:lstStyle>
            <a:lvl1pPr>
              <a:defRPr sz="1800" b="0" i="0">
                <a:solidFill>
                  <a:srgbClr val="333333"/>
                </a:solidFill>
                <a:latin typeface="Open Sans" charset="0"/>
                <a:ea typeface="Open Sans" charset="0"/>
                <a:cs typeface="Open Sans" charset="0"/>
              </a:defRPr>
            </a:lvl1pPr>
          </a:lstStyle>
          <a:p>
            <a:pPr lvl="0"/>
            <a:r>
              <a:rPr lang="en-US" dirty="0"/>
              <a:t>Click to add text, object, chart or image</a:t>
            </a:r>
          </a:p>
        </p:txBody>
      </p:sp>
      <p:sp>
        <p:nvSpPr>
          <p:cNvPr id="6" name="Rectangle 5"/>
          <p:cNvSpPr/>
          <p:nvPr userDrawn="1"/>
        </p:nvSpPr>
        <p:spPr>
          <a:xfrm>
            <a:off x="4281040" y="1085447"/>
            <a:ext cx="582541" cy="47999"/>
          </a:xfrm>
          <a:prstGeom prst="rect">
            <a:avLst/>
          </a:prstGeom>
          <a:solidFill>
            <a:srgbClr val="00ADD2"/>
          </a:solidFill>
          <a:ln>
            <a:noFill/>
          </a:ln>
          <a:effectLst/>
        </p:spPr>
        <p:style>
          <a:lnRef idx="1">
            <a:schemeClr val="accent1"/>
          </a:lnRef>
          <a:fillRef idx="3">
            <a:schemeClr val="accent1"/>
          </a:fillRef>
          <a:effectRef idx="2">
            <a:schemeClr val="accent1"/>
          </a:effectRef>
          <a:fontRef idx="minor">
            <a:schemeClr val="lt1"/>
          </a:fontRef>
        </p:style>
        <p:txBody>
          <a:bodyPr lIns="34248" tIns="17125" rIns="34248" bIns="17125" rtlCol="0" anchor="ctr"/>
          <a:lstStyle/>
          <a:p>
            <a:pPr algn="ctr"/>
            <a:endParaRPr lang="en-US" sz="1600" dirty="0">
              <a:solidFill>
                <a:srgbClr val="00ADD2"/>
              </a:solidFill>
              <a:latin typeface="Open Sans" charset="0"/>
            </a:endParaRPr>
          </a:p>
        </p:txBody>
      </p:sp>
      <p:sp>
        <p:nvSpPr>
          <p:cNvPr id="10"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9"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Tree>
    <p:extLst>
      <p:ext uri="{BB962C8B-B14F-4D97-AF65-F5344CB8AC3E}">
        <p14:creationId xmlns:p14="http://schemas.microsoft.com/office/powerpoint/2010/main" val="3048236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Two Column - Two Line Headline">
    <p:spTree>
      <p:nvGrpSpPr>
        <p:cNvPr id="1" name=""/>
        <p:cNvGrpSpPr/>
        <p:nvPr/>
      </p:nvGrpSpPr>
      <p:grpSpPr>
        <a:xfrm>
          <a:off x="0" y="0"/>
          <a:ext cx="0" cy="0"/>
          <a:chOff x="0" y="0"/>
          <a:chExt cx="0" cy="0"/>
        </a:xfrm>
      </p:grpSpPr>
      <p:sp>
        <p:nvSpPr>
          <p:cNvPr id="7" name="Subtitle 2"/>
          <p:cNvSpPr>
            <a:spLocks noGrp="1"/>
          </p:cNvSpPr>
          <p:nvPr>
            <p:ph type="subTitle" idx="11" hasCustomPrompt="1"/>
          </p:nvPr>
        </p:nvSpPr>
        <p:spPr>
          <a:xfrm>
            <a:off x="694755" y="693376"/>
            <a:ext cx="7744969" cy="537941"/>
          </a:xfrm>
          <a:prstGeom prst="rect">
            <a:avLst/>
          </a:prstGeom>
        </p:spPr>
        <p:txBody>
          <a:bodyPr>
            <a:normAutofit/>
          </a:bodyPr>
          <a:lstStyle>
            <a:lvl1pPr marL="0" marR="0" indent="0" algn="ctr" defTabSz="407737" rtl="0" eaLnBrk="1" fontAlgn="auto" latinLnBrk="0" hangingPunct="1">
              <a:lnSpc>
                <a:spcPct val="120000"/>
              </a:lnSpc>
              <a:spcBef>
                <a:spcPts val="1200"/>
              </a:spcBef>
              <a:spcAft>
                <a:spcPts val="0"/>
              </a:spcAft>
              <a:buClr>
                <a:schemeClr val="accent1"/>
              </a:buClr>
              <a:buSzTx/>
              <a:buFont typeface="Arial"/>
              <a:buNone/>
              <a:tabLst/>
              <a:defRPr sz="1600" b="0" i="0">
                <a:solidFill>
                  <a:srgbClr val="333333"/>
                </a:solidFill>
                <a:latin typeface="Open Sans" charset="0"/>
                <a:ea typeface="Open Sans" charset="0"/>
                <a:cs typeface="Open Sans" charset="0"/>
              </a:defRPr>
            </a:lvl1pPr>
          </a:lstStyle>
          <a:p>
            <a:r>
              <a:rPr lang="en-US" dirty="0"/>
              <a:t>Click to add subtitle</a:t>
            </a:r>
          </a:p>
        </p:txBody>
      </p:sp>
      <p:sp>
        <p:nvSpPr>
          <p:cNvPr id="2" name="Title 1"/>
          <p:cNvSpPr>
            <a:spLocks noGrp="1"/>
          </p:cNvSpPr>
          <p:nvPr>
            <p:ph type="title" hasCustomPrompt="1"/>
          </p:nvPr>
        </p:nvSpPr>
        <p:spPr/>
        <p:txBody>
          <a:bodyPr/>
          <a:lstStyle/>
          <a:p>
            <a:r>
              <a:rPr lang="en-US" dirty="0"/>
              <a:t>Click to edit master title style</a:t>
            </a:r>
          </a:p>
        </p:txBody>
      </p:sp>
      <p:sp>
        <p:nvSpPr>
          <p:cNvPr id="4" name="Text Placeholder 2"/>
          <p:cNvSpPr>
            <a:spLocks noGrp="1"/>
          </p:cNvSpPr>
          <p:nvPr>
            <p:ph idx="1" hasCustomPrompt="1"/>
          </p:nvPr>
        </p:nvSpPr>
        <p:spPr>
          <a:xfrm>
            <a:off x="685800" y="1525502"/>
            <a:ext cx="3595240" cy="4420408"/>
          </a:xfrm>
          <a:prstGeom prst="rect">
            <a:avLst/>
          </a:prstGeom>
        </p:spPr>
        <p:txBody>
          <a:bodyPr vert="horz" lIns="0" tIns="0" rIns="0" bIns="0" rtlCol="0">
            <a:noAutofit/>
          </a:bodyPr>
          <a:lstStyle>
            <a:lvl1pPr>
              <a:defRPr sz="1800" b="0" i="0">
                <a:solidFill>
                  <a:srgbClr val="333333"/>
                </a:solidFill>
                <a:latin typeface="Open Sans" charset="0"/>
                <a:ea typeface="Open Sans" charset="0"/>
                <a:cs typeface="Open Sans" charset="0"/>
              </a:defRPr>
            </a:lvl1pPr>
          </a:lstStyle>
          <a:p>
            <a:pPr lvl="0"/>
            <a:r>
              <a:rPr lang="en-US" dirty="0"/>
              <a:t>Click to add text, object, chart or image</a:t>
            </a:r>
          </a:p>
        </p:txBody>
      </p:sp>
      <p:sp>
        <p:nvSpPr>
          <p:cNvPr id="6" name="Rectangle 5"/>
          <p:cNvSpPr/>
          <p:nvPr userDrawn="1"/>
        </p:nvSpPr>
        <p:spPr>
          <a:xfrm>
            <a:off x="4281040" y="1085447"/>
            <a:ext cx="582541" cy="47999"/>
          </a:xfrm>
          <a:prstGeom prst="rect">
            <a:avLst/>
          </a:prstGeom>
          <a:solidFill>
            <a:srgbClr val="00ADD2"/>
          </a:solidFill>
          <a:ln>
            <a:noFill/>
          </a:ln>
          <a:effectLst/>
        </p:spPr>
        <p:style>
          <a:lnRef idx="1">
            <a:schemeClr val="accent1"/>
          </a:lnRef>
          <a:fillRef idx="3">
            <a:schemeClr val="accent1"/>
          </a:fillRef>
          <a:effectRef idx="2">
            <a:schemeClr val="accent1"/>
          </a:effectRef>
          <a:fontRef idx="minor">
            <a:schemeClr val="lt1"/>
          </a:fontRef>
        </p:style>
        <p:txBody>
          <a:bodyPr lIns="34248" tIns="17125" rIns="34248" bIns="17125" rtlCol="0" anchor="ctr"/>
          <a:lstStyle/>
          <a:p>
            <a:pPr algn="ctr"/>
            <a:endParaRPr lang="en-US" sz="1600" dirty="0">
              <a:solidFill>
                <a:srgbClr val="00ADD2"/>
              </a:solidFill>
              <a:latin typeface="Open Sans" charset="0"/>
            </a:endParaRPr>
          </a:p>
        </p:txBody>
      </p:sp>
      <p:sp>
        <p:nvSpPr>
          <p:cNvPr id="9" name="Text Placeholder 2"/>
          <p:cNvSpPr>
            <a:spLocks noGrp="1"/>
          </p:cNvSpPr>
          <p:nvPr>
            <p:ph idx="12" hasCustomPrompt="1"/>
          </p:nvPr>
        </p:nvSpPr>
        <p:spPr>
          <a:xfrm>
            <a:off x="4844484" y="1525502"/>
            <a:ext cx="3595240" cy="4420408"/>
          </a:xfrm>
          <a:prstGeom prst="rect">
            <a:avLst/>
          </a:prstGeom>
        </p:spPr>
        <p:txBody>
          <a:bodyPr vert="horz" lIns="0" tIns="0" rIns="0" bIns="0" rtlCol="0">
            <a:noAutofit/>
          </a:bodyPr>
          <a:lstStyle>
            <a:lvl1pPr>
              <a:defRPr sz="1800" b="0" i="0">
                <a:solidFill>
                  <a:srgbClr val="333333"/>
                </a:solidFill>
                <a:latin typeface="Open Sans" charset="0"/>
                <a:ea typeface="Open Sans" charset="0"/>
                <a:cs typeface="Open Sans" charset="0"/>
              </a:defRPr>
            </a:lvl1pPr>
          </a:lstStyle>
          <a:p>
            <a:pPr lvl="0"/>
            <a:r>
              <a:rPr lang="en-US" dirty="0"/>
              <a:t>Click to add text, object, chart or image</a:t>
            </a:r>
          </a:p>
        </p:txBody>
      </p:sp>
      <p:sp>
        <p:nvSpPr>
          <p:cNvPr id="12"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10"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Tree>
    <p:extLst>
      <p:ext uri="{BB962C8B-B14F-4D97-AF65-F5344CB8AC3E}">
        <p14:creationId xmlns:p14="http://schemas.microsoft.com/office/powerpoint/2010/main" val="4157547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peakers">
    <p:spTree>
      <p:nvGrpSpPr>
        <p:cNvPr id="1" name=""/>
        <p:cNvGrpSpPr/>
        <p:nvPr/>
      </p:nvGrpSpPr>
      <p:grpSpPr>
        <a:xfrm>
          <a:off x="0" y="0"/>
          <a:ext cx="0" cy="0"/>
          <a:chOff x="0" y="0"/>
          <a:chExt cx="0" cy="0"/>
        </a:xfrm>
      </p:grpSpPr>
      <p:sp>
        <p:nvSpPr>
          <p:cNvPr id="10" name="Subtitle 2"/>
          <p:cNvSpPr txBox="1">
            <a:spLocks/>
          </p:cNvSpPr>
          <p:nvPr userDrawn="1"/>
        </p:nvSpPr>
        <p:spPr>
          <a:xfrm>
            <a:off x="699518" y="3834911"/>
            <a:ext cx="7744969" cy="419558"/>
          </a:xfrm>
          <a:prstGeom prst="rect">
            <a:avLst/>
          </a:prstGeom>
        </p:spPr>
        <p:txBody>
          <a:bodyPr vert="horz" lIns="81548" tIns="40774" rIns="81548" bIns="40774"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endParaRPr lang="en-US" sz="1200" dirty="0">
              <a:solidFill>
                <a:srgbClr val="797979"/>
              </a:solidFill>
              <a:latin typeface="Open Sans" charset="0"/>
              <a:cs typeface="Open Sans" charset="0"/>
            </a:endParaRPr>
          </a:p>
        </p:txBody>
      </p:sp>
      <p:sp>
        <p:nvSpPr>
          <p:cNvPr id="12" name="Subtitle 2"/>
          <p:cNvSpPr txBox="1">
            <a:spLocks/>
          </p:cNvSpPr>
          <p:nvPr userDrawn="1"/>
        </p:nvSpPr>
        <p:spPr>
          <a:xfrm>
            <a:off x="699518" y="3834911"/>
            <a:ext cx="7744969" cy="419558"/>
          </a:xfrm>
          <a:prstGeom prst="rect">
            <a:avLst/>
          </a:prstGeom>
        </p:spPr>
        <p:txBody>
          <a:bodyPr vert="horz" lIns="81548" tIns="40774" rIns="81548" bIns="40774"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endParaRPr lang="en-US" sz="1200" dirty="0">
              <a:solidFill>
                <a:srgbClr val="797979"/>
              </a:solidFill>
              <a:latin typeface="Open Sans" charset="0"/>
              <a:cs typeface="Open Sans" charset="0"/>
            </a:endParaRPr>
          </a:p>
        </p:txBody>
      </p:sp>
      <p:sp>
        <p:nvSpPr>
          <p:cNvPr id="13"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8" name="Slide Number Placeholder 5"/>
          <p:cNvSpPr>
            <a:spLocks noGrp="1"/>
          </p:cNvSpPr>
          <p:nvPr>
            <p:ph type="sldNum" sz="quarter" idx="4"/>
          </p:nvPr>
        </p:nvSpPr>
        <p:spPr>
          <a:xfrm flipH="1">
            <a:off x="8547100" y="6481000"/>
            <a:ext cx="292100" cy="365125"/>
          </a:xfrm>
          <a:prstGeom prst="rect">
            <a:avLst/>
          </a:prstGeom>
          <a:ln>
            <a:noFill/>
          </a:ln>
        </p:spPr>
        <p:txBody>
          <a:bodyPr vert="horz" lIns="91440" tIns="45720" rIns="0" bIns="45720" rtlCol="0" anchor="ctr"/>
          <a:lstStyle>
            <a:lvl1pPr algn="r">
              <a:defRPr sz="1200">
                <a:solidFill>
                  <a:schemeClr val="bg1"/>
                </a:solidFill>
                <a:latin typeface="Open Sans" charset="0"/>
                <a:ea typeface="Open Sans" charset="0"/>
                <a:cs typeface="Open Sans" charset="0"/>
              </a:defRPr>
            </a:lvl1pPr>
          </a:lstStyle>
          <a:p>
            <a:pPr defTabSz="457200"/>
            <a:fld id="{CB005DDE-140E-F641-A7AF-1CDD3EF57A8F}" type="slidenum">
              <a:rPr lang="en-US" smtClean="0">
                <a:solidFill>
                  <a:srgbClr val="FFFFFF"/>
                </a:solidFill>
              </a:rPr>
              <a:pPr defTabSz="457200"/>
              <a:t>‹#›</a:t>
            </a:fld>
            <a:endParaRPr lang="en-US" dirty="0">
              <a:solidFill>
                <a:srgbClr val="FFFFFF"/>
              </a:solidFill>
            </a:endParaRPr>
          </a:p>
        </p:txBody>
      </p:sp>
      <p:sp>
        <p:nvSpPr>
          <p:cNvPr id="9" name="Title Placeholder 1"/>
          <p:cNvSpPr>
            <a:spLocks noGrp="1"/>
          </p:cNvSpPr>
          <p:nvPr>
            <p:ph type="title"/>
          </p:nvPr>
        </p:nvSpPr>
        <p:spPr>
          <a:xfrm>
            <a:off x="0" y="1"/>
            <a:ext cx="9144000" cy="725474"/>
          </a:xfrm>
          <a:prstGeom prst="rect">
            <a:avLst/>
          </a:prstGeom>
        </p:spPr>
        <p:txBody>
          <a:bodyPr vert="horz" lIns="108745" tIns="54373" rIns="108745" bIns="54373" rtlCol="0" anchor="ctr">
            <a:noAutofit/>
          </a:bodyPr>
          <a:lstStyle/>
          <a:p>
            <a:r>
              <a:rPr lang="en-US" dirty="0"/>
              <a:t>Click to edit master title style</a:t>
            </a:r>
          </a:p>
        </p:txBody>
      </p:sp>
    </p:spTree>
    <p:extLst>
      <p:ext uri="{BB962C8B-B14F-4D97-AF65-F5344CB8AC3E}">
        <p14:creationId xmlns:p14="http://schemas.microsoft.com/office/powerpoint/2010/main" val="3831700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4.emf"/></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4.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6.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7697" y="5936613"/>
            <a:ext cx="2648606" cy="407478"/>
          </a:xfrm>
          <a:prstGeom prst="rect">
            <a:avLst/>
          </a:prstGeom>
        </p:spPr>
      </p:pic>
    </p:spTree>
    <p:extLst>
      <p:ext uri="{BB962C8B-B14F-4D97-AF65-F5344CB8AC3E}">
        <p14:creationId xmlns:p14="http://schemas.microsoft.com/office/powerpoint/2010/main" val="1755799851"/>
      </p:ext>
    </p:extLst>
  </p:cSld>
  <p:clrMap bg1="lt1" tx1="dk1" bg2="lt2" tx2="dk2" accent1="accent1" accent2="accent2" accent3="accent3" accent4="accent4" accent5="accent5" accent6="accent6" hlink="hlink" folHlink="folHlink"/>
  <p:sldLayoutIdLst>
    <p:sldLayoutId id="2147483711" r:id="rId1"/>
    <p:sldLayoutId id="2147483757" r:id="rId2"/>
    <p:sldLayoutId id="2147483764" r:id="rId3"/>
    <p:sldLayoutId id="2147483765" r:id="rId4"/>
    <p:sldLayoutId id="2147483768" r:id="rId5"/>
    <p:sldLayoutId id="2147483770" r:id="rId6"/>
    <p:sldLayoutId id="2147483771" r:id="rId7"/>
    <p:sldLayoutId id="214748377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1"/>
            <a:ext cx="9144000" cy="725474"/>
          </a:xfrm>
          <a:prstGeom prst="rect">
            <a:avLst/>
          </a:prstGeom>
        </p:spPr>
        <p:txBody>
          <a:bodyPr vert="horz" lIns="108745" tIns="54373" rIns="108745" bIns="54373" rtlCol="0" anchor="ctr">
            <a:noAutofit/>
          </a:bodyPr>
          <a:lstStyle/>
          <a:p>
            <a:r>
              <a:rPr lang="en-US" dirty="0"/>
              <a:t>Click to edit master title style</a:t>
            </a:r>
          </a:p>
        </p:txBody>
      </p:sp>
      <p:sp>
        <p:nvSpPr>
          <p:cNvPr id="2" name="Text Placeholder 1"/>
          <p:cNvSpPr>
            <a:spLocks noGrp="1"/>
          </p:cNvSpPr>
          <p:nvPr>
            <p:ph type="body" idx="1"/>
          </p:nvPr>
        </p:nvSpPr>
        <p:spPr>
          <a:xfrm>
            <a:off x="685800" y="1005085"/>
            <a:ext cx="7777162" cy="50401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3" name="Rectangle 2"/>
          <p:cNvSpPr/>
          <p:nvPr/>
        </p:nvSpPr>
        <p:spPr>
          <a:xfrm>
            <a:off x="0" y="6765636"/>
            <a:ext cx="9144000" cy="103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Open Sans Light"/>
            </a:endParaRPr>
          </a:p>
        </p:txBody>
      </p:sp>
      <p:sp>
        <p:nvSpPr>
          <p:cNvPr id="9"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8" name="Rectangle 7"/>
          <p:cNvSpPr/>
          <p:nvPr/>
        </p:nvSpPr>
        <p:spPr>
          <a:xfrm>
            <a:off x="0" y="6498500"/>
            <a:ext cx="9144000" cy="359500"/>
          </a:xfrm>
          <a:prstGeom prst="rect">
            <a:avLst/>
          </a:prstGeom>
          <a:solidFill>
            <a:srgbClr val="00A7C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33"/>
          <p:cNvSpPr txBox="1">
            <a:spLocks/>
          </p:cNvSpPr>
          <p:nvPr/>
        </p:nvSpPr>
        <p:spPr>
          <a:xfrm>
            <a:off x="685800" y="6498026"/>
            <a:ext cx="5549900" cy="364998"/>
          </a:xfrm>
          <a:prstGeom prst="rect">
            <a:avLst/>
          </a:prstGeom>
        </p:spPr>
        <p:txBody>
          <a:bodyPr vert="horz" lIns="0" anchor="ctr"/>
          <a:lstStyle>
            <a:lvl1pPr marL="342900" indent="-342900" algn="l" defTabSz="457200" rtl="0" eaLnBrk="1" latinLnBrk="0" hangingPunct="1">
              <a:spcBef>
                <a:spcPct val="20000"/>
              </a:spcBef>
              <a:buClr>
                <a:scrgbClr r="0" g="0" b="0"/>
              </a:buClr>
              <a:buFont typeface="Arial"/>
              <a:buNone/>
              <a:defRPr sz="1000" kern="1200" baseline="0">
                <a:solidFill>
                  <a:srgbClr val="2192B3"/>
                </a:solidFill>
                <a:latin typeface="Helvetica"/>
                <a:ea typeface="+mn-ea"/>
                <a:cs typeface="Helvetica"/>
              </a:defRPr>
            </a:lvl1pPr>
            <a:lvl2pPr marL="742950" indent="-285750" algn="l" defTabSz="457200" rtl="0" eaLnBrk="1" latinLnBrk="0" hangingPunct="1">
              <a:spcBef>
                <a:spcPct val="20000"/>
              </a:spcBef>
              <a:buFont typeface="Arial"/>
              <a:buChar char="–"/>
              <a:defRPr sz="1000" kern="1200">
                <a:solidFill>
                  <a:srgbClr val="2192B3"/>
                </a:solidFill>
                <a:latin typeface="Helvetica"/>
                <a:ea typeface="+mn-ea"/>
                <a:cs typeface="Helvetica"/>
              </a:defRPr>
            </a:lvl2pPr>
            <a:lvl3pPr marL="1143000" indent="-228600" algn="l" defTabSz="457200" rtl="0" eaLnBrk="1" latinLnBrk="0" hangingPunct="1">
              <a:spcBef>
                <a:spcPct val="20000"/>
              </a:spcBef>
              <a:buFont typeface="Arial"/>
              <a:buChar char="•"/>
              <a:defRPr sz="1000" kern="1200">
                <a:solidFill>
                  <a:srgbClr val="2192B3"/>
                </a:solidFill>
                <a:latin typeface="Helvetica"/>
                <a:ea typeface="+mn-ea"/>
                <a:cs typeface="Helvetica"/>
              </a:defRPr>
            </a:lvl3pPr>
            <a:lvl4pPr marL="1600200" indent="-228600" algn="l" defTabSz="457200" rtl="0" eaLnBrk="1" latinLnBrk="0" hangingPunct="1">
              <a:spcBef>
                <a:spcPct val="20000"/>
              </a:spcBef>
              <a:buFont typeface="Arial"/>
              <a:buChar char="–"/>
              <a:defRPr sz="1000" kern="1200">
                <a:solidFill>
                  <a:srgbClr val="2192B3"/>
                </a:solidFill>
                <a:latin typeface="Helvetica"/>
                <a:ea typeface="+mn-ea"/>
                <a:cs typeface="Helvetica"/>
              </a:defRPr>
            </a:lvl4pPr>
            <a:lvl5pPr marL="2057400" indent="-228600" algn="l" defTabSz="457200" rtl="0" eaLnBrk="1" latinLnBrk="0" hangingPunct="1">
              <a:spcBef>
                <a:spcPct val="20000"/>
              </a:spcBef>
              <a:buFont typeface="Arial"/>
              <a:buChar char="»"/>
              <a:defRPr sz="1000" kern="1200">
                <a:solidFill>
                  <a:srgbClr val="2192B3"/>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800" dirty="0">
                <a:solidFill>
                  <a:srgbClr val="FFFFFF"/>
                </a:solidFill>
                <a:latin typeface="Open Sans" charset="0"/>
                <a:ea typeface="Open Sans" charset="0"/>
                <a:cs typeface="Open Sans" charset="0"/>
              </a:rPr>
              <a:t>© 2017 Sequenom Laboratories</a:t>
            </a:r>
            <a:r>
              <a:rPr lang="en-US" sz="800" baseline="30000" dirty="0">
                <a:solidFill>
                  <a:srgbClr val="FFFFFF"/>
                </a:solidFill>
                <a:latin typeface="Open Sans" charset="0"/>
                <a:ea typeface="Open Sans" charset="0"/>
                <a:cs typeface="Open Sans" charset="0"/>
              </a:rPr>
              <a:t>™</a:t>
            </a:r>
            <a:r>
              <a:rPr lang="en-US" sz="800" dirty="0">
                <a:solidFill>
                  <a:srgbClr val="FFFFFF"/>
                </a:solidFill>
                <a:latin typeface="Open Sans" charset="0"/>
                <a:ea typeface="Open Sans" charset="0"/>
                <a:cs typeface="Open Sans" charset="0"/>
              </a:rPr>
              <a:t>. All rights reserved.</a:t>
            </a:r>
            <a:endParaRPr lang="en-US" sz="800" b="1" dirty="0">
              <a:solidFill>
                <a:srgbClr val="FFFFFF"/>
              </a:solidFill>
              <a:latin typeface="Open Sans" charset="0"/>
              <a:ea typeface="Open Sans" charset="0"/>
              <a:cs typeface="Open Sans" charset="0"/>
            </a:endParaRPr>
          </a:p>
        </p:txBody>
      </p:sp>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87627" y="6559065"/>
            <a:ext cx="1549400" cy="238370"/>
          </a:xfrm>
          <a:prstGeom prst="rect">
            <a:avLst/>
          </a:prstGeom>
        </p:spPr>
      </p:pic>
    </p:spTree>
    <p:extLst>
      <p:ext uri="{BB962C8B-B14F-4D97-AF65-F5344CB8AC3E}">
        <p14:creationId xmlns:p14="http://schemas.microsoft.com/office/powerpoint/2010/main" val="318844776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Lst>
  <p:hf hdr="0" dt="0"/>
  <p:txStyles>
    <p:titleStyle>
      <a:lvl1pPr algn="ctr" defTabSz="407737" rtl="0" eaLnBrk="1" latinLnBrk="0" hangingPunct="1">
        <a:spcBef>
          <a:spcPct val="0"/>
        </a:spcBef>
        <a:buNone/>
        <a:defRPr sz="3200" kern="1200" baseline="0">
          <a:solidFill>
            <a:srgbClr val="00A7CF"/>
          </a:solidFill>
          <a:latin typeface="Open Sans"/>
          <a:ea typeface="+mj-ea"/>
          <a:cs typeface="Open Sans"/>
        </a:defRPr>
      </a:lvl1pPr>
    </p:titleStyle>
    <p:bodyStyle>
      <a:lvl1pPr marL="285750" indent="-285750" algn="l" defTabSz="407737" rtl="0" eaLnBrk="1" latinLnBrk="0" hangingPunct="1">
        <a:lnSpc>
          <a:spcPct val="120000"/>
        </a:lnSpc>
        <a:spcBef>
          <a:spcPts val="1200"/>
        </a:spcBef>
        <a:buClr>
          <a:schemeClr val="accent1"/>
        </a:buClr>
        <a:buFont typeface="Arial"/>
        <a:buChar char="•"/>
        <a:defRPr sz="2000" kern="1200">
          <a:solidFill>
            <a:srgbClr val="333333"/>
          </a:solidFill>
          <a:latin typeface="Open Sans" charset="0"/>
          <a:ea typeface="+mn-ea"/>
          <a:cs typeface="Open Sans" charset="0"/>
        </a:defRPr>
      </a:lvl1pPr>
      <a:lvl2pPr marL="692150" indent="-285750" algn="l" defTabSz="407737" rtl="0" eaLnBrk="1" latinLnBrk="0" hangingPunct="1">
        <a:lnSpc>
          <a:spcPct val="120000"/>
        </a:lnSpc>
        <a:spcBef>
          <a:spcPts val="300"/>
        </a:spcBef>
        <a:buFont typeface="Arial"/>
        <a:buChar char="•"/>
        <a:defRPr sz="2000" kern="1200">
          <a:solidFill>
            <a:srgbClr val="333333"/>
          </a:solidFill>
          <a:latin typeface="Open Sans"/>
          <a:ea typeface="+mn-ea"/>
          <a:cs typeface="Open Sans"/>
        </a:defRPr>
      </a:lvl2pPr>
      <a:lvl3pPr marL="1101224" indent="-285750" algn="l" defTabSz="407737" rtl="0" eaLnBrk="1" latinLnBrk="0" hangingPunct="1">
        <a:lnSpc>
          <a:spcPct val="120000"/>
        </a:lnSpc>
        <a:spcBef>
          <a:spcPts val="300"/>
        </a:spcBef>
        <a:buFont typeface="Arial"/>
        <a:buChar char="•"/>
        <a:defRPr sz="2000" kern="1200">
          <a:solidFill>
            <a:srgbClr val="333333"/>
          </a:solidFill>
          <a:latin typeface="Open Sans"/>
          <a:ea typeface="+mn-ea"/>
          <a:cs typeface="Open Sans"/>
        </a:defRPr>
      </a:lvl3pPr>
      <a:lvl4pPr marL="1508964" indent="-285750" algn="l" defTabSz="407737" rtl="0" eaLnBrk="1" latinLnBrk="0" hangingPunct="1">
        <a:lnSpc>
          <a:spcPct val="130000"/>
        </a:lnSpc>
        <a:spcBef>
          <a:spcPct val="20000"/>
        </a:spcBef>
        <a:buFont typeface="Arial"/>
        <a:buChar char="•"/>
        <a:defRPr sz="1600" kern="1200">
          <a:solidFill>
            <a:srgbClr val="595959"/>
          </a:solidFill>
          <a:latin typeface="Open Sans"/>
          <a:ea typeface="+mn-ea"/>
          <a:cs typeface="Open Sans"/>
        </a:defRPr>
      </a:lvl4pPr>
      <a:lvl5pPr marL="1916700" indent="-285750" algn="l" defTabSz="407737" rtl="0" eaLnBrk="1" latinLnBrk="0" hangingPunct="1">
        <a:lnSpc>
          <a:spcPct val="130000"/>
        </a:lnSpc>
        <a:spcBef>
          <a:spcPct val="20000"/>
        </a:spcBef>
        <a:buFont typeface="Arial"/>
        <a:buChar char="•"/>
        <a:defRPr sz="1600" kern="1200">
          <a:solidFill>
            <a:srgbClr val="595959"/>
          </a:solidFill>
          <a:latin typeface="Open Sans"/>
          <a:ea typeface="+mn-ea"/>
          <a:cs typeface="Open Sans"/>
        </a:defRPr>
      </a:lvl5pPr>
      <a:lvl6pPr marL="2242556" indent="-203870" algn="l" defTabSz="407737" rtl="0" eaLnBrk="1" latinLnBrk="0" hangingPunct="1">
        <a:spcBef>
          <a:spcPct val="20000"/>
        </a:spcBef>
        <a:buFont typeface="Arial"/>
        <a:buChar char="•"/>
        <a:defRPr sz="1800" kern="1200">
          <a:solidFill>
            <a:schemeClr val="tx1"/>
          </a:solidFill>
          <a:latin typeface="+mn-lt"/>
          <a:ea typeface="+mn-ea"/>
          <a:cs typeface="+mn-cs"/>
        </a:defRPr>
      </a:lvl6pPr>
      <a:lvl7pPr marL="2650294" indent="-203870" algn="l" defTabSz="407737" rtl="0" eaLnBrk="1" latinLnBrk="0" hangingPunct="1">
        <a:spcBef>
          <a:spcPct val="20000"/>
        </a:spcBef>
        <a:buFont typeface="Arial"/>
        <a:buChar char="•"/>
        <a:defRPr sz="1800" kern="1200">
          <a:solidFill>
            <a:schemeClr val="tx1"/>
          </a:solidFill>
          <a:latin typeface="+mn-lt"/>
          <a:ea typeface="+mn-ea"/>
          <a:cs typeface="+mn-cs"/>
        </a:defRPr>
      </a:lvl7pPr>
      <a:lvl8pPr marL="3058033" indent="-203870" algn="l" defTabSz="407737" rtl="0" eaLnBrk="1" latinLnBrk="0" hangingPunct="1">
        <a:spcBef>
          <a:spcPct val="20000"/>
        </a:spcBef>
        <a:buFont typeface="Arial"/>
        <a:buChar char="•"/>
        <a:defRPr sz="1800" kern="1200">
          <a:solidFill>
            <a:schemeClr val="tx1"/>
          </a:solidFill>
          <a:latin typeface="+mn-lt"/>
          <a:ea typeface="+mn-ea"/>
          <a:cs typeface="+mn-cs"/>
        </a:defRPr>
      </a:lvl8pPr>
      <a:lvl9pPr marL="3465770" indent="-203870" algn="l" defTabSz="407737"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7737" rtl="0" eaLnBrk="1" latinLnBrk="0" hangingPunct="1">
        <a:defRPr sz="1600" kern="1200">
          <a:solidFill>
            <a:schemeClr val="tx1"/>
          </a:solidFill>
          <a:latin typeface="+mn-lt"/>
          <a:ea typeface="+mn-ea"/>
          <a:cs typeface="+mn-cs"/>
        </a:defRPr>
      </a:lvl1pPr>
      <a:lvl2pPr marL="407737" algn="l" defTabSz="407737" rtl="0" eaLnBrk="1" latinLnBrk="0" hangingPunct="1">
        <a:defRPr sz="1600" kern="1200">
          <a:solidFill>
            <a:schemeClr val="tx1"/>
          </a:solidFill>
          <a:latin typeface="+mn-lt"/>
          <a:ea typeface="+mn-ea"/>
          <a:cs typeface="+mn-cs"/>
        </a:defRPr>
      </a:lvl2pPr>
      <a:lvl3pPr marL="815474" algn="l" defTabSz="407737" rtl="0" eaLnBrk="1" latinLnBrk="0" hangingPunct="1">
        <a:defRPr sz="1600" kern="1200">
          <a:solidFill>
            <a:schemeClr val="tx1"/>
          </a:solidFill>
          <a:latin typeface="+mn-lt"/>
          <a:ea typeface="+mn-ea"/>
          <a:cs typeface="+mn-cs"/>
        </a:defRPr>
      </a:lvl3pPr>
      <a:lvl4pPr marL="1223214" algn="l" defTabSz="407737" rtl="0" eaLnBrk="1" latinLnBrk="0" hangingPunct="1">
        <a:defRPr sz="1600" kern="1200">
          <a:solidFill>
            <a:schemeClr val="tx1"/>
          </a:solidFill>
          <a:latin typeface="+mn-lt"/>
          <a:ea typeface="+mn-ea"/>
          <a:cs typeface="+mn-cs"/>
        </a:defRPr>
      </a:lvl4pPr>
      <a:lvl5pPr marL="1630950" algn="l" defTabSz="407737" rtl="0" eaLnBrk="1" latinLnBrk="0" hangingPunct="1">
        <a:defRPr sz="1600" kern="1200">
          <a:solidFill>
            <a:schemeClr val="tx1"/>
          </a:solidFill>
          <a:latin typeface="+mn-lt"/>
          <a:ea typeface="+mn-ea"/>
          <a:cs typeface="+mn-cs"/>
        </a:defRPr>
      </a:lvl5pPr>
      <a:lvl6pPr marL="2038688" algn="l" defTabSz="407737" rtl="0" eaLnBrk="1" latinLnBrk="0" hangingPunct="1">
        <a:defRPr sz="1600" kern="1200">
          <a:solidFill>
            <a:schemeClr val="tx1"/>
          </a:solidFill>
          <a:latin typeface="+mn-lt"/>
          <a:ea typeface="+mn-ea"/>
          <a:cs typeface="+mn-cs"/>
        </a:defRPr>
      </a:lvl6pPr>
      <a:lvl7pPr marL="2446426" algn="l" defTabSz="407737" rtl="0" eaLnBrk="1" latinLnBrk="0" hangingPunct="1">
        <a:defRPr sz="1600" kern="1200">
          <a:solidFill>
            <a:schemeClr val="tx1"/>
          </a:solidFill>
          <a:latin typeface="+mn-lt"/>
          <a:ea typeface="+mn-ea"/>
          <a:cs typeface="+mn-cs"/>
        </a:defRPr>
      </a:lvl7pPr>
      <a:lvl8pPr marL="2854163" algn="l" defTabSz="407737" rtl="0" eaLnBrk="1" latinLnBrk="0" hangingPunct="1">
        <a:defRPr sz="1600" kern="1200">
          <a:solidFill>
            <a:schemeClr val="tx1"/>
          </a:solidFill>
          <a:latin typeface="+mn-lt"/>
          <a:ea typeface="+mn-ea"/>
          <a:cs typeface="+mn-cs"/>
        </a:defRPr>
      </a:lvl8pPr>
      <a:lvl9pPr marL="3261900" algn="l" defTabSz="40773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1"/>
            <a:ext cx="9144000" cy="725474"/>
          </a:xfrm>
          <a:prstGeom prst="rect">
            <a:avLst/>
          </a:prstGeom>
        </p:spPr>
        <p:txBody>
          <a:bodyPr vert="horz" lIns="108745" tIns="54373" rIns="108745" bIns="54373" rtlCol="0" anchor="ctr">
            <a:noAutofit/>
          </a:bodyPr>
          <a:lstStyle/>
          <a:p>
            <a:r>
              <a:rPr lang="en-US" dirty="0"/>
              <a:t>Click to edit master title style</a:t>
            </a:r>
          </a:p>
        </p:txBody>
      </p:sp>
      <p:sp>
        <p:nvSpPr>
          <p:cNvPr id="2" name="Text Placeholder 1"/>
          <p:cNvSpPr>
            <a:spLocks noGrp="1"/>
          </p:cNvSpPr>
          <p:nvPr>
            <p:ph type="body" idx="1"/>
          </p:nvPr>
        </p:nvSpPr>
        <p:spPr>
          <a:xfrm>
            <a:off x="685800" y="1005085"/>
            <a:ext cx="7777162" cy="50401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3" name="Rectangle 2"/>
          <p:cNvSpPr/>
          <p:nvPr/>
        </p:nvSpPr>
        <p:spPr>
          <a:xfrm>
            <a:off x="0" y="6765636"/>
            <a:ext cx="9144000" cy="103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Open Sans Light"/>
            </a:endParaRPr>
          </a:p>
        </p:txBody>
      </p:sp>
      <p:sp>
        <p:nvSpPr>
          <p:cNvPr id="9"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8" name="Rectangle 7"/>
          <p:cNvSpPr/>
          <p:nvPr/>
        </p:nvSpPr>
        <p:spPr>
          <a:xfrm>
            <a:off x="0" y="6498500"/>
            <a:ext cx="9144000" cy="359500"/>
          </a:xfrm>
          <a:prstGeom prst="rect">
            <a:avLst/>
          </a:prstGeom>
          <a:solidFill>
            <a:srgbClr val="00A7C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33"/>
          <p:cNvSpPr txBox="1">
            <a:spLocks/>
          </p:cNvSpPr>
          <p:nvPr/>
        </p:nvSpPr>
        <p:spPr>
          <a:xfrm>
            <a:off x="685800" y="6498026"/>
            <a:ext cx="5549900" cy="364998"/>
          </a:xfrm>
          <a:prstGeom prst="rect">
            <a:avLst/>
          </a:prstGeom>
        </p:spPr>
        <p:txBody>
          <a:bodyPr vert="horz" lIns="0" anchor="ctr"/>
          <a:lstStyle>
            <a:lvl1pPr marL="342900" indent="-342900" algn="l" defTabSz="457200" rtl="0" eaLnBrk="1" latinLnBrk="0" hangingPunct="1">
              <a:spcBef>
                <a:spcPct val="20000"/>
              </a:spcBef>
              <a:buClr>
                <a:scrgbClr r="0" g="0" b="0"/>
              </a:buClr>
              <a:buFont typeface="Arial"/>
              <a:buNone/>
              <a:defRPr sz="1000" kern="1200" baseline="0">
                <a:solidFill>
                  <a:srgbClr val="2192B3"/>
                </a:solidFill>
                <a:latin typeface="Helvetica"/>
                <a:ea typeface="+mn-ea"/>
                <a:cs typeface="Helvetica"/>
              </a:defRPr>
            </a:lvl1pPr>
            <a:lvl2pPr marL="742950" indent="-285750" algn="l" defTabSz="457200" rtl="0" eaLnBrk="1" latinLnBrk="0" hangingPunct="1">
              <a:spcBef>
                <a:spcPct val="20000"/>
              </a:spcBef>
              <a:buFont typeface="Arial"/>
              <a:buChar char="–"/>
              <a:defRPr sz="1000" kern="1200">
                <a:solidFill>
                  <a:srgbClr val="2192B3"/>
                </a:solidFill>
                <a:latin typeface="Helvetica"/>
                <a:ea typeface="+mn-ea"/>
                <a:cs typeface="Helvetica"/>
              </a:defRPr>
            </a:lvl2pPr>
            <a:lvl3pPr marL="1143000" indent="-228600" algn="l" defTabSz="457200" rtl="0" eaLnBrk="1" latinLnBrk="0" hangingPunct="1">
              <a:spcBef>
                <a:spcPct val="20000"/>
              </a:spcBef>
              <a:buFont typeface="Arial"/>
              <a:buChar char="•"/>
              <a:defRPr sz="1000" kern="1200">
                <a:solidFill>
                  <a:srgbClr val="2192B3"/>
                </a:solidFill>
                <a:latin typeface="Helvetica"/>
                <a:ea typeface="+mn-ea"/>
                <a:cs typeface="Helvetica"/>
              </a:defRPr>
            </a:lvl3pPr>
            <a:lvl4pPr marL="1600200" indent="-228600" algn="l" defTabSz="457200" rtl="0" eaLnBrk="1" latinLnBrk="0" hangingPunct="1">
              <a:spcBef>
                <a:spcPct val="20000"/>
              </a:spcBef>
              <a:buFont typeface="Arial"/>
              <a:buChar char="–"/>
              <a:defRPr sz="1000" kern="1200">
                <a:solidFill>
                  <a:srgbClr val="2192B3"/>
                </a:solidFill>
                <a:latin typeface="Helvetica"/>
                <a:ea typeface="+mn-ea"/>
                <a:cs typeface="Helvetica"/>
              </a:defRPr>
            </a:lvl4pPr>
            <a:lvl5pPr marL="2057400" indent="-228600" algn="l" defTabSz="457200" rtl="0" eaLnBrk="1" latinLnBrk="0" hangingPunct="1">
              <a:spcBef>
                <a:spcPct val="20000"/>
              </a:spcBef>
              <a:buFont typeface="Arial"/>
              <a:buChar char="»"/>
              <a:defRPr sz="1000" kern="1200">
                <a:solidFill>
                  <a:srgbClr val="2192B3"/>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800" dirty="0">
                <a:solidFill>
                  <a:srgbClr val="FFFFFF"/>
                </a:solidFill>
                <a:latin typeface="Open Sans" charset="0"/>
                <a:ea typeface="Open Sans" charset="0"/>
                <a:cs typeface="Open Sans" charset="0"/>
              </a:rPr>
              <a:t>© 2017 Sequenom Laboratories</a:t>
            </a:r>
            <a:r>
              <a:rPr lang="en-US" sz="800" baseline="30000" dirty="0">
                <a:solidFill>
                  <a:srgbClr val="FFFFFF"/>
                </a:solidFill>
                <a:latin typeface="Open Sans" charset="0"/>
                <a:ea typeface="Open Sans" charset="0"/>
                <a:cs typeface="Open Sans" charset="0"/>
              </a:rPr>
              <a:t>™</a:t>
            </a:r>
            <a:r>
              <a:rPr lang="en-US" sz="800" dirty="0">
                <a:solidFill>
                  <a:srgbClr val="FFFFFF"/>
                </a:solidFill>
                <a:latin typeface="Open Sans" charset="0"/>
                <a:ea typeface="Open Sans" charset="0"/>
                <a:cs typeface="Open Sans" charset="0"/>
              </a:rPr>
              <a:t>. All rights reserved.</a:t>
            </a:r>
            <a:endParaRPr lang="en-US" sz="800" b="1" dirty="0">
              <a:solidFill>
                <a:srgbClr val="FFFFFF"/>
              </a:solidFill>
              <a:latin typeface="Open Sans" charset="0"/>
              <a:ea typeface="Open Sans" charset="0"/>
              <a:cs typeface="Open Sans" charset="0"/>
            </a:endParaRPr>
          </a:p>
        </p:txBody>
      </p:sp>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87627" y="6559065"/>
            <a:ext cx="1549400" cy="238370"/>
          </a:xfrm>
          <a:prstGeom prst="rect">
            <a:avLst/>
          </a:prstGeom>
        </p:spPr>
      </p:pic>
    </p:spTree>
    <p:extLst>
      <p:ext uri="{BB962C8B-B14F-4D97-AF65-F5344CB8AC3E}">
        <p14:creationId xmlns:p14="http://schemas.microsoft.com/office/powerpoint/2010/main" val="144765042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Lst>
  <p:hf hdr="0" dt="0"/>
  <p:txStyles>
    <p:titleStyle>
      <a:lvl1pPr algn="ctr" defTabSz="407737" rtl="0" eaLnBrk="1" latinLnBrk="0" hangingPunct="1">
        <a:spcBef>
          <a:spcPct val="0"/>
        </a:spcBef>
        <a:buNone/>
        <a:defRPr sz="3200" kern="1200" baseline="0">
          <a:solidFill>
            <a:srgbClr val="00A7CF"/>
          </a:solidFill>
          <a:latin typeface="Open Sans"/>
          <a:ea typeface="+mj-ea"/>
          <a:cs typeface="Open Sans"/>
        </a:defRPr>
      </a:lvl1pPr>
    </p:titleStyle>
    <p:bodyStyle>
      <a:lvl1pPr marL="285750" indent="-285750" algn="l" defTabSz="407737" rtl="0" eaLnBrk="1" latinLnBrk="0" hangingPunct="1">
        <a:lnSpc>
          <a:spcPct val="120000"/>
        </a:lnSpc>
        <a:spcBef>
          <a:spcPts val="1200"/>
        </a:spcBef>
        <a:buClr>
          <a:schemeClr val="accent1"/>
        </a:buClr>
        <a:buFont typeface="Arial"/>
        <a:buChar char="•"/>
        <a:defRPr sz="2000" kern="1200">
          <a:solidFill>
            <a:srgbClr val="333333"/>
          </a:solidFill>
          <a:latin typeface="Open Sans" charset="0"/>
          <a:ea typeface="+mn-ea"/>
          <a:cs typeface="Open Sans" charset="0"/>
        </a:defRPr>
      </a:lvl1pPr>
      <a:lvl2pPr marL="692150" indent="-285750" algn="l" defTabSz="407737" rtl="0" eaLnBrk="1" latinLnBrk="0" hangingPunct="1">
        <a:lnSpc>
          <a:spcPct val="120000"/>
        </a:lnSpc>
        <a:spcBef>
          <a:spcPts val="300"/>
        </a:spcBef>
        <a:buFont typeface="Arial"/>
        <a:buChar char="•"/>
        <a:defRPr sz="2000" kern="1200">
          <a:solidFill>
            <a:srgbClr val="333333"/>
          </a:solidFill>
          <a:latin typeface="Open Sans"/>
          <a:ea typeface="+mn-ea"/>
          <a:cs typeface="Open Sans"/>
        </a:defRPr>
      </a:lvl2pPr>
      <a:lvl3pPr marL="1101224" indent="-285750" algn="l" defTabSz="407737" rtl="0" eaLnBrk="1" latinLnBrk="0" hangingPunct="1">
        <a:lnSpc>
          <a:spcPct val="120000"/>
        </a:lnSpc>
        <a:spcBef>
          <a:spcPts val="300"/>
        </a:spcBef>
        <a:buFont typeface="Arial"/>
        <a:buChar char="•"/>
        <a:defRPr sz="2000" kern="1200">
          <a:solidFill>
            <a:srgbClr val="333333"/>
          </a:solidFill>
          <a:latin typeface="Open Sans"/>
          <a:ea typeface="+mn-ea"/>
          <a:cs typeface="Open Sans"/>
        </a:defRPr>
      </a:lvl3pPr>
      <a:lvl4pPr marL="1508964" indent="-285750" algn="l" defTabSz="407737" rtl="0" eaLnBrk="1" latinLnBrk="0" hangingPunct="1">
        <a:lnSpc>
          <a:spcPct val="130000"/>
        </a:lnSpc>
        <a:spcBef>
          <a:spcPct val="20000"/>
        </a:spcBef>
        <a:buFont typeface="Arial"/>
        <a:buChar char="•"/>
        <a:defRPr sz="1600" kern="1200">
          <a:solidFill>
            <a:srgbClr val="595959"/>
          </a:solidFill>
          <a:latin typeface="Open Sans"/>
          <a:ea typeface="+mn-ea"/>
          <a:cs typeface="Open Sans"/>
        </a:defRPr>
      </a:lvl4pPr>
      <a:lvl5pPr marL="1916700" indent="-285750" algn="l" defTabSz="407737" rtl="0" eaLnBrk="1" latinLnBrk="0" hangingPunct="1">
        <a:lnSpc>
          <a:spcPct val="130000"/>
        </a:lnSpc>
        <a:spcBef>
          <a:spcPct val="20000"/>
        </a:spcBef>
        <a:buFont typeface="Arial"/>
        <a:buChar char="•"/>
        <a:defRPr sz="1600" kern="1200">
          <a:solidFill>
            <a:srgbClr val="595959"/>
          </a:solidFill>
          <a:latin typeface="Open Sans"/>
          <a:ea typeface="+mn-ea"/>
          <a:cs typeface="Open Sans"/>
        </a:defRPr>
      </a:lvl5pPr>
      <a:lvl6pPr marL="2242556" indent="-203870" algn="l" defTabSz="407737" rtl="0" eaLnBrk="1" latinLnBrk="0" hangingPunct="1">
        <a:spcBef>
          <a:spcPct val="20000"/>
        </a:spcBef>
        <a:buFont typeface="Arial"/>
        <a:buChar char="•"/>
        <a:defRPr sz="1800" kern="1200">
          <a:solidFill>
            <a:schemeClr val="tx1"/>
          </a:solidFill>
          <a:latin typeface="+mn-lt"/>
          <a:ea typeface="+mn-ea"/>
          <a:cs typeface="+mn-cs"/>
        </a:defRPr>
      </a:lvl6pPr>
      <a:lvl7pPr marL="2650294" indent="-203870" algn="l" defTabSz="407737" rtl="0" eaLnBrk="1" latinLnBrk="0" hangingPunct="1">
        <a:spcBef>
          <a:spcPct val="20000"/>
        </a:spcBef>
        <a:buFont typeface="Arial"/>
        <a:buChar char="•"/>
        <a:defRPr sz="1800" kern="1200">
          <a:solidFill>
            <a:schemeClr val="tx1"/>
          </a:solidFill>
          <a:latin typeface="+mn-lt"/>
          <a:ea typeface="+mn-ea"/>
          <a:cs typeface="+mn-cs"/>
        </a:defRPr>
      </a:lvl7pPr>
      <a:lvl8pPr marL="3058033" indent="-203870" algn="l" defTabSz="407737" rtl="0" eaLnBrk="1" latinLnBrk="0" hangingPunct="1">
        <a:spcBef>
          <a:spcPct val="20000"/>
        </a:spcBef>
        <a:buFont typeface="Arial"/>
        <a:buChar char="•"/>
        <a:defRPr sz="1800" kern="1200">
          <a:solidFill>
            <a:schemeClr val="tx1"/>
          </a:solidFill>
          <a:latin typeface="+mn-lt"/>
          <a:ea typeface="+mn-ea"/>
          <a:cs typeface="+mn-cs"/>
        </a:defRPr>
      </a:lvl8pPr>
      <a:lvl9pPr marL="3465770" indent="-203870" algn="l" defTabSz="407737"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7737" rtl="0" eaLnBrk="1" latinLnBrk="0" hangingPunct="1">
        <a:defRPr sz="1600" kern="1200">
          <a:solidFill>
            <a:schemeClr val="tx1"/>
          </a:solidFill>
          <a:latin typeface="+mn-lt"/>
          <a:ea typeface="+mn-ea"/>
          <a:cs typeface="+mn-cs"/>
        </a:defRPr>
      </a:lvl1pPr>
      <a:lvl2pPr marL="407737" algn="l" defTabSz="407737" rtl="0" eaLnBrk="1" latinLnBrk="0" hangingPunct="1">
        <a:defRPr sz="1600" kern="1200">
          <a:solidFill>
            <a:schemeClr val="tx1"/>
          </a:solidFill>
          <a:latin typeface="+mn-lt"/>
          <a:ea typeface="+mn-ea"/>
          <a:cs typeface="+mn-cs"/>
        </a:defRPr>
      </a:lvl2pPr>
      <a:lvl3pPr marL="815474" algn="l" defTabSz="407737" rtl="0" eaLnBrk="1" latinLnBrk="0" hangingPunct="1">
        <a:defRPr sz="1600" kern="1200">
          <a:solidFill>
            <a:schemeClr val="tx1"/>
          </a:solidFill>
          <a:latin typeface="+mn-lt"/>
          <a:ea typeface="+mn-ea"/>
          <a:cs typeface="+mn-cs"/>
        </a:defRPr>
      </a:lvl3pPr>
      <a:lvl4pPr marL="1223214" algn="l" defTabSz="407737" rtl="0" eaLnBrk="1" latinLnBrk="0" hangingPunct="1">
        <a:defRPr sz="1600" kern="1200">
          <a:solidFill>
            <a:schemeClr val="tx1"/>
          </a:solidFill>
          <a:latin typeface="+mn-lt"/>
          <a:ea typeface="+mn-ea"/>
          <a:cs typeface="+mn-cs"/>
        </a:defRPr>
      </a:lvl4pPr>
      <a:lvl5pPr marL="1630950" algn="l" defTabSz="407737" rtl="0" eaLnBrk="1" latinLnBrk="0" hangingPunct="1">
        <a:defRPr sz="1600" kern="1200">
          <a:solidFill>
            <a:schemeClr val="tx1"/>
          </a:solidFill>
          <a:latin typeface="+mn-lt"/>
          <a:ea typeface="+mn-ea"/>
          <a:cs typeface="+mn-cs"/>
        </a:defRPr>
      </a:lvl5pPr>
      <a:lvl6pPr marL="2038688" algn="l" defTabSz="407737" rtl="0" eaLnBrk="1" latinLnBrk="0" hangingPunct="1">
        <a:defRPr sz="1600" kern="1200">
          <a:solidFill>
            <a:schemeClr val="tx1"/>
          </a:solidFill>
          <a:latin typeface="+mn-lt"/>
          <a:ea typeface="+mn-ea"/>
          <a:cs typeface="+mn-cs"/>
        </a:defRPr>
      </a:lvl6pPr>
      <a:lvl7pPr marL="2446426" algn="l" defTabSz="407737" rtl="0" eaLnBrk="1" latinLnBrk="0" hangingPunct="1">
        <a:defRPr sz="1600" kern="1200">
          <a:solidFill>
            <a:schemeClr val="tx1"/>
          </a:solidFill>
          <a:latin typeface="+mn-lt"/>
          <a:ea typeface="+mn-ea"/>
          <a:cs typeface="+mn-cs"/>
        </a:defRPr>
      </a:lvl7pPr>
      <a:lvl8pPr marL="2854163" algn="l" defTabSz="407737" rtl="0" eaLnBrk="1" latinLnBrk="0" hangingPunct="1">
        <a:defRPr sz="1600" kern="1200">
          <a:solidFill>
            <a:schemeClr val="tx1"/>
          </a:solidFill>
          <a:latin typeface="+mn-lt"/>
          <a:ea typeface="+mn-ea"/>
          <a:cs typeface="+mn-cs"/>
        </a:defRPr>
      </a:lvl8pPr>
      <a:lvl9pPr marL="3261900" algn="l" defTabSz="407737"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1"/>
            <a:ext cx="9144000" cy="725474"/>
          </a:xfrm>
          <a:prstGeom prst="rect">
            <a:avLst/>
          </a:prstGeom>
        </p:spPr>
        <p:txBody>
          <a:bodyPr vert="horz" lIns="108745" tIns="54373" rIns="108745" bIns="54373" rtlCol="0" anchor="ctr">
            <a:noAutofit/>
          </a:bodyPr>
          <a:lstStyle/>
          <a:p>
            <a:r>
              <a:rPr lang="en-US" dirty="0"/>
              <a:t>Click to edit master title style</a:t>
            </a:r>
          </a:p>
        </p:txBody>
      </p:sp>
      <p:sp>
        <p:nvSpPr>
          <p:cNvPr id="2" name="Text Placeholder 1"/>
          <p:cNvSpPr>
            <a:spLocks noGrp="1"/>
          </p:cNvSpPr>
          <p:nvPr>
            <p:ph type="body" idx="1"/>
          </p:nvPr>
        </p:nvSpPr>
        <p:spPr>
          <a:xfrm>
            <a:off x="685800" y="1005085"/>
            <a:ext cx="7777162" cy="50401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3" name="Rectangle 2"/>
          <p:cNvSpPr/>
          <p:nvPr/>
        </p:nvSpPr>
        <p:spPr>
          <a:xfrm>
            <a:off x="0" y="6765636"/>
            <a:ext cx="9144000" cy="103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Open Sans Light"/>
            </a:endParaRPr>
          </a:p>
        </p:txBody>
      </p:sp>
      <p:sp>
        <p:nvSpPr>
          <p:cNvPr id="9"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8" name="Rectangle 7"/>
          <p:cNvSpPr/>
          <p:nvPr/>
        </p:nvSpPr>
        <p:spPr>
          <a:xfrm>
            <a:off x="0" y="6498500"/>
            <a:ext cx="9144000" cy="359500"/>
          </a:xfrm>
          <a:prstGeom prst="rect">
            <a:avLst/>
          </a:prstGeom>
          <a:solidFill>
            <a:srgbClr val="00A7C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33"/>
          <p:cNvSpPr txBox="1">
            <a:spLocks/>
          </p:cNvSpPr>
          <p:nvPr/>
        </p:nvSpPr>
        <p:spPr>
          <a:xfrm>
            <a:off x="685800" y="6498026"/>
            <a:ext cx="5549900" cy="364998"/>
          </a:xfrm>
          <a:prstGeom prst="rect">
            <a:avLst/>
          </a:prstGeom>
        </p:spPr>
        <p:txBody>
          <a:bodyPr vert="horz" lIns="0" anchor="ctr"/>
          <a:lstStyle>
            <a:lvl1pPr marL="342900" indent="-342900" algn="l" defTabSz="457200" rtl="0" eaLnBrk="1" latinLnBrk="0" hangingPunct="1">
              <a:spcBef>
                <a:spcPct val="20000"/>
              </a:spcBef>
              <a:buClr>
                <a:scrgbClr r="0" g="0" b="0"/>
              </a:buClr>
              <a:buFont typeface="Arial"/>
              <a:buNone/>
              <a:defRPr sz="1000" kern="1200" baseline="0">
                <a:solidFill>
                  <a:srgbClr val="2192B3"/>
                </a:solidFill>
                <a:latin typeface="Helvetica"/>
                <a:ea typeface="+mn-ea"/>
                <a:cs typeface="Helvetica"/>
              </a:defRPr>
            </a:lvl1pPr>
            <a:lvl2pPr marL="742950" indent="-285750" algn="l" defTabSz="457200" rtl="0" eaLnBrk="1" latinLnBrk="0" hangingPunct="1">
              <a:spcBef>
                <a:spcPct val="20000"/>
              </a:spcBef>
              <a:buFont typeface="Arial"/>
              <a:buChar char="–"/>
              <a:defRPr sz="1000" kern="1200">
                <a:solidFill>
                  <a:srgbClr val="2192B3"/>
                </a:solidFill>
                <a:latin typeface="Helvetica"/>
                <a:ea typeface="+mn-ea"/>
                <a:cs typeface="Helvetica"/>
              </a:defRPr>
            </a:lvl2pPr>
            <a:lvl3pPr marL="1143000" indent="-228600" algn="l" defTabSz="457200" rtl="0" eaLnBrk="1" latinLnBrk="0" hangingPunct="1">
              <a:spcBef>
                <a:spcPct val="20000"/>
              </a:spcBef>
              <a:buFont typeface="Arial"/>
              <a:buChar char="•"/>
              <a:defRPr sz="1000" kern="1200">
                <a:solidFill>
                  <a:srgbClr val="2192B3"/>
                </a:solidFill>
                <a:latin typeface="Helvetica"/>
                <a:ea typeface="+mn-ea"/>
                <a:cs typeface="Helvetica"/>
              </a:defRPr>
            </a:lvl3pPr>
            <a:lvl4pPr marL="1600200" indent="-228600" algn="l" defTabSz="457200" rtl="0" eaLnBrk="1" latinLnBrk="0" hangingPunct="1">
              <a:spcBef>
                <a:spcPct val="20000"/>
              </a:spcBef>
              <a:buFont typeface="Arial"/>
              <a:buChar char="–"/>
              <a:defRPr sz="1000" kern="1200">
                <a:solidFill>
                  <a:srgbClr val="2192B3"/>
                </a:solidFill>
                <a:latin typeface="Helvetica"/>
                <a:ea typeface="+mn-ea"/>
                <a:cs typeface="Helvetica"/>
              </a:defRPr>
            </a:lvl4pPr>
            <a:lvl5pPr marL="2057400" indent="-228600" algn="l" defTabSz="457200" rtl="0" eaLnBrk="1" latinLnBrk="0" hangingPunct="1">
              <a:spcBef>
                <a:spcPct val="20000"/>
              </a:spcBef>
              <a:buFont typeface="Arial"/>
              <a:buChar char="»"/>
              <a:defRPr sz="1000" kern="1200">
                <a:solidFill>
                  <a:srgbClr val="2192B3"/>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800" dirty="0">
                <a:solidFill>
                  <a:srgbClr val="FFFFFF"/>
                </a:solidFill>
                <a:latin typeface="Open Sans" charset="0"/>
                <a:ea typeface="Open Sans" charset="0"/>
                <a:cs typeface="Open Sans" charset="0"/>
              </a:rPr>
              <a:t>© 2017 Sequenom Laboratories</a:t>
            </a:r>
            <a:r>
              <a:rPr lang="en-US" sz="800" baseline="30000" dirty="0">
                <a:solidFill>
                  <a:srgbClr val="FFFFFF"/>
                </a:solidFill>
                <a:latin typeface="Open Sans" charset="0"/>
                <a:ea typeface="Open Sans" charset="0"/>
                <a:cs typeface="Open Sans" charset="0"/>
              </a:rPr>
              <a:t>™</a:t>
            </a:r>
            <a:r>
              <a:rPr lang="en-US" sz="800" dirty="0">
                <a:solidFill>
                  <a:srgbClr val="FFFFFF"/>
                </a:solidFill>
                <a:latin typeface="Open Sans" charset="0"/>
                <a:ea typeface="Open Sans" charset="0"/>
                <a:cs typeface="Open Sans" charset="0"/>
              </a:rPr>
              <a:t>. All rights reserved.</a:t>
            </a:r>
            <a:endParaRPr lang="en-US" sz="800" b="1" dirty="0">
              <a:solidFill>
                <a:srgbClr val="FFFFFF"/>
              </a:solidFill>
              <a:latin typeface="Open Sans" charset="0"/>
              <a:ea typeface="Open Sans" charset="0"/>
              <a:cs typeface="Open Sans" charset="0"/>
            </a:endParaRPr>
          </a:p>
        </p:txBody>
      </p:sp>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87627" y="6559065"/>
            <a:ext cx="1549400" cy="238370"/>
          </a:xfrm>
          <a:prstGeom prst="rect">
            <a:avLst/>
          </a:prstGeom>
        </p:spPr>
      </p:pic>
    </p:spTree>
    <p:extLst>
      <p:ext uri="{BB962C8B-B14F-4D97-AF65-F5344CB8AC3E}">
        <p14:creationId xmlns:p14="http://schemas.microsoft.com/office/powerpoint/2010/main" val="53110626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Lst>
  <p:hf hdr="0" dt="0"/>
  <p:txStyles>
    <p:titleStyle>
      <a:lvl1pPr algn="ctr" defTabSz="407737" rtl="0" eaLnBrk="1" latinLnBrk="0" hangingPunct="1">
        <a:spcBef>
          <a:spcPct val="0"/>
        </a:spcBef>
        <a:buNone/>
        <a:defRPr sz="3200" kern="1200" baseline="0">
          <a:solidFill>
            <a:srgbClr val="00A7CF"/>
          </a:solidFill>
          <a:latin typeface="Open Sans"/>
          <a:ea typeface="+mj-ea"/>
          <a:cs typeface="Open Sans"/>
        </a:defRPr>
      </a:lvl1pPr>
    </p:titleStyle>
    <p:bodyStyle>
      <a:lvl1pPr marL="285750" indent="-285750" algn="l" defTabSz="407737" rtl="0" eaLnBrk="1" latinLnBrk="0" hangingPunct="1">
        <a:lnSpc>
          <a:spcPct val="120000"/>
        </a:lnSpc>
        <a:spcBef>
          <a:spcPts val="1200"/>
        </a:spcBef>
        <a:buClr>
          <a:schemeClr val="accent1"/>
        </a:buClr>
        <a:buFont typeface="Arial"/>
        <a:buChar char="•"/>
        <a:defRPr sz="2000" kern="1200">
          <a:solidFill>
            <a:srgbClr val="333333"/>
          </a:solidFill>
          <a:latin typeface="Open Sans" charset="0"/>
          <a:ea typeface="+mn-ea"/>
          <a:cs typeface="Open Sans" charset="0"/>
        </a:defRPr>
      </a:lvl1pPr>
      <a:lvl2pPr marL="692150" indent="-285750" algn="l" defTabSz="407737" rtl="0" eaLnBrk="1" latinLnBrk="0" hangingPunct="1">
        <a:lnSpc>
          <a:spcPct val="120000"/>
        </a:lnSpc>
        <a:spcBef>
          <a:spcPts val="300"/>
        </a:spcBef>
        <a:buFont typeface="Arial"/>
        <a:buChar char="•"/>
        <a:defRPr sz="2000" kern="1200">
          <a:solidFill>
            <a:srgbClr val="333333"/>
          </a:solidFill>
          <a:latin typeface="Open Sans"/>
          <a:ea typeface="+mn-ea"/>
          <a:cs typeface="Open Sans"/>
        </a:defRPr>
      </a:lvl2pPr>
      <a:lvl3pPr marL="1101224" indent="-285750" algn="l" defTabSz="407737" rtl="0" eaLnBrk="1" latinLnBrk="0" hangingPunct="1">
        <a:lnSpc>
          <a:spcPct val="120000"/>
        </a:lnSpc>
        <a:spcBef>
          <a:spcPts val="300"/>
        </a:spcBef>
        <a:buFont typeface="Arial"/>
        <a:buChar char="•"/>
        <a:defRPr sz="2000" kern="1200">
          <a:solidFill>
            <a:srgbClr val="333333"/>
          </a:solidFill>
          <a:latin typeface="Open Sans"/>
          <a:ea typeface="+mn-ea"/>
          <a:cs typeface="Open Sans"/>
        </a:defRPr>
      </a:lvl3pPr>
      <a:lvl4pPr marL="1508964" indent="-285750" algn="l" defTabSz="407737" rtl="0" eaLnBrk="1" latinLnBrk="0" hangingPunct="1">
        <a:lnSpc>
          <a:spcPct val="130000"/>
        </a:lnSpc>
        <a:spcBef>
          <a:spcPct val="20000"/>
        </a:spcBef>
        <a:buFont typeface="Arial"/>
        <a:buChar char="•"/>
        <a:defRPr sz="1600" kern="1200">
          <a:solidFill>
            <a:srgbClr val="595959"/>
          </a:solidFill>
          <a:latin typeface="Open Sans"/>
          <a:ea typeface="+mn-ea"/>
          <a:cs typeface="Open Sans"/>
        </a:defRPr>
      </a:lvl4pPr>
      <a:lvl5pPr marL="1916700" indent="-285750" algn="l" defTabSz="407737" rtl="0" eaLnBrk="1" latinLnBrk="0" hangingPunct="1">
        <a:lnSpc>
          <a:spcPct val="130000"/>
        </a:lnSpc>
        <a:spcBef>
          <a:spcPct val="20000"/>
        </a:spcBef>
        <a:buFont typeface="Arial"/>
        <a:buChar char="•"/>
        <a:defRPr sz="1600" kern="1200">
          <a:solidFill>
            <a:srgbClr val="595959"/>
          </a:solidFill>
          <a:latin typeface="Open Sans"/>
          <a:ea typeface="+mn-ea"/>
          <a:cs typeface="Open Sans"/>
        </a:defRPr>
      </a:lvl5pPr>
      <a:lvl6pPr marL="2242556" indent="-203870" algn="l" defTabSz="407737" rtl="0" eaLnBrk="1" latinLnBrk="0" hangingPunct="1">
        <a:spcBef>
          <a:spcPct val="20000"/>
        </a:spcBef>
        <a:buFont typeface="Arial"/>
        <a:buChar char="•"/>
        <a:defRPr sz="1800" kern="1200">
          <a:solidFill>
            <a:schemeClr val="tx1"/>
          </a:solidFill>
          <a:latin typeface="+mn-lt"/>
          <a:ea typeface="+mn-ea"/>
          <a:cs typeface="+mn-cs"/>
        </a:defRPr>
      </a:lvl6pPr>
      <a:lvl7pPr marL="2650294" indent="-203870" algn="l" defTabSz="407737" rtl="0" eaLnBrk="1" latinLnBrk="0" hangingPunct="1">
        <a:spcBef>
          <a:spcPct val="20000"/>
        </a:spcBef>
        <a:buFont typeface="Arial"/>
        <a:buChar char="•"/>
        <a:defRPr sz="1800" kern="1200">
          <a:solidFill>
            <a:schemeClr val="tx1"/>
          </a:solidFill>
          <a:latin typeface="+mn-lt"/>
          <a:ea typeface="+mn-ea"/>
          <a:cs typeface="+mn-cs"/>
        </a:defRPr>
      </a:lvl7pPr>
      <a:lvl8pPr marL="3058033" indent="-203870" algn="l" defTabSz="407737" rtl="0" eaLnBrk="1" latinLnBrk="0" hangingPunct="1">
        <a:spcBef>
          <a:spcPct val="20000"/>
        </a:spcBef>
        <a:buFont typeface="Arial"/>
        <a:buChar char="•"/>
        <a:defRPr sz="1800" kern="1200">
          <a:solidFill>
            <a:schemeClr val="tx1"/>
          </a:solidFill>
          <a:latin typeface="+mn-lt"/>
          <a:ea typeface="+mn-ea"/>
          <a:cs typeface="+mn-cs"/>
        </a:defRPr>
      </a:lvl8pPr>
      <a:lvl9pPr marL="3465770" indent="-203870" algn="l" defTabSz="407737"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7737" rtl="0" eaLnBrk="1" latinLnBrk="0" hangingPunct="1">
        <a:defRPr sz="1600" kern="1200">
          <a:solidFill>
            <a:schemeClr val="tx1"/>
          </a:solidFill>
          <a:latin typeface="+mn-lt"/>
          <a:ea typeface="+mn-ea"/>
          <a:cs typeface="+mn-cs"/>
        </a:defRPr>
      </a:lvl1pPr>
      <a:lvl2pPr marL="407737" algn="l" defTabSz="407737" rtl="0" eaLnBrk="1" latinLnBrk="0" hangingPunct="1">
        <a:defRPr sz="1600" kern="1200">
          <a:solidFill>
            <a:schemeClr val="tx1"/>
          </a:solidFill>
          <a:latin typeface="+mn-lt"/>
          <a:ea typeface="+mn-ea"/>
          <a:cs typeface="+mn-cs"/>
        </a:defRPr>
      </a:lvl2pPr>
      <a:lvl3pPr marL="815474" algn="l" defTabSz="407737" rtl="0" eaLnBrk="1" latinLnBrk="0" hangingPunct="1">
        <a:defRPr sz="1600" kern="1200">
          <a:solidFill>
            <a:schemeClr val="tx1"/>
          </a:solidFill>
          <a:latin typeface="+mn-lt"/>
          <a:ea typeface="+mn-ea"/>
          <a:cs typeface="+mn-cs"/>
        </a:defRPr>
      </a:lvl3pPr>
      <a:lvl4pPr marL="1223214" algn="l" defTabSz="407737" rtl="0" eaLnBrk="1" latinLnBrk="0" hangingPunct="1">
        <a:defRPr sz="1600" kern="1200">
          <a:solidFill>
            <a:schemeClr val="tx1"/>
          </a:solidFill>
          <a:latin typeface="+mn-lt"/>
          <a:ea typeface="+mn-ea"/>
          <a:cs typeface="+mn-cs"/>
        </a:defRPr>
      </a:lvl4pPr>
      <a:lvl5pPr marL="1630950" algn="l" defTabSz="407737" rtl="0" eaLnBrk="1" latinLnBrk="0" hangingPunct="1">
        <a:defRPr sz="1600" kern="1200">
          <a:solidFill>
            <a:schemeClr val="tx1"/>
          </a:solidFill>
          <a:latin typeface="+mn-lt"/>
          <a:ea typeface="+mn-ea"/>
          <a:cs typeface="+mn-cs"/>
        </a:defRPr>
      </a:lvl5pPr>
      <a:lvl6pPr marL="2038688" algn="l" defTabSz="407737" rtl="0" eaLnBrk="1" latinLnBrk="0" hangingPunct="1">
        <a:defRPr sz="1600" kern="1200">
          <a:solidFill>
            <a:schemeClr val="tx1"/>
          </a:solidFill>
          <a:latin typeface="+mn-lt"/>
          <a:ea typeface="+mn-ea"/>
          <a:cs typeface="+mn-cs"/>
        </a:defRPr>
      </a:lvl6pPr>
      <a:lvl7pPr marL="2446426" algn="l" defTabSz="407737" rtl="0" eaLnBrk="1" latinLnBrk="0" hangingPunct="1">
        <a:defRPr sz="1600" kern="1200">
          <a:solidFill>
            <a:schemeClr val="tx1"/>
          </a:solidFill>
          <a:latin typeface="+mn-lt"/>
          <a:ea typeface="+mn-ea"/>
          <a:cs typeface="+mn-cs"/>
        </a:defRPr>
      </a:lvl7pPr>
      <a:lvl8pPr marL="2854163" algn="l" defTabSz="407737" rtl="0" eaLnBrk="1" latinLnBrk="0" hangingPunct="1">
        <a:defRPr sz="1600" kern="1200">
          <a:solidFill>
            <a:schemeClr val="tx1"/>
          </a:solidFill>
          <a:latin typeface="+mn-lt"/>
          <a:ea typeface="+mn-ea"/>
          <a:cs typeface="+mn-cs"/>
        </a:defRPr>
      </a:lvl8pPr>
      <a:lvl9pPr marL="3261900" algn="l" defTabSz="407737"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1"/>
            <a:ext cx="9144000" cy="725474"/>
          </a:xfrm>
          <a:prstGeom prst="rect">
            <a:avLst/>
          </a:prstGeom>
        </p:spPr>
        <p:txBody>
          <a:bodyPr vert="horz" lIns="108745" tIns="54373" rIns="108745" bIns="54373" rtlCol="0" anchor="ctr">
            <a:noAutofit/>
          </a:bodyPr>
          <a:lstStyle/>
          <a:p>
            <a:r>
              <a:rPr lang="en-US" dirty="0"/>
              <a:t>Click to edit master title style</a:t>
            </a:r>
          </a:p>
        </p:txBody>
      </p:sp>
      <p:sp>
        <p:nvSpPr>
          <p:cNvPr id="2" name="Text Placeholder 1"/>
          <p:cNvSpPr>
            <a:spLocks noGrp="1"/>
          </p:cNvSpPr>
          <p:nvPr>
            <p:ph type="body" idx="1"/>
          </p:nvPr>
        </p:nvSpPr>
        <p:spPr>
          <a:xfrm>
            <a:off x="685800" y="1005085"/>
            <a:ext cx="7777162" cy="50401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3" name="Rectangle 2"/>
          <p:cNvSpPr/>
          <p:nvPr/>
        </p:nvSpPr>
        <p:spPr>
          <a:xfrm>
            <a:off x="0" y="6765636"/>
            <a:ext cx="9144000" cy="103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Open Sans Light"/>
            </a:endParaRPr>
          </a:p>
        </p:txBody>
      </p:sp>
      <p:sp>
        <p:nvSpPr>
          <p:cNvPr id="9"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8" name="Rectangle 7"/>
          <p:cNvSpPr/>
          <p:nvPr/>
        </p:nvSpPr>
        <p:spPr>
          <a:xfrm>
            <a:off x="0" y="6498500"/>
            <a:ext cx="9144000" cy="359500"/>
          </a:xfrm>
          <a:prstGeom prst="rect">
            <a:avLst/>
          </a:prstGeom>
          <a:solidFill>
            <a:srgbClr val="00A7C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33"/>
          <p:cNvSpPr txBox="1">
            <a:spLocks/>
          </p:cNvSpPr>
          <p:nvPr/>
        </p:nvSpPr>
        <p:spPr>
          <a:xfrm>
            <a:off x="685800" y="6498026"/>
            <a:ext cx="5549900" cy="364998"/>
          </a:xfrm>
          <a:prstGeom prst="rect">
            <a:avLst/>
          </a:prstGeom>
        </p:spPr>
        <p:txBody>
          <a:bodyPr vert="horz" lIns="0" anchor="ctr"/>
          <a:lstStyle>
            <a:lvl1pPr marL="342900" indent="-342900" algn="l" defTabSz="457200" rtl="0" eaLnBrk="1" latinLnBrk="0" hangingPunct="1">
              <a:spcBef>
                <a:spcPct val="20000"/>
              </a:spcBef>
              <a:buClr>
                <a:scrgbClr r="0" g="0" b="0"/>
              </a:buClr>
              <a:buFont typeface="Arial"/>
              <a:buNone/>
              <a:defRPr sz="1000" kern="1200" baseline="0">
                <a:solidFill>
                  <a:srgbClr val="2192B3"/>
                </a:solidFill>
                <a:latin typeface="Helvetica"/>
                <a:ea typeface="+mn-ea"/>
                <a:cs typeface="Helvetica"/>
              </a:defRPr>
            </a:lvl1pPr>
            <a:lvl2pPr marL="742950" indent="-285750" algn="l" defTabSz="457200" rtl="0" eaLnBrk="1" latinLnBrk="0" hangingPunct="1">
              <a:spcBef>
                <a:spcPct val="20000"/>
              </a:spcBef>
              <a:buFont typeface="Arial"/>
              <a:buChar char="–"/>
              <a:defRPr sz="1000" kern="1200">
                <a:solidFill>
                  <a:srgbClr val="2192B3"/>
                </a:solidFill>
                <a:latin typeface="Helvetica"/>
                <a:ea typeface="+mn-ea"/>
                <a:cs typeface="Helvetica"/>
              </a:defRPr>
            </a:lvl2pPr>
            <a:lvl3pPr marL="1143000" indent="-228600" algn="l" defTabSz="457200" rtl="0" eaLnBrk="1" latinLnBrk="0" hangingPunct="1">
              <a:spcBef>
                <a:spcPct val="20000"/>
              </a:spcBef>
              <a:buFont typeface="Arial"/>
              <a:buChar char="•"/>
              <a:defRPr sz="1000" kern="1200">
                <a:solidFill>
                  <a:srgbClr val="2192B3"/>
                </a:solidFill>
                <a:latin typeface="Helvetica"/>
                <a:ea typeface="+mn-ea"/>
                <a:cs typeface="Helvetica"/>
              </a:defRPr>
            </a:lvl3pPr>
            <a:lvl4pPr marL="1600200" indent="-228600" algn="l" defTabSz="457200" rtl="0" eaLnBrk="1" latinLnBrk="0" hangingPunct="1">
              <a:spcBef>
                <a:spcPct val="20000"/>
              </a:spcBef>
              <a:buFont typeface="Arial"/>
              <a:buChar char="–"/>
              <a:defRPr sz="1000" kern="1200">
                <a:solidFill>
                  <a:srgbClr val="2192B3"/>
                </a:solidFill>
                <a:latin typeface="Helvetica"/>
                <a:ea typeface="+mn-ea"/>
                <a:cs typeface="Helvetica"/>
              </a:defRPr>
            </a:lvl4pPr>
            <a:lvl5pPr marL="2057400" indent="-228600" algn="l" defTabSz="457200" rtl="0" eaLnBrk="1" latinLnBrk="0" hangingPunct="1">
              <a:spcBef>
                <a:spcPct val="20000"/>
              </a:spcBef>
              <a:buFont typeface="Arial"/>
              <a:buChar char="»"/>
              <a:defRPr sz="1000" kern="1200">
                <a:solidFill>
                  <a:srgbClr val="2192B3"/>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800" dirty="0">
                <a:solidFill>
                  <a:srgbClr val="FFFFFF"/>
                </a:solidFill>
                <a:latin typeface="Open Sans" charset="0"/>
                <a:ea typeface="Open Sans" charset="0"/>
                <a:cs typeface="Open Sans" charset="0"/>
              </a:rPr>
              <a:t>© 2017 Sequenom Laboratories</a:t>
            </a:r>
            <a:r>
              <a:rPr lang="en-US" sz="800" baseline="30000" dirty="0">
                <a:solidFill>
                  <a:srgbClr val="FFFFFF"/>
                </a:solidFill>
                <a:latin typeface="Open Sans" charset="0"/>
                <a:ea typeface="Open Sans" charset="0"/>
                <a:cs typeface="Open Sans" charset="0"/>
              </a:rPr>
              <a:t>™</a:t>
            </a:r>
            <a:r>
              <a:rPr lang="en-US" sz="800" dirty="0">
                <a:solidFill>
                  <a:srgbClr val="FFFFFF"/>
                </a:solidFill>
                <a:latin typeface="Open Sans" charset="0"/>
                <a:ea typeface="Open Sans" charset="0"/>
                <a:cs typeface="Open Sans" charset="0"/>
              </a:rPr>
              <a:t>. All rights reserved.</a:t>
            </a:r>
            <a:endParaRPr lang="en-US" sz="800" b="1" dirty="0">
              <a:solidFill>
                <a:srgbClr val="FFFFFF"/>
              </a:solidFill>
              <a:latin typeface="Open Sans" charset="0"/>
              <a:ea typeface="Open Sans" charset="0"/>
              <a:cs typeface="Open Sans" charset="0"/>
            </a:endParaRPr>
          </a:p>
        </p:txBody>
      </p:sp>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87627" y="6559065"/>
            <a:ext cx="1549400" cy="238370"/>
          </a:xfrm>
          <a:prstGeom prst="rect">
            <a:avLst/>
          </a:prstGeom>
        </p:spPr>
      </p:pic>
    </p:spTree>
    <p:extLst>
      <p:ext uri="{BB962C8B-B14F-4D97-AF65-F5344CB8AC3E}">
        <p14:creationId xmlns:p14="http://schemas.microsoft.com/office/powerpoint/2010/main" val="103989169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Lst>
  <p:hf hdr="0" dt="0"/>
  <p:txStyles>
    <p:titleStyle>
      <a:lvl1pPr algn="ctr" defTabSz="407737" rtl="0" eaLnBrk="1" latinLnBrk="0" hangingPunct="1">
        <a:spcBef>
          <a:spcPct val="0"/>
        </a:spcBef>
        <a:buNone/>
        <a:defRPr sz="3200" kern="1200" baseline="0">
          <a:solidFill>
            <a:srgbClr val="00A7CF"/>
          </a:solidFill>
          <a:latin typeface="Open Sans"/>
          <a:ea typeface="+mj-ea"/>
          <a:cs typeface="Open Sans"/>
        </a:defRPr>
      </a:lvl1pPr>
    </p:titleStyle>
    <p:bodyStyle>
      <a:lvl1pPr marL="285750" indent="-285750" algn="l" defTabSz="407737" rtl="0" eaLnBrk="1" latinLnBrk="0" hangingPunct="1">
        <a:lnSpc>
          <a:spcPct val="120000"/>
        </a:lnSpc>
        <a:spcBef>
          <a:spcPts val="1200"/>
        </a:spcBef>
        <a:buClr>
          <a:schemeClr val="accent1"/>
        </a:buClr>
        <a:buFont typeface="Arial"/>
        <a:buChar char="•"/>
        <a:defRPr sz="2000" kern="1200">
          <a:solidFill>
            <a:srgbClr val="333333"/>
          </a:solidFill>
          <a:latin typeface="Open Sans" charset="0"/>
          <a:ea typeface="+mn-ea"/>
          <a:cs typeface="Open Sans" charset="0"/>
        </a:defRPr>
      </a:lvl1pPr>
      <a:lvl2pPr marL="692150" indent="-285750" algn="l" defTabSz="407737" rtl="0" eaLnBrk="1" latinLnBrk="0" hangingPunct="1">
        <a:lnSpc>
          <a:spcPct val="120000"/>
        </a:lnSpc>
        <a:spcBef>
          <a:spcPts val="300"/>
        </a:spcBef>
        <a:buFont typeface="Arial"/>
        <a:buChar char="•"/>
        <a:defRPr sz="2000" kern="1200">
          <a:solidFill>
            <a:srgbClr val="333333"/>
          </a:solidFill>
          <a:latin typeface="Open Sans"/>
          <a:ea typeface="+mn-ea"/>
          <a:cs typeface="Open Sans"/>
        </a:defRPr>
      </a:lvl2pPr>
      <a:lvl3pPr marL="1101224" indent="-285750" algn="l" defTabSz="407737" rtl="0" eaLnBrk="1" latinLnBrk="0" hangingPunct="1">
        <a:lnSpc>
          <a:spcPct val="120000"/>
        </a:lnSpc>
        <a:spcBef>
          <a:spcPts val="300"/>
        </a:spcBef>
        <a:buFont typeface="Arial"/>
        <a:buChar char="•"/>
        <a:defRPr sz="2000" kern="1200">
          <a:solidFill>
            <a:srgbClr val="333333"/>
          </a:solidFill>
          <a:latin typeface="Open Sans"/>
          <a:ea typeface="+mn-ea"/>
          <a:cs typeface="Open Sans"/>
        </a:defRPr>
      </a:lvl3pPr>
      <a:lvl4pPr marL="1508964" indent="-285750" algn="l" defTabSz="407737" rtl="0" eaLnBrk="1" latinLnBrk="0" hangingPunct="1">
        <a:lnSpc>
          <a:spcPct val="130000"/>
        </a:lnSpc>
        <a:spcBef>
          <a:spcPct val="20000"/>
        </a:spcBef>
        <a:buFont typeface="Arial"/>
        <a:buChar char="•"/>
        <a:defRPr sz="1600" kern="1200">
          <a:solidFill>
            <a:srgbClr val="595959"/>
          </a:solidFill>
          <a:latin typeface="Open Sans"/>
          <a:ea typeface="+mn-ea"/>
          <a:cs typeface="Open Sans"/>
        </a:defRPr>
      </a:lvl4pPr>
      <a:lvl5pPr marL="1916700" indent="-285750" algn="l" defTabSz="407737" rtl="0" eaLnBrk="1" latinLnBrk="0" hangingPunct="1">
        <a:lnSpc>
          <a:spcPct val="130000"/>
        </a:lnSpc>
        <a:spcBef>
          <a:spcPct val="20000"/>
        </a:spcBef>
        <a:buFont typeface="Arial"/>
        <a:buChar char="•"/>
        <a:defRPr sz="1600" kern="1200">
          <a:solidFill>
            <a:srgbClr val="595959"/>
          </a:solidFill>
          <a:latin typeface="Open Sans"/>
          <a:ea typeface="+mn-ea"/>
          <a:cs typeface="Open Sans"/>
        </a:defRPr>
      </a:lvl5pPr>
      <a:lvl6pPr marL="2242556" indent="-203870" algn="l" defTabSz="407737" rtl="0" eaLnBrk="1" latinLnBrk="0" hangingPunct="1">
        <a:spcBef>
          <a:spcPct val="20000"/>
        </a:spcBef>
        <a:buFont typeface="Arial"/>
        <a:buChar char="•"/>
        <a:defRPr sz="1800" kern="1200">
          <a:solidFill>
            <a:schemeClr val="tx1"/>
          </a:solidFill>
          <a:latin typeface="+mn-lt"/>
          <a:ea typeface="+mn-ea"/>
          <a:cs typeface="+mn-cs"/>
        </a:defRPr>
      </a:lvl6pPr>
      <a:lvl7pPr marL="2650294" indent="-203870" algn="l" defTabSz="407737" rtl="0" eaLnBrk="1" latinLnBrk="0" hangingPunct="1">
        <a:spcBef>
          <a:spcPct val="20000"/>
        </a:spcBef>
        <a:buFont typeface="Arial"/>
        <a:buChar char="•"/>
        <a:defRPr sz="1800" kern="1200">
          <a:solidFill>
            <a:schemeClr val="tx1"/>
          </a:solidFill>
          <a:latin typeface="+mn-lt"/>
          <a:ea typeface="+mn-ea"/>
          <a:cs typeface="+mn-cs"/>
        </a:defRPr>
      </a:lvl7pPr>
      <a:lvl8pPr marL="3058033" indent="-203870" algn="l" defTabSz="407737" rtl="0" eaLnBrk="1" latinLnBrk="0" hangingPunct="1">
        <a:spcBef>
          <a:spcPct val="20000"/>
        </a:spcBef>
        <a:buFont typeface="Arial"/>
        <a:buChar char="•"/>
        <a:defRPr sz="1800" kern="1200">
          <a:solidFill>
            <a:schemeClr val="tx1"/>
          </a:solidFill>
          <a:latin typeface="+mn-lt"/>
          <a:ea typeface="+mn-ea"/>
          <a:cs typeface="+mn-cs"/>
        </a:defRPr>
      </a:lvl8pPr>
      <a:lvl9pPr marL="3465770" indent="-203870" algn="l" defTabSz="407737"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7737" rtl="0" eaLnBrk="1" latinLnBrk="0" hangingPunct="1">
        <a:defRPr sz="1600" kern="1200">
          <a:solidFill>
            <a:schemeClr val="tx1"/>
          </a:solidFill>
          <a:latin typeface="+mn-lt"/>
          <a:ea typeface="+mn-ea"/>
          <a:cs typeface="+mn-cs"/>
        </a:defRPr>
      </a:lvl1pPr>
      <a:lvl2pPr marL="407737" algn="l" defTabSz="407737" rtl="0" eaLnBrk="1" latinLnBrk="0" hangingPunct="1">
        <a:defRPr sz="1600" kern="1200">
          <a:solidFill>
            <a:schemeClr val="tx1"/>
          </a:solidFill>
          <a:latin typeface="+mn-lt"/>
          <a:ea typeface="+mn-ea"/>
          <a:cs typeface="+mn-cs"/>
        </a:defRPr>
      </a:lvl2pPr>
      <a:lvl3pPr marL="815474" algn="l" defTabSz="407737" rtl="0" eaLnBrk="1" latinLnBrk="0" hangingPunct="1">
        <a:defRPr sz="1600" kern="1200">
          <a:solidFill>
            <a:schemeClr val="tx1"/>
          </a:solidFill>
          <a:latin typeface="+mn-lt"/>
          <a:ea typeface="+mn-ea"/>
          <a:cs typeface="+mn-cs"/>
        </a:defRPr>
      </a:lvl3pPr>
      <a:lvl4pPr marL="1223214" algn="l" defTabSz="407737" rtl="0" eaLnBrk="1" latinLnBrk="0" hangingPunct="1">
        <a:defRPr sz="1600" kern="1200">
          <a:solidFill>
            <a:schemeClr val="tx1"/>
          </a:solidFill>
          <a:latin typeface="+mn-lt"/>
          <a:ea typeface="+mn-ea"/>
          <a:cs typeface="+mn-cs"/>
        </a:defRPr>
      </a:lvl4pPr>
      <a:lvl5pPr marL="1630950" algn="l" defTabSz="407737" rtl="0" eaLnBrk="1" latinLnBrk="0" hangingPunct="1">
        <a:defRPr sz="1600" kern="1200">
          <a:solidFill>
            <a:schemeClr val="tx1"/>
          </a:solidFill>
          <a:latin typeface="+mn-lt"/>
          <a:ea typeface="+mn-ea"/>
          <a:cs typeface="+mn-cs"/>
        </a:defRPr>
      </a:lvl5pPr>
      <a:lvl6pPr marL="2038688" algn="l" defTabSz="407737" rtl="0" eaLnBrk="1" latinLnBrk="0" hangingPunct="1">
        <a:defRPr sz="1600" kern="1200">
          <a:solidFill>
            <a:schemeClr val="tx1"/>
          </a:solidFill>
          <a:latin typeface="+mn-lt"/>
          <a:ea typeface="+mn-ea"/>
          <a:cs typeface="+mn-cs"/>
        </a:defRPr>
      </a:lvl6pPr>
      <a:lvl7pPr marL="2446426" algn="l" defTabSz="407737" rtl="0" eaLnBrk="1" latinLnBrk="0" hangingPunct="1">
        <a:defRPr sz="1600" kern="1200">
          <a:solidFill>
            <a:schemeClr val="tx1"/>
          </a:solidFill>
          <a:latin typeface="+mn-lt"/>
          <a:ea typeface="+mn-ea"/>
          <a:cs typeface="+mn-cs"/>
        </a:defRPr>
      </a:lvl7pPr>
      <a:lvl8pPr marL="2854163" algn="l" defTabSz="407737" rtl="0" eaLnBrk="1" latinLnBrk="0" hangingPunct="1">
        <a:defRPr sz="1600" kern="1200">
          <a:solidFill>
            <a:schemeClr val="tx1"/>
          </a:solidFill>
          <a:latin typeface="+mn-lt"/>
          <a:ea typeface="+mn-ea"/>
          <a:cs typeface="+mn-cs"/>
        </a:defRPr>
      </a:lvl8pPr>
      <a:lvl9pPr marL="3261900" algn="l" defTabSz="407737"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685800" y="274639"/>
            <a:ext cx="7772400" cy="576006"/>
          </a:xfrm>
          <a:prstGeom prst="rect">
            <a:avLst/>
          </a:prstGeom>
        </p:spPr>
        <p:txBody>
          <a:bodyPr vert="horz" lIns="108745" tIns="54373" rIns="108745" bIns="54373" rtlCol="0" anchor="ctr">
            <a:noAutofit/>
          </a:bodyPr>
          <a:lstStyle/>
          <a:p>
            <a:r>
              <a:rPr lang="en-US" dirty="0"/>
              <a:t>Click to edit master title style</a:t>
            </a:r>
          </a:p>
        </p:txBody>
      </p:sp>
      <p:sp>
        <p:nvSpPr>
          <p:cNvPr id="2" name="Text Placeholder 1"/>
          <p:cNvSpPr>
            <a:spLocks noGrp="1"/>
          </p:cNvSpPr>
          <p:nvPr>
            <p:ph type="body" idx="1"/>
          </p:nvPr>
        </p:nvSpPr>
        <p:spPr>
          <a:xfrm>
            <a:off x="685800" y="1229177"/>
            <a:ext cx="7777162" cy="481602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3" name="Rectangle 2"/>
          <p:cNvSpPr/>
          <p:nvPr/>
        </p:nvSpPr>
        <p:spPr>
          <a:xfrm>
            <a:off x="0" y="6765636"/>
            <a:ext cx="9144000" cy="1039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Open Sans Light"/>
            </a:endParaRPr>
          </a:p>
        </p:txBody>
      </p:sp>
      <p:sp>
        <p:nvSpPr>
          <p:cNvPr id="9" name="Footer Placeholder 4"/>
          <p:cNvSpPr>
            <a:spLocks noGrp="1"/>
          </p:cNvSpPr>
          <p:nvPr>
            <p:ph type="ftr" sz="quarter" idx="3"/>
          </p:nvPr>
        </p:nvSpPr>
        <p:spPr>
          <a:xfrm>
            <a:off x="685800" y="6086077"/>
            <a:ext cx="7766050" cy="365125"/>
          </a:xfrm>
          <a:prstGeom prst="rect">
            <a:avLst/>
          </a:prstGeom>
        </p:spPr>
        <p:txBody>
          <a:bodyPr vert="horz" lIns="0" tIns="45720" rIns="0" bIns="45720" rtlCol="0" anchor="b" anchorCtr="0"/>
          <a:lstStyle>
            <a:lvl1pPr algn="ctr">
              <a:defRPr sz="800">
                <a:solidFill>
                  <a:srgbClr val="595959"/>
                </a:solidFill>
                <a:latin typeface="Open Sans"/>
                <a:cs typeface="Open Sans"/>
              </a:defRPr>
            </a:lvl1pPr>
          </a:lstStyle>
          <a:p>
            <a:endParaRPr lang="en-US" dirty="0"/>
          </a:p>
        </p:txBody>
      </p:sp>
      <p:sp>
        <p:nvSpPr>
          <p:cNvPr id="8" name="Rectangle 7"/>
          <p:cNvSpPr/>
          <p:nvPr/>
        </p:nvSpPr>
        <p:spPr>
          <a:xfrm>
            <a:off x="0" y="6498500"/>
            <a:ext cx="9144000" cy="359500"/>
          </a:xfrm>
          <a:prstGeom prst="rect">
            <a:avLst/>
          </a:prstGeom>
          <a:solidFill>
            <a:srgbClr val="00A7C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33"/>
          <p:cNvSpPr txBox="1">
            <a:spLocks/>
          </p:cNvSpPr>
          <p:nvPr userDrawn="1"/>
        </p:nvSpPr>
        <p:spPr>
          <a:xfrm>
            <a:off x="685800" y="6498026"/>
            <a:ext cx="5549900" cy="364998"/>
          </a:xfrm>
          <a:prstGeom prst="rect">
            <a:avLst/>
          </a:prstGeom>
        </p:spPr>
        <p:txBody>
          <a:bodyPr vert="horz" lIns="0" anchor="ctr"/>
          <a:lstStyle>
            <a:lvl1pPr marL="342900" indent="-342900" algn="l" defTabSz="457200" rtl="0" eaLnBrk="1" latinLnBrk="0" hangingPunct="1">
              <a:spcBef>
                <a:spcPct val="20000"/>
              </a:spcBef>
              <a:buClr>
                <a:scrgbClr r="0" g="0" b="0"/>
              </a:buClr>
              <a:buFont typeface="Arial"/>
              <a:buNone/>
              <a:defRPr sz="1000" kern="1200" baseline="0">
                <a:solidFill>
                  <a:srgbClr val="2192B3"/>
                </a:solidFill>
                <a:latin typeface="Helvetica"/>
                <a:ea typeface="+mn-ea"/>
                <a:cs typeface="Helvetica"/>
              </a:defRPr>
            </a:lvl1pPr>
            <a:lvl2pPr marL="742950" indent="-285750" algn="l" defTabSz="457200" rtl="0" eaLnBrk="1" latinLnBrk="0" hangingPunct="1">
              <a:spcBef>
                <a:spcPct val="20000"/>
              </a:spcBef>
              <a:buFont typeface="Arial"/>
              <a:buChar char="–"/>
              <a:defRPr sz="1000" kern="1200">
                <a:solidFill>
                  <a:srgbClr val="2192B3"/>
                </a:solidFill>
                <a:latin typeface="Helvetica"/>
                <a:ea typeface="+mn-ea"/>
                <a:cs typeface="Helvetica"/>
              </a:defRPr>
            </a:lvl2pPr>
            <a:lvl3pPr marL="1143000" indent="-228600" algn="l" defTabSz="457200" rtl="0" eaLnBrk="1" latinLnBrk="0" hangingPunct="1">
              <a:spcBef>
                <a:spcPct val="20000"/>
              </a:spcBef>
              <a:buFont typeface="Arial"/>
              <a:buChar char="•"/>
              <a:defRPr sz="1000" kern="1200">
                <a:solidFill>
                  <a:srgbClr val="2192B3"/>
                </a:solidFill>
                <a:latin typeface="Helvetica"/>
                <a:ea typeface="+mn-ea"/>
                <a:cs typeface="Helvetica"/>
              </a:defRPr>
            </a:lvl3pPr>
            <a:lvl4pPr marL="1600200" indent="-228600" algn="l" defTabSz="457200" rtl="0" eaLnBrk="1" latinLnBrk="0" hangingPunct="1">
              <a:spcBef>
                <a:spcPct val="20000"/>
              </a:spcBef>
              <a:buFont typeface="Arial"/>
              <a:buChar char="–"/>
              <a:defRPr sz="1000" kern="1200">
                <a:solidFill>
                  <a:srgbClr val="2192B3"/>
                </a:solidFill>
                <a:latin typeface="Helvetica"/>
                <a:ea typeface="+mn-ea"/>
                <a:cs typeface="Helvetica"/>
              </a:defRPr>
            </a:lvl4pPr>
            <a:lvl5pPr marL="2057400" indent="-228600" algn="l" defTabSz="457200" rtl="0" eaLnBrk="1" latinLnBrk="0" hangingPunct="1">
              <a:spcBef>
                <a:spcPct val="20000"/>
              </a:spcBef>
              <a:buFont typeface="Arial"/>
              <a:buChar char="»"/>
              <a:defRPr sz="1000" kern="1200">
                <a:solidFill>
                  <a:srgbClr val="2192B3"/>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800" dirty="0">
                <a:solidFill>
                  <a:srgbClr val="FFFFFF"/>
                </a:solidFill>
                <a:latin typeface="Open Sans" charset="0"/>
                <a:ea typeface="Open Sans" charset="0"/>
                <a:cs typeface="Open Sans" charset="0"/>
              </a:rPr>
              <a:t>© 2017 Sequenom Laboratories</a:t>
            </a:r>
            <a:r>
              <a:rPr lang="en-US" sz="800" baseline="30000" dirty="0">
                <a:solidFill>
                  <a:srgbClr val="FFFFFF"/>
                </a:solidFill>
                <a:latin typeface="Open Sans" charset="0"/>
                <a:ea typeface="Open Sans" charset="0"/>
                <a:cs typeface="Open Sans" charset="0"/>
              </a:rPr>
              <a:t>™</a:t>
            </a:r>
            <a:r>
              <a:rPr lang="en-US" sz="800" dirty="0">
                <a:solidFill>
                  <a:srgbClr val="FFFFFF"/>
                </a:solidFill>
                <a:latin typeface="Open Sans" charset="0"/>
                <a:ea typeface="Open Sans" charset="0"/>
                <a:cs typeface="Open Sans" charset="0"/>
              </a:rPr>
              <a:t>.  All rights reserved.              </a:t>
            </a:r>
            <a:endParaRPr lang="en-US" sz="800" b="1" dirty="0">
              <a:solidFill>
                <a:srgbClr val="FFFFFF"/>
              </a:solidFill>
              <a:latin typeface="Open Sans" charset="0"/>
              <a:ea typeface="Open Sans" charset="0"/>
              <a:cs typeface="Open Sans" charset="0"/>
            </a:endParaRPr>
          </a:p>
        </p:txBody>
      </p:sp>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87627" y="6559065"/>
            <a:ext cx="1549400" cy="238370"/>
          </a:xfrm>
          <a:prstGeom prst="rect">
            <a:avLst/>
          </a:prstGeom>
        </p:spPr>
      </p:pic>
    </p:spTree>
    <p:extLst>
      <p:ext uri="{BB962C8B-B14F-4D97-AF65-F5344CB8AC3E}">
        <p14:creationId xmlns:p14="http://schemas.microsoft.com/office/powerpoint/2010/main" val="107039330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8" r:id="rId8"/>
    <p:sldLayoutId id="2147483759" r:id="rId9"/>
    <p:sldLayoutId id="2147483761" r:id="rId10"/>
    <p:sldLayoutId id="2147483766" r:id="rId11"/>
    <p:sldLayoutId id="2147483769" r:id="rId12"/>
  </p:sldLayoutIdLst>
  <p:hf hdr="0" dt="0"/>
  <p:txStyles>
    <p:titleStyle>
      <a:lvl1pPr algn="ctr" defTabSz="407737" rtl="0" eaLnBrk="1" latinLnBrk="0" hangingPunct="1">
        <a:spcBef>
          <a:spcPct val="0"/>
        </a:spcBef>
        <a:buNone/>
        <a:defRPr sz="2400" kern="1200" baseline="0">
          <a:solidFill>
            <a:srgbClr val="00A7CF"/>
          </a:solidFill>
          <a:latin typeface="Open Sans"/>
          <a:ea typeface="+mj-ea"/>
          <a:cs typeface="Open Sans"/>
        </a:defRPr>
      </a:lvl1pPr>
    </p:titleStyle>
    <p:bodyStyle>
      <a:lvl1pPr marL="285750" indent="-285750" algn="l" defTabSz="407737" rtl="0" eaLnBrk="1" latinLnBrk="0" hangingPunct="1">
        <a:lnSpc>
          <a:spcPct val="120000"/>
        </a:lnSpc>
        <a:spcBef>
          <a:spcPts val="1200"/>
        </a:spcBef>
        <a:buClr>
          <a:schemeClr val="accent1"/>
        </a:buClr>
        <a:buFont typeface="Arial"/>
        <a:buChar char="•"/>
        <a:defRPr sz="1800" kern="1200">
          <a:solidFill>
            <a:srgbClr val="333333"/>
          </a:solidFill>
          <a:latin typeface="Open Sans" charset="0"/>
          <a:ea typeface="+mn-ea"/>
          <a:cs typeface="Open Sans" charset="0"/>
        </a:defRPr>
      </a:lvl1pPr>
      <a:lvl2pPr marL="692150" indent="-285750" algn="l" defTabSz="407737" rtl="0" eaLnBrk="1" latinLnBrk="0" hangingPunct="1">
        <a:lnSpc>
          <a:spcPct val="120000"/>
        </a:lnSpc>
        <a:spcBef>
          <a:spcPts val="300"/>
        </a:spcBef>
        <a:buFont typeface="Arial"/>
        <a:buChar char="•"/>
        <a:defRPr sz="1800" kern="1200">
          <a:solidFill>
            <a:srgbClr val="333333"/>
          </a:solidFill>
          <a:latin typeface="Open Sans"/>
          <a:ea typeface="+mn-ea"/>
          <a:cs typeface="Open Sans"/>
        </a:defRPr>
      </a:lvl2pPr>
      <a:lvl3pPr marL="1101224" indent="-285750" algn="l" defTabSz="407737" rtl="0" eaLnBrk="1" latinLnBrk="0" hangingPunct="1">
        <a:lnSpc>
          <a:spcPct val="120000"/>
        </a:lnSpc>
        <a:spcBef>
          <a:spcPts val="300"/>
        </a:spcBef>
        <a:buFont typeface="Arial"/>
        <a:buChar char="•"/>
        <a:defRPr sz="1800" kern="1200">
          <a:solidFill>
            <a:srgbClr val="333333"/>
          </a:solidFill>
          <a:latin typeface="Open Sans"/>
          <a:ea typeface="+mn-ea"/>
          <a:cs typeface="Open Sans"/>
        </a:defRPr>
      </a:lvl3pPr>
      <a:lvl4pPr marL="1508964" indent="-285750" algn="l" defTabSz="407737" rtl="0" eaLnBrk="1" latinLnBrk="0" hangingPunct="1">
        <a:lnSpc>
          <a:spcPct val="130000"/>
        </a:lnSpc>
        <a:spcBef>
          <a:spcPct val="20000"/>
        </a:spcBef>
        <a:buFont typeface="Arial"/>
        <a:buChar char="•"/>
        <a:defRPr sz="1600" kern="1200">
          <a:solidFill>
            <a:srgbClr val="595959"/>
          </a:solidFill>
          <a:latin typeface="Open Sans"/>
          <a:ea typeface="+mn-ea"/>
          <a:cs typeface="Open Sans"/>
        </a:defRPr>
      </a:lvl4pPr>
      <a:lvl5pPr marL="1916700" indent="-285750" algn="l" defTabSz="407737" rtl="0" eaLnBrk="1" latinLnBrk="0" hangingPunct="1">
        <a:lnSpc>
          <a:spcPct val="130000"/>
        </a:lnSpc>
        <a:spcBef>
          <a:spcPct val="20000"/>
        </a:spcBef>
        <a:buFont typeface="Arial"/>
        <a:buChar char="•"/>
        <a:defRPr sz="1600" kern="1200">
          <a:solidFill>
            <a:srgbClr val="595959"/>
          </a:solidFill>
          <a:latin typeface="Open Sans"/>
          <a:ea typeface="+mn-ea"/>
          <a:cs typeface="Open Sans"/>
        </a:defRPr>
      </a:lvl5pPr>
      <a:lvl6pPr marL="2242556" indent="-203870" algn="l" defTabSz="407737" rtl="0" eaLnBrk="1" latinLnBrk="0" hangingPunct="1">
        <a:spcBef>
          <a:spcPct val="20000"/>
        </a:spcBef>
        <a:buFont typeface="Arial"/>
        <a:buChar char="•"/>
        <a:defRPr sz="1800" kern="1200">
          <a:solidFill>
            <a:schemeClr val="tx1"/>
          </a:solidFill>
          <a:latin typeface="+mn-lt"/>
          <a:ea typeface="+mn-ea"/>
          <a:cs typeface="+mn-cs"/>
        </a:defRPr>
      </a:lvl6pPr>
      <a:lvl7pPr marL="2650294" indent="-203870" algn="l" defTabSz="407737" rtl="0" eaLnBrk="1" latinLnBrk="0" hangingPunct="1">
        <a:spcBef>
          <a:spcPct val="20000"/>
        </a:spcBef>
        <a:buFont typeface="Arial"/>
        <a:buChar char="•"/>
        <a:defRPr sz="1800" kern="1200">
          <a:solidFill>
            <a:schemeClr val="tx1"/>
          </a:solidFill>
          <a:latin typeface="+mn-lt"/>
          <a:ea typeface="+mn-ea"/>
          <a:cs typeface="+mn-cs"/>
        </a:defRPr>
      </a:lvl7pPr>
      <a:lvl8pPr marL="3058033" indent="-203870" algn="l" defTabSz="407737" rtl="0" eaLnBrk="1" latinLnBrk="0" hangingPunct="1">
        <a:spcBef>
          <a:spcPct val="20000"/>
        </a:spcBef>
        <a:buFont typeface="Arial"/>
        <a:buChar char="•"/>
        <a:defRPr sz="1800" kern="1200">
          <a:solidFill>
            <a:schemeClr val="tx1"/>
          </a:solidFill>
          <a:latin typeface="+mn-lt"/>
          <a:ea typeface="+mn-ea"/>
          <a:cs typeface="+mn-cs"/>
        </a:defRPr>
      </a:lvl8pPr>
      <a:lvl9pPr marL="3465770" indent="-203870" algn="l" defTabSz="407737"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7737" rtl="0" eaLnBrk="1" latinLnBrk="0" hangingPunct="1">
        <a:defRPr sz="1600" kern="1200">
          <a:solidFill>
            <a:schemeClr val="tx1"/>
          </a:solidFill>
          <a:latin typeface="+mn-lt"/>
          <a:ea typeface="+mn-ea"/>
          <a:cs typeface="+mn-cs"/>
        </a:defRPr>
      </a:lvl1pPr>
      <a:lvl2pPr marL="407737" algn="l" defTabSz="407737" rtl="0" eaLnBrk="1" latinLnBrk="0" hangingPunct="1">
        <a:defRPr sz="1600" kern="1200">
          <a:solidFill>
            <a:schemeClr val="tx1"/>
          </a:solidFill>
          <a:latin typeface="+mn-lt"/>
          <a:ea typeface="+mn-ea"/>
          <a:cs typeface="+mn-cs"/>
        </a:defRPr>
      </a:lvl2pPr>
      <a:lvl3pPr marL="815474" algn="l" defTabSz="407737" rtl="0" eaLnBrk="1" latinLnBrk="0" hangingPunct="1">
        <a:defRPr sz="1600" kern="1200">
          <a:solidFill>
            <a:schemeClr val="tx1"/>
          </a:solidFill>
          <a:latin typeface="+mn-lt"/>
          <a:ea typeface="+mn-ea"/>
          <a:cs typeface="+mn-cs"/>
        </a:defRPr>
      </a:lvl3pPr>
      <a:lvl4pPr marL="1223214" algn="l" defTabSz="407737" rtl="0" eaLnBrk="1" latinLnBrk="0" hangingPunct="1">
        <a:defRPr sz="1600" kern="1200">
          <a:solidFill>
            <a:schemeClr val="tx1"/>
          </a:solidFill>
          <a:latin typeface="+mn-lt"/>
          <a:ea typeface="+mn-ea"/>
          <a:cs typeface="+mn-cs"/>
        </a:defRPr>
      </a:lvl4pPr>
      <a:lvl5pPr marL="1630950" algn="l" defTabSz="407737" rtl="0" eaLnBrk="1" latinLnBrk="0" hangingPunct="1">
        <a:defRPr sz="1600" kern="1200">
          <a:solidFill>
            <a:schemeClr val="tx1"/>
          </a:solidFill>
          <a:latin typeface="+mn-lt"/>
          <a:ea typeface="+mn-ea"/>
          <a:cs typeface="+mn-cs"/>
        </a:defRPr>
      </a:lvl5pPr>
      <a:lvl6pPr marL="2038688" algn="l" defTabSz="407737" rtl="0" eaLnBrk="1" latinLnBrk="0" hangingPunct="1">
        <a:defRPr sz="1600" kern="1200">
          <a:solidFill>
            <a:schemeClr val="tx1"/>
          </a:solidFill>
          <a:latin typeface="+mn-lt"/>
          <a:ea typeface="+mn-ea"/>
          <a:cs typeface="+mn-cs"/>
        </a:defRPr>
      </a:lvl6pPr>
      <a:lvl7pPr marL="2446426" algn="l" defTabSz="407737" rtl="0" eaLnBrk="1" latinLnBrk="0" hangingPunct="1">
        <a:defRPr sz="1600" kern="1200">
          <a:solidFill>
            <a:schemeClr val="tx1"/>
          </a:solidFill>
          <a:latin typeface="+mn-lt"/>
          <a:ea typeface="+mn-ea"/>
          <a:cs typeface="+mn-cs"/>
        </a:defRPr>
      </a:lvl7pPr>
      <a:lvl8pPr marL="2854163" algn="l" defTabSz="407737" rtl="0" eaLnBrk="1" latinLnBrk="0" hangingPunct="1">
        <a:defRPr sz="1600" kern="1200">
          <a:solidFill>
            <a:schemeClr val="tx1"/>
          </a:solidFill>
          <a:latin typeface="+mn-lt"/>
          <a:ea typeface="+mn-ea"/>
          <a:cs typeface="+mn-cs"/>
        </a:defRPr>
      </a:lvl8pPr>
      <a:lvl9pPr marL="3261900" algn="l" defTabSz="407737"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chart" Target="../charts/chart3.xml"/><Relationship Id="rId5" Type="http://schemas.openxmlformats.org/officeDocument/2006/relationships/image" Target="../media/image18.PNG"/><Relationship Id="rId10" Type="http://schemas.openxmlformats.org/officeDocument/2006/relationships/chart" Target="../charts/chart4.xml"/><Relationship Id="rId4" Type="http://schemas.openxmlformats.org/officeDocument/2006/relationships/image" Target="../media/image17.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3" Type="http://schemas.openxmlformats.org/officeDocument/2006/relationships/hyperlink" Target="http://www.noaa.gov/features/02_monitoring/images/snowflake_c.jpg" TargetMode="External"/><Relationship Id="rId2" Type="http://schemas.openxmlformats.org/officeDocument/2006/relationships/notesSlide" Target="../notesSlides/notesSlide8.xml"/><Relationship Id="rId1" Type="http://schemas.openxmlformats.org/officeDocument/2006/relationships/slideLayout" Target="../slideLayouts/slideLayout46.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6.xml"/><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46.xml"/><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6.xml"/><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6.xml"/><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6.xml"/><Relationship Id="rId1" Type="http://schemas.openxmlformats.org/officeDocument/2006/relationships/vmlDrawing" Target="../drawings/vmlDrawing1.vml"/><Relationship Id="rId5" Type="http://schemas.openxmlformats.org/officeDocument/2006/relationships/image" Target="../media/image52.jpe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52.jpeg"/><Relationship Id="rId1" Type="http://schemas.openxmlformats.org/officeDocument/2006/relationships/slideLayout" Target="../slideLayouts/slideLayout44.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hyperlink" Target="https://pubmed.ncbi.nlm.nih.gov/?term=Janku+F&amp;cauthor_id=34298813" TargetMode="External"/><Relationship Id="rId2" Type="http://schemas.openxmlformats.org/officeDocument/2006/relationships/hyperlink" Target="https://pubmed.ncbi.nlm.nih.gov/?term=Adashek+JJ&amp;cauthor_id=34298813" TargetMode="External"/><Relationship Id="rId1" Type="http://schemas.openxmlformats.org/officeDocument/2006/relationships/slideLayout" Target="../slideLayouts/slideLayout4.xml"/><Relationship Id="rId4" Type="http://schemas.openxmlformats.org/officeDocument/2006/relationships/hyperlink" Target="https://pubmed.ncbi.nlm.nih.gov/?term=Kurzrock+R&amp;cauthor_id=34298813"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3" Type="http://schemas.openxmlformats.org/officeDocument/2006/relationships/hyperlink" Target="https://pubmed.ncbi.nlm.nih.gov/?term=Agashe+R&amp;cauthor_id=32825548" TargetMode="External"/><Relationship Id="rId2" Type="http://schemas.openxmlformats.org/officeDocument/2006/relationships/image" Target="../media/image57.jpg"/><Relationship Id="rId1" Type="http://schemas.openxmlformats.org/officeDocument/2006/relationships/slideLayout" Target="../slideLayouts/slideLayout37.xml"/><Relationship Id="rId4" Type="http://schemas.openxmlformats.org/officeDocument/2006/relationships/hyperlink" Target="https://pubmed.ncbi.nlm.nih.gov/?term=Kurzrock+R&amp;cauthor_id=32825548"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5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46.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5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2.xml"/><Relationship Id="rId1" Type="http://schemas.openxmlformats.org/officeDocument/2006/relationships/slideLayout" Target="../slideLayouts/slideLayout44.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586823" y="-115427"/>
            <a:ext cx="10135196" cy="1303734"/>
          </a:xfrm>
        </p:spPr>
        <p:txBody>
          <a:bodyPr/>
          <a:lstStyle/>
          <a:p>
            <a:pPr algn="ctr"/>
            <a:br>
              <a:rPr lang="en-US" altLang="en-US" sz="3586" b="1" dirty="0">
                <a:solidFill>
                  <a:srgbClr val="FFFF00"/>
                </a:solidFill>
                <a:latin typeface="Arial" panose="020B0604020202020204" pitchFamily="34" charset="0"/>
                <a:cs typeface="Arial" panose="020B0604020202020204" pitchFamily="34" charset="0"/>
              </a:rPr>
            </a:br>
            <a:r>
              <a:rPr lang="en-US" altLang="en-US" sz="2600" b="1" dirty="0">
                <a:solidFill>
                  <a:srgbClr val="FFFF00"/>
                </a:solidFill>
                <a:latin typeface="Arial" panose="020B0604020202020204" pitchFamily="34" charset="0"/>
                <a:cs typeface="Arial" panose="020B0604020202020204" pitchFamily="34" charset="0"/>
              </a:rPr>
              <a:t>Liquid Biopsies: </a:t>
            </a:r>
            <a:br>
              <a:rPr lang="en-US" altLang="en-US" sz="2600" b="1" dirty="0">
                <a:solidFill>
                  <a:srgbClr val="FFFF00"/>
                </a:solidFill>
                <a:latin typeface="Arial" panose="020B0604020202020204" pitchFamily="34" charset="0"/>
                <a:cs typeface="Arial" panose="020B0604020202020204" pitchFamily="34" charset="0"/>
              </a:rPr>
            </a:br>
            <a:r>
              <a:rPr lang="en-US" altLang="en-US" sz="2600" b="1" dirty="0">
                <a:solidFill>
                  <a:srgbClr val="FFFF00"/>
                </a:solidFill>
                <a:latin typeface="Arial" panose="020B0604020202020204" pitchFamily="34" charset="0"/>
                <a:cs typeface="Arial" panose="020B0604020202020204" pitchFamily="34" charset="0"/>
              </a:rPr>
              <a:t>The New Frontier for Personalized Medicine Initiatives </a:t>
            </a:r>
            <a:br>
              <a:rPr lang="en-US" sz="2600" b="1" dirty="0">
                <a:solidFill>
                  <a:srgbClr val="FFFF00"/>
                </a:solidFill>
                <a:latin typeface="Arial" panose="020B0604020202020204" pitchFamily="34" charset="0"/>
                <a:cs typeface="Arial" panose="020B0604020202020204" pitchFamily="34" charset="0"/>
              </a:rPr>
            </a:br>
            <a:endParaRPr lang="en-US" altLang="en-US" sz="2600" b="1" dirty="0">
              <a:solidFill>
                <a:srgbClr val="FFFF00"/>
              </a:solidFill>
              <a:latin typeface="Arial" panose="020B0604020202020204" pitchFamily="34" charset="0"/>
              <a:cs typeface="Arial" panose="020B0604020202020204" pitchFamily="34" charset="0"/>
            </a:endParaRPr>
          </a:p>
        </p:txBody>
      </p:sp>
      <p:sp>
        <p:nvSpPr>
          <p:cNvPr id="18435" name="Rectangle 3"/>
          <p:cNvSpPr>
            <a:spLocks noGrp="1" noChangeArrowheads="1"/>
          </p:cNvSpPr>
          <p:nvPr>
            <p:ph type="subTitle" idx="1"/>
          </p:nvPr>
        </p:nvSpPr>
        <p:spPr>
          <a:xfrm>
            <a:off x="481087" y="1670342"/>
            <a:ext cx="8405068" cy="1595066"/>
          </a:xfrm>
        </p:spPr>
        <p:txBody>
          <a:bodyPr/>
          <a:lstStyle/>
          <a:p>
            <a:pPr>
              <a:spcBef>
                <a:spcPct val="0"/>
              </a:spcBef>
            </a:pPr>
            <a:r>
              <a:rPr lang="en-US" altLang="en-US" sz="2391" b="1" dirty="0">
                <a:solidFill>
                  <a:srgbClr val="32CEDE"/>
                </a:solidFill>
              </a:rPr>
              <a:t>Razelle Kurzrock, MD</a:t>
            </a:r>
            <a:endParaRPr lang="en-US" altLang="en-US" sz="2391" dirty="0">
              <a:solidFill>
                <a:schemeClr val="bg1"/>
              </a:solidFill>
            </a:endParaRPr>
          </a:p>
          <a:p>
            <a:pPr>
              <a:spcBef>
                <a:spcPct val="0"/>
              </a:spcBef>
            </a:pPr>
            <a:r>
              <a:rPr lang="en-US" altLang="en-US" sz="1828" dirty="0">
                <a:solidFill>
                  <a:schemeClr val="bg1"/>
                </a:solidFill>
              </a:rPr>
              <a:t>Chief Medical Officer,</a:t>
            </a:r>
          </a:p>
          <a:p>
            <a:pPr>
              <a:spcBef>
                <a:spcPct val="0"/>
              </a:spcBef>
            </a:pPr>
            <a:r>
              <a:rPr lang="en-US" altLang="en-US" sz="1828" dirty="0">
                <a:solidFill>
                  <a:schemeClr val="bg1"/>
                </a:solidFill>
              </a:rPr>
              <a:t>Worldwide Innovative Network (WIN)</a:t>
            </a:r>
          </a:p>
          <a:p>
            <a:pPr>
              <a:spcBef>
                <a:spcPct val="0"/>
              </a:spcBef>
            </a:pPr>
            <a:r>
              <a:rPr lang="en-US" altLang="en-US" sz="1828" dirty="0">
                <a:solidFill>
                  <a:schemeClr val="bg1"/>
                </a:solidFill>
              </a:rPr>
              <a:t> Consortium for precision medicine</a:t>
            </a:r>
          </a:p>
          <a:p>
            <a:pPr>
              <a:spcBef>
                <a:spcPct val="0"/>
              </a:spcBef>
            </a:pPr>
            <a:endParaRPr lang="en-US" altLang="en-US" sz="1828" dirty="0">
              <a:solidFill>
                <a:schemeClr val="bg1"/>
              </a:solidFill>
            </a:endParaRPr>
          </a:p>
          <a:p>
            <a:pPr>
              <a:spcBef>
                <a:spcPct val="0"/>
              </a:spcBef>
            </a:pPr>
            <a:r>
              <a:rPr lang="en-US" altLang="en-US" sz="2000" dirty="0">
                <a:solidFill>
                  <a:srgbClr val="FFFF00"/>
                </a:solidFill>
                <a:latin typeface="Arial" panose="020B0604020202020204" pitchFamily="34" charset="0"/>
                <a:ea typeface="MS PGothic" panose="020B0600070205080204" pitchFamily="34" charset="-128"/>
              </a:rPr>
              <a:t>Twitter @</a:t>
            </a:r>
            <a:r>
              <a:rPr lang="en-US" altLang="en-US" sz="2000" dirty="0" err="1">
                <a:solidFill>
                  <a:srgbClr val="FFFF00"/>
                </a:solidFill>
                <a:latin typeface="Arial" panose="020B0604020202020204" pitchFamily="34" charset="0"/>
                <a:ea typeface="MS PGothic" panose="020B0600070205080204" pitchFamily="34" charset="-128"/>
              </a:rPr>
              <a:t>Dr_R_Kurzrock</a:t>
            </a:r>
            <a:br>
              <a:rPr lang="en-US" altLang="en-US" sz="1828" dirty="0">
                <a:solidFill>
                  <a:schemeClr val="bg1"/>
                </a:solidFill>
              </a:rPr>
            </a:br>
            <a:endParaRPr lang="en-US" altLang="en-US" sz="1828" dirty="0">
              <a:solidFill>
                <a:schemeClr val="bg1"/>
              </a:solidFill>
            </a:endParaRPr>
          </a:p>
          <a:p>
            <a:pPr>
              <a:spcBef>
                <a:spcPct val="0"/>
              </a:spcBef>
            </a:pPr>
            <a:endParaRPr lang="en-US" altLang="en-US" sz="1828" dirty="0">
              <a:solidFill>
                <a:schemeClr val="bg1"/>
              </a:solidFill>
            </a:endParaRPr>
          </a:p>
          <a:p>
            <a:pPr>
              <a:lnSpc>
                <a:spcPct val="70000"/>
              </a:lnSpc>
              <a:spcBef>
                <a:spcPct val="30000"/>
              </a:spcBef>
            </a:pPr>
            <a:endParaRPr lang="en-US" altLang="en-US" sz="2812" b="1" dirty="0">
              <a:solidFill>
                <a:srgbClr val="32CEDE"/>
              </a:solidFill>
            </a:endParaRPr>
          </a:p>
        </p:txBody>
      </p:sp>
      <p:sp>
        <p:nvSpPr>
          <p:cNvPr id="18436" name="AutoShape 5" descr="http://www.thedraftreport.net/wp-content/uploads/2012/05/mooresucsdlogo.jpg"/>
          <p:cNvSpPr>
            <a:spLocks noChangeAspect="1" noChangeArrowheads="1"/>
          </p:cNvSpPr>
          <p:nvPr/>
        </p:nvSpPr>
        <p:spPr bwMode="auto">
          <a:xfrm>
            <a:off x="176361" y="-183058"/>
            <a:ext cx="304726" cy="305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eaLnBrk="1" hangingPunct="1"/>
            <a:endParaRPr lang="en-US" altLang="en-US" sz="2391">
              <a:solidFill>
                <a:schemeClr val="tx1"/>
              </a:solidFill>
              <a:latin typeface="Arial" panose="020B0604020202020204" pitchFamily="34" charset="0"/>
              <a:ea typeface="MS PGothic" panose="020B0600070205080204" pitchFamily="34" charset="-128"/>
            </a:endParaRPr>
          </a:p>
        </p:txBody>
      </p:sp>
      <p:pic>
        <p:nvPicPr>
          <p:cNvPr id="6" name="Picture 5" descr="The text &quot;Signed In Blood&quot;">
            <a:extLst>
              <a:ext uri="{FF2B5EF4-FFF2-40B4-BE49-F238E27FC236}">
                <a16:creationId xmlns:a16="http://schemas.microsoft.com/office/drawing/2014/main" id="{88AF0867-BBCF-DE42-9DE6-055D7CADAE07}"/>
              </a:ext>
            </a:extLst>
          </p:cNvPr>
          <p:cNvPicPr>
            <a:picLocks noChangeAspect="1"/>
          </p:cNvPicPr>
          <p:nvPr/>
        </p:nvPicPr>
        <p:blipFill>
          <a:blip r:embed="rId3"/>
          <a:stretch>
            <a:fillRect/>
          </a:stretch>
        </p:blipFill>
        <p:spPr>
          <a:xfrm rot="10800000" flipH="1" flipV="1">
            <a:off x="1662545" y="3747443"/>
            <a:ext cx="6224155" cy="2652429"/>
          </a:xfrm>
          <a:prstGeom prst="rect">
            <a:avLst/>
          </a:prstGeom>
        </p:spPr>
      </p:pic>
    </p:spTree>
    <p:extLst>
      <p:ext uri="{BB962C8B-B14F-4D97-AF65-F5344CB8AC3E}">
        <p14:creationId xmlns:p14="http://schemas.microsoft.com/office/powerpoint/2010/main" val="314251075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4">
            <a:extLst>
              <a:ext uri="{FF2B5EF4-FFF2-40B4-BE49-F238E27FC236}">
                <a16:creationId xmlns:a16="http://schemas.microsoft.com/office/drawing/2014/main" id="{7BEC66E8-5C30-456D-A54F-B11D46C57FE6}"/>
              </a:ext>
            </a:extLst>
          </p:cNvPr>
          <p:cNvSpPr txBox="1">
            <a:spLocks noGrp="1"/>
          </p:cNvSpPr>
          <p:nvPr>
            <p:ph type="title" idx="4294967295"/>
          </p:nvPr>
        </p:nvSpPr>
        <p:spPr>
          <a:xfrm>
            <a:off x="3735439" y="805331"/>
            <a:ext cx="8528424" cy="685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457139" rtl="0" eaLnBrk="1" latinLnBrk="0" hangingPunct="1">
              <a:lnSpc>
                <a:spcPts val="3000"/>
              </a:lnSpc>
              <a:spcBef>
                <a:spcPct val="0"/>
              </a:spcBef>
              <a:buNone/>
              <a:defRPr sz="2800" kern="1200">
                <a:solidFill>
                  <a:srgbClr val="007DBA"/>
                </a:solidFill>
                <a:latin typeface="Arial"/>
                <a:ea typeface="+mj-ea"/>
                <a:cs typeface="+mj-cs"/>
              </a:defRPr>
            </a:lvl1pPr>
          </a:lstStyle>
          <a:p>
            <a:pPr marL="0" marR="0" lvl="0" indent="0" algn="l" defTabSz="457139" rtl="0" eaLnBrk="1" fontAlgn="auto" latinLnBrk="0" hangingPunct="1">
              <a:lnSpc>
                <a:spcPts val="3000"/>
              </a:lnSpc>
              <a:spcBef>
                <a:spcPct val="0"/>
              </a:spcBef>
              <a:spcAft>
                <a:spcPts val="0"/>
              </a:spcAft>
              <a:buClrTx/>
              <a:buSzTx/>
              <a:buFontTx/>
              <a:buNone/>
              <a:tabLst/>
              <a:defRPr/>
            </a:pPr>
            <a:endParaRPr kumimoji="0" lang="en-US" altLang="ko-KR" sz="2100" b="0" i="0" u="none" strike="noStrike" kern="1200" cap="none" spc="0" normalizeH="0" baseline="0" noProof="0" dirty="0">
              <a:ln>
                <a:noFill/>
              </a:ln>
              <a:solidFill>
                <a:srgbClr val="007DBA"/>
              </a:solidFill>
              <a:effectLst/>
              <a:uLnTx/>
              <a:uFillTx/>
              <a:latin typeface="Arial"/>
              <a:ea typeface="+mj-ea"/>
              <a:cs typeface="+mj-cs"/>
            </a:endParaRPr>
          </a:p>
          <a:p>
            <a:pPr marL="0" marR="0" lvl="0" indent="0" algn="l" defTabSz="457139" rtl="0" eaLnBrk="1" fontAlgn="auto" latinLnBrk="0" hangingPunct="1">
              <a:lnSpc>
                <a:spcPts val="3000"/>
              </a:lnSpc>
              <a:spcBef>
                <a:spcPct val="0"/>
              </a:spcBef>
              <a:spcAft>
                <a:spcPts val="0"/>
              </a:spcAft>
              <a:buClrTx/>
              <a:buSzTx/>
              <a:buFontTx/>
              <a:buNone/>
              <a:tabLst/>
              <a:defRPr/>
            </a:pPr>
            <a:r>
              <a:rPr kumimoji="0" lang="en-US" altLang="ko-KR" sz="3600" b="0" i="0" u="none" strike="noStrike" kern="1200" cap="none" spc="0" normalizeH="0" baseline="0" noProof="0" dirty="0">
                <a:ln>
                  <a:noFill/>
                </a:ln>
                <a:solidFill>
                  <a:srgbClr val="FFFF00"/>
                </a:solidFill>
                <a:effectLst/>
                <a:uLnTx/>
                <a:uFillTx/>
                <a:latin typeface="Arial"/>
                <a:ea typeface="+mj-ea"/>
                <a:cs typeface="+mj-cs"/>
              </a:rPr>
              <a:t>Method</a:t>
            </a:r>
            <a:endParaRPr kumimoji="0" lang="ko-KR" altLang="en-US" sz="3600" b="0" i="0" u="none" strike="noStrike" kern="1200" cap="none" spc="0" normalizeH="0" baseline="0" noProof="0" dirty="0">
              <a:ln>
                <a:noFill/>
              </a:ln>
              <a:solidFill>
                <a:srgbClr val="FFFF00"/>
              </a:solidFill>
              <a:effectLst/>
              <a:uLnTx/>
              <a:uFillTx/>
              <a:latin typeface="Arial"/>
              <a:ea typeface="+mj-ea"/>
              <a:cs typeface="+mj-cs"/>
            </a:endParaRPr>
          </a:p>
        </p:txBody>
      </p:sp>
      <p:sp>
        <p:nvSpPr>
          <p:cNvPr id="4" name="내용 개체 틀 5">
            <a:extLst>
              <a:ext uri="{FF2B5EF4-FFF2-40B4-BE49-F238E27FC236}">
                <a16:creationId xmlns:a16="http://schemas.microsoft.com/office/drawing/2014/main" id="{3BBDC831-8F67-43D0-B50A-2E3CFE6CF30F}"/>
              </a:ext>
            </a:extLst>
          </p:cNvPr>
          <p:cNvSpPr txBox="1">
            <a:spLocks/>
          </p:cNvSpPr>
          <p:nvPr/>
        </p:nvSpPr>
        <p:spPr>
          <a:xfrm>
            <a:off x="667073" y="2244436"/>
            <a:ext cx="8514082" cy="5964382"/>
          </a:xfrm>
          <a:prstGeom prst="rect">
            <a:avLst/>
          </a:prstGeom>
        </p:spPr>
        <p:txBody>
          <a:bodyPr/>
          <a:lstStyle>
            <a:lvl1pPr marL="342854" indent="-342854"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1pPr>
            <a:lvl2pPr marL="742852" indent="-285713"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2pPr>
            <a:lvl3pPr marL="1142850" indent="-228570" algn="l" defTabSz="457139" rtl="0" eaLnBrk="1" latinLnBrk="0" hangingPunct="1">
              <a:lnSpc>
                <a:spcPct val="90000"/>
              </a:lnSpc>
              <a:spcBef>
                <a:spcPts val="600"/>
              </a:spcBef>
              <a:spcAft>
                <a:spcPts val="800"/>
              </a:spcAft>
              <a:buFont typeface="Arial"/>
              <a:buChar char="•"/>
              <a:defRPr sz="1500" kern="1200">
                <a:solidFill>
                  <a:schemeClr val="tx2"/>
                </a:solidFill>
                <a:latin typeface="Arial"/>
                <a:ea typeface="+mn-ea"/>
                <a:cs typeface="+mn-cs"/>
              </a:defRPr>
            </a:lvl3pPr>
            <a:lvl4pPr marL="1599991" indent="-228570" algn="l" defTabSz="457139" rtl="0" eaLnBrk="1" latinLnBrk="0" hangingPunct="1">
              <a:lnSpc>
                <a:spcPct val="90000"/>
              </a:lnSpc>
              <a:spcBef>
                <a:spcPts val="600"/>
              </a:spcBef>
              <a:spcAft>
                <a:spcPts val="800"/>
              </a:spcAft>
              <a:buFont typeface="Arial"/>
              <a:buChar char="•"/>
              <a:defRPr sz="1300" kern="1200">
                <a:solidFill>
                  <a:schemeClr val="tx2"/>
                </a:solidFill>
                <a:latin typeface="Arial"/>
                <a:ea typeface="+mn-ea"/>
                <a:cs typeface="+mn-cs"/>
              </a:defRPr>
            </a:lvl4pPr>
            <a:lvl5pPr marL="2057130" indent="-228570" algn="l" defTabSz="457139" rtl="0" eaLnBrk="1" latinLnBrk="0" hangingPunct="1">
              <a:lnSpc>
                <a:spcPct val="90000"/>
              </a:lnSpc>
              <a:spcBef>
                <a:spcPts val="600"/>
              </a:spcBef>
              <a:spcAft>
                <a:spcPts val="800"/>
              </a:spcAft>
              <a:buFont typeface="Arial"/>
              <a:buChar char="•"/>
              <a:defRPr sz="1200" kern="1200">
                <a:solidFill>
                  <a:schemeClr val="tx2"/>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ko-KR" sz="1350" dirty="0">
                <a:solidFill>
                  <a:schemeClr val="bg1"/>
                </a:solidFill>
              </a:rPr>
              <a:t>Sequential patients who received CAR-T therapy for relapsed/refractory B-cell lymphoma were enrolled.</a:t>
            </a:r>
          </a:p>
          <a:p>
            <a:r>
              <a:rPr lang="en-US" altLang="ko-KR" sz="1350" dirty="0">
                <a:solidFill>
                  <a:schemeClr val="bg1"/>
                </a:solidFill>
              </a:rPr>
              <a:t>Responses were determined by PET/CT using Lugano criteria</a:t>
            </a:r>
          </a:p>
          <a:p>
            <a:endParaRPr lang="en-US" altLang="ko-KR" sz="1350" dirty="0">
              <a:solidFill>
                <a:schemeClr val="bg1"/>
              </a:solidFill>
            </a:endParaRPr>
          </a:p>
          <a:p>
            <a:endParaRPr lang="en-US" altLang="ko-KR" sz="1350" dirty="0">
              <a:solidFill>
                <a:schemeClr val="bg1"/>
              </a:solidFill>
            </a:endParaRPr>
          </a:p>
          <a:p>
            <a:endParaRPr lang="en-US" altLang="ko-KR" sz="1350" dirty="0">
              <a:solidFill>
                <a:schemeClr val="bg1"/>
              </a:solidFill>
            </a:endParaRPr>
          </a:p>
          <a:p>
            <a:endParaRPr lang="en-US" altLang="ko-KR" sz="1350" dirty="0">
              <a:solidFill>
                <a:schemeClr val="bg1"/>
              </a:solidFill>
            </a:endParaRPr>
          </a:p>
          <a:p>
            <a:endParaRPr lang="en-US" altLang="ko-KR" sz="1350" dirty="0">
              <a:solidFill>
                <a:schemeClr val="bg1"/>
              </a:solidFill>
            </a:endParaRPr>
          </a:p>
          <a:p>
            <a:endParaRPr lang="ko-KR" altLang="en-US" sz="1350" dirty="0">
              <a:solidFill>
                <a:schemeClr val="bg1"/>
              </a:solidFill>
            </a:endParaRPr>
          </a:p>
        </p:txBody>
      </p:sp>
      <p:grpSp>
        <p:nvGrpSpPr>
          <p:cNvPr id="37" name="그룹 67" descr="Schematic illustrating the timeline, including blood draws, conditioning chemotherapy, CAR-T infusion, and PET/CT">
            <a:extLst>
              <a:ext uri="{FF2B5EF4-FFF2-40B4-BE49-F238E27FC236}">
                <a16:creationId xmlns:a16="http://schemas.microsoft.com/office/drawing/2014/main" id="{6BD3E150-28B1-D34F-A8D5-3E9057681CAE}"/>
              </a:ext>
            </a:extLst>
          </p:cNvPr>
          <p:cNvGrpSpPr/>
          <p:nvPr/>
        </p:nvGrpSpPr>
        <p:grpSpPr>
          <a:xfrm>
            <a:off x="147102" y="2185987"/>
            <a:ext cx="8849795" cy="2486025"/>
            <a:chOff x="607809" y="1870019"/>
            <a:chExt cx="11194586" cy="2486025"/>
          </a:xfrm>
        </p:grpSpPr>
        <p:sp>
          <p:nvSpPr>
            <p:cNvPr id="38" name="직사각형 68">
              <a:extLst>
                <a:ext uri="{FF2B5EF4-FFF2-40B4-BE49-F238E27FC236}">
                  <a16:creationId xmlns:a16="http://schemas.microsoft.com/office/drawing/2014/main" id="{B5F3E345-2E5B-B641-8BDB-A49A4DF81467}"/>
                </a:ext>
              </a:extLst>
            </p:cNvPr>
            <p:cNvSpPr/>
            <p:nvPr/>
          </p:nvSpPr>
          <p:spPr>
            <a:xfrm>
              <a:off x="607809" y="1870019"/>
              <a:ext cx="11194586" cy="2486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a:p>
          </p:txBody>
        </p:sp>
        <p:grpSp>
          <p:nvGrpSpPr>
            <p:cNvPr id="39" name="그룹 69">
              <a:extLst>
                <a:ext uri="{FF2B5EF4-FFF2-40B4-BE49-F238E27FC236}">
                  <a16:creationId xmlns:a16="http://schemas.microsoft.com/office/drawing/2014/main" id="{CEEF726D-3EEB-9A43-8F6E-CE90BC4432D1}"/>
                </a:ext>
              </a:extLst>
            </p:cNvPr>
            <p:cNvGrpSpPr/>
            <p:nvPr/>
          </p:nvGrpSpPr>
          <p:grpSpPr>
            <a:xfrm>
              <a:off x="607809" y="1999401"/>
              <a:ext cx="11021937" cy="2262332"/>
              <a:chOff x="607809" y="1999401"/>
              <a:chExt cx="11021937" cy="2262332"/>
            </a:xfrm>
          </p:grpSpPr>
          <p:grpSp>
            <p:nvGrpSpPr>
              <p:cNvPr id="40" name="그룹 70">
                <a:extLst>
                  <a:ext uri="{FF2B5EF4-FFF2-40B4-BE49-F238E27FC236}">
                    <a16:creationId xmlns:a16="http://schemas.microsoft.com/office/drawing/2014/main" id="{EF9390CF-DDCC-434B-8CAE-B936B93FCEDB}"/>
                  </a:ext>
                </a:extLst>
              </p:cNvPr>
              <p:cNvGrpSpPr/>
              <p:nvPr/>
            </p:nvGrpSpPr>
            <p:grpSpPr>
              <a:xfrm>
                <a:off x="1657350" y="1999401"/>
                <a:ext cx="9972396" cy="2223573"/>
                <a:chOff x="623886" y="1353070"/>
                <a:chExt cx="9972396" cy="2223573"/>
              </a:xfrm>
            </p:grpSpPr>
            <p:grpSp>
              <p:nvGrpSpPr>
                <p:cNvPr id="42" name="그룹 72">
                  <a:extLst>
                    <a:ext uri="{FF2B5EF4-FFF2-40B4-BE49-F238E27FC236}">
                      <a16:creationId xmlns:a16="http://schemas.microsoft.com/office/drawing/2014/main" id="{6F44E4B9-E62D-5D4F-AE70-A489829719F6}"/>
                    </a:ext>
                  </a:extLst>
                </p:cNvPr>
                <p:cNvGrpSpPr/>
                <p:nvPr/>
              </p:nvGrpSpPr>
              <p:grpSpPr>
                <a:xfrm>
                  <a:off x="1013012" y="2752163"/>
                  <a:ext cx="9583270" cy="726141"/>
                  <a:chOff x="1013012" y="2752163"/>
                  <a:chExt cx="9583270" cy="726141"/>
                </a:xfrm>
              </p:grpSpPr>
              <p:sp>
                <p:nvSpPr>
                  <p:cNvPr id="66" name="화살표: 오른쪽 96">
                    <a:extLst>
                      <a:ext uri="{FF2B5EF4-FFF2-40B4-BE49-F238E27FC236}">
                        <a16:creationId xmlns:a16="http://schemas.microsoft.com/office/drawing/2014/main" id="{1747CAD7-8875-9548-87D6-9A616B8B9DF7}"/>
                      </a:ext>
                    </a:extLst>
                  </p:cNvPr>
                  <p:cNvSpPr/>
                  <p:nvPr/>
                </p:nvSpPr>
                <p:spPr>
                  <a:xfrm>
                    <a:off x="1013012" y="2752163"/>
                    <a:ext cx="9583270" cy="726141"/>
                  </a:xfrm>
                  <a:prstGeom prst="rightArrow">
                    <a:avLst/>
                  </a:prstGeom>
                  <a:solidFill>
                    <a:schemeClr val="bg1"/>
                  </a:solidFill>
                  <a:ln w="19050">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a:p>
                </p:txBody>
              </p:sp>
              <p:sp>
                <p:nvSpPr>
                  <p:cNvPr id="67" name="TextBox 66">
                    <a:extLst>
                      <a:ext uri="{FF2B5EF4-FFF2-40B4-BE49-F238E27FC236}">
                        <a16:creationId xmlns:a16="http://schemas.microsoft.com/office/drawing/2014/main" id="{6BE9B371-12AF-7041-A3CD-D62B1047D725}"/>
                      </a:ext>
                    </a:extLst>
                  </p:cNvPr>
                  <p:cNvSpPr txBox="1"/>
                  <p:nvPr/>
                </p:nvSpPr>
                <p:spPr>
                  <a:xfrm>
                    <a:off x="1013012" y="2931459"/>
                    <a:ext cx="9046066" cy="369332"/>
                  </a:xfrm>
                  <a:prstGeom prst="rect">
                    <a:avLst/>
                  </a:prstGeom>
                  <a:noFill/>
                  <a:ln>
                    <a:noFill/>
                  </a:ln>
                </p:spPr>
                <p:txBody>
                  <a:bodyPr wrap="none" rtlCol="0">
                    <a:spAutoFit/>
                  </a:bodyPr>
                  <a:lstStyle/>
                  <a:p>
                    <a:r>
                      <a:rPr lang="en-US" altLang="ko-KR" dirty="0">
                        <a:solidFill>
                          <a:schemeClr val="tx1">
                            <a:lumMod val="50000"/>
                          </a:schemeClr>
                        </a:solidFill>
                      </a:rPr>
                      <a:t>-5          0  1  3  5  7              14              21              28                                                 50</a:t>
                    </a:r>
                    <a:endParaRPr lang="ko-KR" altLang="en-US" dirty="0">
                      <a:solidFill>
                        <a:schemeClr val="tx1">
                          <a:lumMod val="50000"/>
                        </a:schemeClr>
                      </a:solidFill>
                    </a:endParaRPr>
                  </a:p>
                </p:txBody>
              </p:sp>
            </p:grpSp>
            <p:grpSp>
              <p:nvGrpSpPr>
                <p:cNvPr id="43" name="그룹 73">
                  <a:extLst>
                    <a:ext uri="{FF2B5EF4-FFF2-40B4-BE49-F238E27FC236}">
                      <a16:creationId xmlns:a16="http://schemas.microsoft.com/office/drawing/2014/main" id="{C1A22974-5CB9-5A44-BF30-79ABC3E73031}"/>
                    </a:ext>
                  </a:extLst>
                </p:cNvPr>
                <p:cNvGrpSpPr/>
                <p:nvPr/>
              </p:nvGrpSpPr>
              <p:grpSpPr>
                <a:xfrm>
                  <a:off x="1076324" y="3290892"/>
                  <a:ext cx="8837210" cy="285751"/>
                  <a:chOff x="1076324" y="3290892"/>
                  <a:chExt cx="8837210" cy="285751"/>
                </a:xfrm>
              </p:grpSpPr>
              <p:pic>
                <p:nvPicPr>
                  <p:cNvPr id="56" name="그래픽 86" descr="점안기">
                    <a:extLst>
                      <a:ext uri="{FF2B5EF4-FFF2-40B4-BE49-F238E27FC236}">
                        <a16:creationId xmlns:a16="http://schemas.microsoft.com/office/drawing/2014/main" id="{77950509-9180-9646-A01D-AEE7B0761C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6324" y="3290892"/>
                    <a:ext cx="285751" cy="285751"/>
                  </a:xfrm>
                  <a:prstGeom prst="rect">
                    <a:avLst/>
                  </a:prstGeom>
                </p:spPr>
              </p:pic>
              <p:pic>
                <p:nvPicPr>
                  <p:cNvPr id="57" name="그래픽 87" descr="점안기">
                    <a:extLst>
                      <a:ext uri="{FF2B5EF4-FFF2-40B4-BE49-F238E27FC236}">
                        <a16:creationId xmlns:a16="http://schemas.microsoft.com/office/drawing/2014/main" id="{D9A527E4-D1FA-9C4D-8912-088138E433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66899" y="3290892"/>
                    <a:ext cx="285751" cy="285751"/>
                  </a:xfrm>
                  <a:prstGeom prst="rect">
                    <a:avLst/>
                  </a:prstGeom>
                </p:spPr>
              </p:pic>
              <p:pic>
                <p:nvPicPr>
                  <p:cNvPr id="58" name="그래픽 88" descr="점안기">
                    <a:extLst>
                      <a:ext uri="{FF2B5EF4-FFF2-40B4-BE49-F238E27FC236}">
                        <a16:creationId xmlns:a16="http://schemas.microsoft.com/office/drawing/2014/main" id="{F3D74BF6-7CC9-D447-94C9-5F263E90F6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07404" y="3290892"/>
                    <a:ext cx="285751" cy="285751"/>
                  </a:xfrm>
                  <a:prstGeom prst="rect">
                    <a:avLst/>
                  </a:prstGeom>
                </p:spPr>
              </p:pic>
              <p:pic>
                <p:nvPicPr>
                  <p:cNvPr id="59" name="그래픽 89" descr="점안기">
                    <a:extLst>
                      <a:ext uri="{FF2B5EF4-FFF2-40B4-BE49-F238E27FC236}">
                        <a16:creationId xmlns:a16="http://schemas.microsoft.com/office/drawing/2014/main" id="{8DBE508D-C240-854A-ACCF-CEE23A6F82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47909" y="3290892"/>
                    <a:ext cx="285751" cy="285751"/>
                  </a:xfrm>
                  <a:prstGeom prst="rect">
                    <a:avLst/>
                  </a:prstGeom>
                </p:spPr>
              </p:pic>
              <p:pic>
                <p:nvPicPr>
                  <p:cNvPr id="60" name="그래픽 90" descr="점안기">
                    <a:extLst>
                      <a:ext uri="{FF2B5EF4-FFF2-40B4-BE49-F238E27FC236}">
                        <a16:creationId xmlns:a16="http://schemas.microsoft.com/office/drawing/2014/main" id="{C2C882CB-4185-664C-A968-85709D6A5B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88414" y="3290892"/>
                    <a:ext cx="285751" cy="285751"/>
                  </a:xfrm>
                  <a:prstGeom prst="rect">
                    <a:avLst/>
                  </a:prstGeom>
                </p:spPr>
              </p:pic>
              <p:pic>
                <p:nvPicPr>
                  <p:cNvPr id="61" name="그래픽 91" descr="점안기">
                    <a:extLst>
                      <a:ext uri="{FF2B5EF4-FFF2-40B4-BE49-F238E27FC236}">
                        <a16:creationId xmlns:a16="http://schemas.microsoft.com/office/drawing/2014/main" id="{D79CE324-E186-844A-ABFA-661977E31B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28921" y="3290892"/>
                    <a:ext cx="285751" cy="285751"/>
                  </a:xfrm>
                  <a:prstGeom prst="rect">
                    <a:avLst/>
                  </a:prstGeom>
                </p:spPr>
              </p:pic>
              <p:pic>
                <p:nvPicPr>
                  <p:cNvPr id="62" name="그래픽 92" descr="점안기">
                    <a:extLst>
                      <a:ext uri="{FF2B5EF4-FFF2-40B4-BE49-F238E27FC236}">
                        <a16:creationId xmlns:a16="http://schemas.microsoft.com/office/drawing/2014/main" id="{5C61DB88-0A6E-9A4F-84B2-A30AE08294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70552" y="3290892"/>
                    <a:ext cx="285751" cy="285751"/>
                  </a:xfrm>
                  <a:prstGeom prst="rect">
                    <a:avLst/>
                  </a:prstGeom>
                </p:spPr>
              </p:pic>
              <p:pic>
                <p:nvPicPr>
                  <p:cNvPr id="63" name="그래픽 93" descr="점안기">
                    <a:extLst>
                      <a:ext uri="{FF2B5EF4-FFF2-40B4-BE49-F238E27FC236}">
                        <a16:creationId xmlns:a16="http://schemas.microsoft.com/office/drawing/2014/main" id="{07200F00-5A06-EC4C-85FB-8888C6003A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01662" y="3290892"/>
                    <a:ext cx="285751" cy="285751"/>
                  </a:xfrm>
                  <a:prstGeom prst="rect">
                    <a:avLst/>
                  </a:prstGeom>
                </p:spPr>
              </p:pic>
              <p:pic>
                <p:nvPicPr>
                  <p:cNvPr id="64" name="그래픽 94" descr="점안기">
                    <a:extLst>
                      <a:ext uri="{FF2B5EF4-FFF2-40B4-BE49-F238E27FC236}">
                        <a16:creationId xmlns:a16="http://schemas.microsoft.com/office/drawing/2014/main" id="{FCC9A548-1A1E-7D4C-95AC-071D467A87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44971" y="3290892"/>
                    <a:ext cx="285751" cy="285751"/>
                  </a:xfrm>
                  <a:prstGeom prst="rect">
                    <a:avLst/>
                  </a:prstGeom>
                </p:spPr>
              </p:pic>
              <p:pic>
                <p:nvPicPr>
                  <p:cNvPr id="65" name="그래픽 95" descr="점안기">
                    <a:extLst>
                      <a:ext uri="{FF2B5EF4-FFF2-40B4-BE49-F238E27FC236}">
                        <a16:creationId xmlns:a16="http://schemas.microsoft.com/office/drawing/2014/main" id="{140C57DA-94D8-0047-8D4F-92F4A086AC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27783" y="3290892"/>
                    <a:ext cx="285751" cy="285751"/>
                  </a:xfrm>
                  <a:prstGeom prst="rect">
                    <a:avLst/>
                  </a:prstGeom>
                </p:spPr>
              </p:pic>
            </p:grpSp>
            <p:sp>
              <p:nvSpPr>
                <p:cNvPr id="44" name="TextBox 43">
                  <a:extLst>
                    <a:ext uri="{FF2B5EF4-FFF2-40B4-BE49-F238E27FC236}">
                      <a16:creationId xmlns:a16="http://schemas.microsoft.com/office/drawing/2014/main" id="{64BD6D37-D12F-6C4A-96AA-CED8692B976A}"/>
                    </a:ext>
                  </a:extLst>
                </p:cNvPr>
                <p:cNvSpPr txBox="1"/>
                <p:nvPr/>
              </p:nvSpPr>
              <p:spPr>
                <a:xfrm>
                  <a:off x="623886" y="1353070"/>
                  <a:ext cx="1657351" cy="738664"/>
                </a:xfrm>
                <a:prstGeom prst="rect">
                  <a:avLst/>
                </a:prstGeom>
                <a:noFill/>
                <a:ln w="19050">
                  <a:solidFill>
                    <a:schemeClr val="tx1"/>
                  </a:solidFill>
                </a:ln>
              </p:spPr>
              <p:txBody>
                <a:bodyPr wrap="square" rtlCol="0">
                  <a:spAutoFit/>
                </a:bodyPr>
                <a:lstStyle/>
                <a:p>
                  <a:pPr algn="ctr"/>
                  <a:r>
                    <a:rPr lang="en-US" altLang="ko-KR" sz="1400" dirty="0"/>
                    <a:t>Conditioning chemotherapy (days -5 to -3)</a:t>
                  </a:r>
                  <a:endParaRPr lang="ko-KR" altLang="en-US" sz="1400" dirty="0"/>
                </a:p>
              </p:txBody>
            </p:sp>
            <p:sp>
              <p:nvSpPr>
                <p:cNvPr id="45" name="TextBox 44">
                  <a:extLst>
                    <a:ext uri="{FF2B5EF4-FFF2-40B4-BE49-F238E27FC236}">
                      <a16:creationId xmlns:a16="http://schemas.microsoft.com/office/drawing/2014/main" id="{6C42D790-9DD7-5048-8F8C-57FAED016BB0}"/>
                    </a:ext>
                  </a:extLst>
                </p:cNvPr>
                <p:cNvSpPr txBox="1"/>
                <p:nvPr/>
              </p:nvSpPr>
              <p:spPr>
                <a:xfrm>
                  <a:off x="2393155" y="1630069"/>
                  <a:ext cx="1769069" cy="338554"/>
                </a:xfrm>
                <a:prstGeom prst="rect">
                  <a:avLst/>
                </a:prstGeom>
                <a:noFill/>
                <a:ln w="19050">
                  <a:solidFill>
                    <a:schemeClr val="tx1"/>
                  </a:solidFill>
                </a:ln>
              </p:spPr>
              <p:txBody>
                <a:bodyPr wrap="none" rtlCol="0">
                  <a:spAutoFit/>
                </a:bodyPr>
                <a:lstStyle/>
                <a:p>
                  <a:r>
                    <a:rPr lang="en-US" altLang="ko-KR" sz="1600" dirty="0"/>
                    <a:t>CAR-T infusion</a:t>
                  </a:r>
                  <a:endParaRPr lang="ko-KR" altLang="en-US" sz="1600" dirty="0"/>
                </a:p>
              </p:txBody>
            </p:sp>
            <p:sp>
              <p:nvSpPr>
                <p:cNvPr id="46" name="TextBox 45">
                  <a:extLst>
                    <a:ext uri="{FF2B5EF4-FFF2-40B4-BE49-F238E27FC236}">
                      <a16:creationId xmlns:a16="http://schemas.microsoft.com/office/drawing/2014/main" id="{E26F2D25-4F7E-C24A-BFCC-ED092830564A}"/>
                    </a:ext>
                  </a:extLst>
                </p:cNvPr>
                <p:cNvSpPr txBox="1"/>
                <p:nvPr/>
              </p:nvSpPr>
              <p:spPr>
                <a:xfrm>
                  <a:off x="5756878" y="1626420"/>
                  <a:ext cx="3268775" cy="430887"/>
                </a:xfrm>
                <a:prstGeom prst="rect">
                  <a:avLst/>
                </a:prstGeom>
                <a:noFill/>
                <a:ln w="19050">
                  <a:solidFill>
                    <a:schemeClr val="tx1"/>
                  </a:solidFill>
                </a:ln>
              </p:spPr>
              <p:txBody>
                <a:bodyPr wrap="none" rtlCol="0">
                  <a:spAutoFit/>
                </a:bodyPr>
                <a:lstStyle/>
                <a:p>
                  <a:r>
                    <a:rPr lang="en-US" altLang="ko-KR" sz="1600" dirty="0"/>
                    <a:t>PET/CT (between 4-6 weeks</a:t>
                  </a:r>
                  <a:r>
                    <a:rPr lang="en-US" altLang="ko-KR" dirty="0"/>
                    <a:t>)</a:t>
                  </a:r>
                  <a:endParaRPr lang="ko-KR" altLang="en-US" dirty="0"/>
                </a:p>
              </p:txBody>
            </p:sp>
            <p:grpSp>
              <p:nvGrpSpPr>
                <p:cNvPr id="47" name="그룹 77">
                  <a:extLst>
                    <a:ext uri="{FF2B5EF4-FFF2-40B4-BE49-F238E27FC236}">
                      <a16:creationId xmlns:a16="http://schemas.microsoft.com/office/drawing/2014/main" id="{9AC5AB98-07DB-8F47-98B1-14947A025E4A}"/>
                    </a:ext>
                  </a:extLst>
                </p:cNvPr>
                <p:cNvGrpSpPr/>
                <p:nvPr/>
              </p:nvGrpSpPr>
              <p:grpSpPr>
                <a:xfrm>
                  <a:off x="1247773" y="2775530"/>
                  <a:ext cx="409577" cy="148946"/>
                  <a:chOff x="1219198" y="2625288"/>
                  <a:chExt cx="409577" cy="239880"/>
                </a:xfrm>
              </p:grpSpPr>
              <p:cxnSp>
                <p:nvCxnSpPr>
                  <p:cNvPr id="53" name="직선 연결선 83">
                    <a:extLst>
                      <a:ext uri="{FF2B5EF4-FFF2-40B4-BE49-F238E27FC236}">
                        <a16:creationId xmlns:a16="http://schemas.microsoft.com/office/drawing/2014/main" id="{B801EC76-4864-544F-BA01-AB9D696740B6}"/>
                      </a:ext>
                    </a:extLst>
                  </p:cNvPr>
                  <p:cNvCxnSpPr>
                    <a:cxnSpLocks/>
                  </p:cNvCxnSpPr>
                  <p:nvPr/>
                </p:nvCxnSpPr>
                <p:spPr>
                  <a:xfrm>
                    <a:off x="1219199" y="2745228"/>
                    <a:ext cx="409576" cy="0"/>
                  </a:xfrm>
                  <a:prstGeom prst="line">
                    <a:avLst/>
                  </a:prstGeom>
                  <a:ln w="19050"/>
                  <a:effectLst/>
                </p:spPr>
                <p:style>
                  <a:lnRef idx="2">
                    <a:schemeClr val="dk1"/>
                  </a:lnRef>
                  <a:fillRef idx="0">
                    <a:schemeClr val="dk1"/>
                  </a:fillRef>
                  <a:effectRef idx="1">
                    <a:schemeClr val="dk1"/>
                  </a:effectRef>
                  <a:fontRef idx="minor">
                    <a:schemeClr val="tx1"/>
                  </a:fontRef>
                </p:style>
              </p:cxnSp>
              <p:cxnSp>
                <p:nvCxnSpPr>
                  <p:cNvPr id="54" name="직선 연결선 84">
                    <a:extLst>
                      <a:ext uri="{FF2B5EF4-FFF2-40B4-BE49-F238E27FC236}">
                        <a16:creationId xmlns:a16="http://schemas.microsoft.com/office/drawing/2014/main" id="{B0A9D7E1-B205-A940-BAB2-A9569B427110}"/>
                      </a:ext>
                    </a:extLst>
                  </p:cNvPr>
                  <p:cNvCxnSpPr>
                    <a:cxnSpLocks/>
                  </p:cNvCxnSpPr>
                  <p:nvPr/>
                </p:nvCxnSpPr>
                <p:spPr>
                  <a:xfrm>
                    <a:off x="1219198" y="2625288"/>
                    <a:ext cx="0" cy="239880"/>
                  </a:xfrm>
                  <a:prstGeom prst="line">
                    <a:avLst/>
                  </a:prstGeom>
                  <a:ln w="19050"/>
                  <a:effectLst/>
                </p:spPr>
                <p:style>
                  <a:lnRef idx="2">
                    <a:schemeClr val="dk1"/>
                  </a:lnRef>
                  <a:fillRef idx="0">
                    <a:schemeClr val="dk1"/>
                  </a:fillRef>
                  <a:effectRef idx="1">
                    <a:schemeClr val="dk1"/>
                  </a:effectRef>
                  <a:fontRef idx="minor">
                    <a:schemeClr val="tx1"/>
                  </a:fontRef>
                </p:style>
              </p:cxnSp>
              <p:cxnSp>
                <p:nvCxnSpPr>
                  <p:cNvPr id="55" name="직선 연결선 85">
                    <a:extLst>
                      <a:ext uri="{FF2B5EF4-FFF2-40B4-BE49-F238E27FC236}">
                        <a16:creationId xmlns:a16="http://schemas.microsoft.com/office/drawing/2014/main" id="{1EAD4B48-1026-D045-A142-7CC54068A584}"/>
                      </a:ext>
                    </a:extLst>
                  </p:cNvPr>
                  <p:cNvCxnSpPr>
                    <a:cxnSpLocks/>
                  </p:cNvCxnSpPr>
                  <p:nvPr/>
                </p:nvCxnSpPr>
                <p:spPr>
                  <a:xfrm>
                    <a:off x="1628775" y="2625288"/>
                    <a:ext cx="0" cy="239880"/>
                  </a:xfrm>
                  <a:prstGeom prst="line">
                    <a:avLst/>
                  </a:prstGeom>
                  <a:ln w="19050"/>
                  <a:effectLst/>
                </p:spPr>
                <p:style>
                  <a:lnRef idx="2">
                    <a:schemeClr val="dk1"/>
                  </a:lnRef>
                  <a:fillRef idx="0">
                    <a:schemeClr val="dk1"/>
                  </a:fillRef>
                  <a:effectRef idx="1">
                    <a:schemeClr val="dk1"/>
                  </a:effectRef>
                  <a:fontRef idx="minor">
                    <a:schemeClr val="tx1"/>
                  </a:fontRef>
                </p:style>
              </p:cxnSp>
            </p:grpSp>
            <p:cxnSp>
              <p:nvCxnSpPr>
                <p:cNvPr id="48" name="직선 연결선 78">
                  <a:extLst>
                    <a:ext uri="{FF2B5EF4-FFF2-40B4-BE49-F238E27FC236}">
                      <a16:creationId xmlns:a16="http://schemas.microsoft.com/office/drawing/2014/main" id="{95C4F78A-AB65-904C-8ECC-B3F3D77ED4BE}"/>
                    </a:ext>
                  </a:extLst>
                </p:cNvPr>
                <p:cNvCxnSpPr>
                  <a:cxnSpLocks/>
                  <a:endCxn id="44" idx="2"/>
                </p:cNvCxnSpPr>
                <p:nvPr/>
              </p:nvCxnSpPr>
              <p:spPr>
                <a:xfrm flipH="1" flipV="1">
                  <a:off x="1452561" y="2091734"/>
                  <a:ext cx="1" cy="758271"/>
                </a:xfrm>
                <a:prstGeom prst="line">
                  <a:avLst/>
                </a:prstGeom>
                <a:ln w="19050"/>
                <a:effectLst/>
              </p:spPr>
              <p:style>
                <a:lnRef idx="2">
                  <a:schemeClr val="dk1"/>
                </a:lnRef>
                <a:fillRef idx="0">
                  <a:schemeClr val="dk1"/>
                </a:fillRef>
                <a:effectRef idx="1">
                  <a:schemeClr val="dk1"/>
                </a:effectRef>
                <a:fontRef idx="minor">
                  <a:schemeClr val="tx1"/>
                </a:fontRef>
              </p:style>
            </p:cxnSp>
            <p:cxnSp>
              <p:nvCxnSpPr>
                <p:cNvPr id="49" name="직선 연결선 79">
                  <a:extLst>
                    <a:ext uri="{FF2B5EF4-FFF2-40B4-BE49-F238E27FC236}">
                      <a16:creationId xmlns:a16="http://schemas.microsoft.com/office/drawing/2014/main" id="{559E5DF5-23AE-694C-B739-481D398F0FE1}"/>
                    </a:ext>
                  </a:extLst>
                </p:cNvPr>
                <p:cNvCxnSpPr>
                  <a:cxnSpLocks/>
                </p:cNvCxnSpPr>
                <p:nvPr/>
              </p:nvCxnSpPr>
              <p:spPr>
                <a:xfrm flipV="1">
                  <a:off x="2024061" y="2572726"/>
                  <a:ext cx="0" cy="361275"/>
                </a:xfrm>
                <a:prstGeom prst="line">
                  <a:avLst/>
                </a:prstGeom>
                <a:ln w="19050"/>
                <a:effectLst/>
              </p:spPr>
              <p:style>
                <a:lnRef idx="2">
                  <a:schemeClr val="dk1"/>
                </a:lnRef>
                <a:fillRef idx="0">
                  <a:schemeClr val="dk1"/>
                </a:fillRef>
                <a:effectRef idx="1">
                  <a:schemeClr val="dk1"/>
                </a:effectRef>
                <a:fontRef idx="minor">
                  <a:schemeClr val="tx1"/>
                </a:fontRef>
              </p:style>
            </p:cxnSp>
            <p:cxnSp>
              <p:nvCxnSpPr>
                <p:cNvPr id="50" name="직선 연결선 80">
                  <a:extLst>
                    <a:ext uri="{FF2B5EF4-FFF2-40B4-BE49-F238E27FC236}">
                      <a16:creationId xmlns:a16="http://schemas.microsoft.com/office/drawing/2014/main" id="{0EB707EF-D042-9C4C-BDEE-DA5B06A99275}"/>
                    </a:ext>
                  </a:extLst>
                </p:cNvPr>
                <p:cNvCxnSpPr>
                  <a:cxnSpLocks/>
                </p:cNvCxnSpPr>
                <p:nvPr/>
              </p:nvCxnSpPr>
              <p:spPr>
                <a:xfrm>
                  <a:off x="2019299" y="2581200"/>
                  <a:ext cx="1232082" cy="0"/>
                </a:xfrm>
                <a:prstGeom prst="line">
                  <a:avLst/>
                </a:prstGeom>
                <a:ln w="19050"/>
                <a:effectLst/>
              </p:spPr>
              <p:style>
                <a:lnRef idx="2">
                  <a:schemeClr val="dk1"/>
                </a:lnRef>
                <a:fillRef idx="0">
                  <a:schemeClr val="dk1"/>
                </a:fillRef>
                <a:effectRef idx="1">
                  <a:schemeClr val="dk1"/>
                </a:effectRef>
                <a:fontRef idx="minor">
                  <a:schemeClr val="tx1"/>
                </a:fontRef>
              </p:style>
            </p:cxnSp>
            <p:cxnSp>
              <p:nvCxnSpPr>
                <p:cNvPr id="51" name="직선 연결선 81">
                  <a:extLst>
                    <a:ext uri="{FF2B5EF4-FFF2-40B4-BE49-F238E27FC236}">
                      <a16:creationId xmlns:a16="http://schemas.microsoft.com/office/drawing/2014/main" id="{05CBE97F-DD8A-C74D-9854-E2EAB9B8515A}"/>
                    </a:ext>
                  </a:extLst>
                </p:cNvPr>
                <p:cNvCxnSpPr>
                  <a:cxnSpLocks/>
                </p:cNvCxnSpPr>
                <p:nvPr/>
              </p:nvCxnSpPr>
              <p:spPr>
                <a:xfrm flipV="1">
                  <a:off x="3241856" y="1999401"/>
                  <a:ext cx="0" cy="573604"/>
                </a:xfrm>
                <a:prstGeom prst="line">
                  <a:avLst/>
                </a:prstGeom>
                <a:ln w="19050"/>
                <a:effectLst/>
              </p:spPr>
              <p:style>
                <a:lnRef idx="2">
                  <a:schemeClr val="dk1"/>
                </a:lnRef>
                <a:fillRef idx="0">
                  <a:schemeClr val="dk1"/>
                </a:fillRef>
                <a:effectRef idx="1">
                  <a:schemeClr val="dk1"/>
                </a:effectRef>
                <a:fontRef idx="minor">
                  <a:schemeClr val="tx1"/>
                </a:fontRef>
              </p:style>
            </p:cxnSp>
            <p:cxnSp>
              <p:nvCxnSpPr>
                <p:cNvPr id="52" name="직선 연결선 82">
                  <a:extLst>
                    <a:ext uri="{FF2B5EF4-FFF2-40B4-BE49-F238E27FC236}">
                      <a16:creationId xmlns:a16="http://schemas.microsoft.com/office/drawing/2014/main" id="{5F245E56-A3E8-4549-8B9B-5DA092F4ED2F}"/>
                    </a:ext>
                  </a:extLst>
                </p:cNvPr>
                <p:cNvCxnSpPr>
                  <a:cxnSpLocks/>
                </p:cNvCxnSpPr>
                <p:nvPr/>
              </p:nvCxnSpPr>
              <p:spPr>
                <a:xfrm flipV="1">
                  <a:off x="7360362" y="1999401"/>
                  <a:ext cx="0" cy="934600"/>
                </a:xfrm>
                <a:prstGeom prst="line">
                  <a:avLst/>
                </a:prstGeom>
                <a:ln w="19050"/>
                <a:effectLst/>
              </p:spPr>
              <p:style>
                <a:lnRef idx="2">
                  <a:schemeClr val="dk1"/>
                </a:lnRef>
                <a:fillRef idx="0">
                  <a:schemeClr val="dk1"/>
                </a:fillRef>
                <a:effectRef idx="1">
                  <a:schemeClr val="dk1"/>
                </a:effectRef>
                <a:fontRef idx="minor">
                  <a:schemeClr val="tx1"/>
                </a:fontRef>
              </p:style>
            </p:cxnSp>
          </p:grpSp>
          <p:sp>
            <p:nvSpPr>
              <p:cNvPr id="41" name="TextBox 40">
                <a:extLst>
                  <a:ext uri="{FF2B5EF4-FFF2-40B4-BE49-F238E27FC236}">
                    <a16:creationId xmlns:a16="http://schemas.microsoft.com/office/drawing/2014/main" id="{15F6A904-7923-CB4A-BC02-87837E80F874}"/>
                  </a:ext>
                </a:extLst>
              </p:cNvPr>
              <p:cNvSpPr txBox="1"/>
              <p:nvPr/>
            </p:nvSpPr>
            <p:spPr>
              <a:xfrm>
                <a:off x="607809" y="3892401"/>
                <a:ext cx="1454244" cy="369332"/>
              </a:xfrm>
              <a:prstGeom prst="rect">
                <a:avLst/>
              </a:prstGeom>
              <a:noFill/>
            </p:spPr>
            <p:txBody>
              <a:bodyPr wrap="none" rtlCol="0">
                <a:spAutoFit/>
              </a:bodyPr>
              <a:lstStyle/>
              <a:p>
                <a:r>
                  <a:rPr lang="en-US" altLang="ko-KR" dirty="0"/>
                  <a:t>Blood draws</a:t>
                </a:r>
                <a:endParaRPr lang="ko-KR" altLang="en-US" dirty="0"/>
              </a:p>
            </p:txBody>
          </p:sp>
        </p:grpSp>
      </p:grpSp>
      <p:sp>
        <p:nvSpPr>
          <p:cNvPr id="6" name="Rectangle 5">
            <a:extLst>
              <a:ext uri="{FF2B5EF4-FFF2-40B4-BE49-F238E27FC236}">
                <a16:creationId xmlns:a16="http://schemas.microsoft.com/office/drawing/2014/main" id="{82FBAEE7-C1CA-F740-B980-0997C22B1856}"/>
              </a:ext>
            </a:extLst>
          </p:cNvPr>
          <p:cNvSpPr/>
          <p:nvPr/>
        </p:nvSpPr>
        <p:spPr>
          <a:xfrm>
            <a:off x="721923" y="4834792"/>
            <a:ext cx="7500111" cy="1815882"/>
          </a:xfrm>
          <a:prstGeom prst="rect">
            <a:avLst/>
          </a:prstGeom>
        </p:spPr>
        <p:txBody>
          <a:bodyPr wrap="square">
            <a:spAutoFit/>
          </a:bodyPr>
          <a:lstStyle/>
          <a:p>
            <a:pPr marL="285750" indent="-285750">
              <a:buFont typeface="Arial" panose="020B0604020202020204" pitchFamily="34" charset="0"/>
              <a:buChar char="•"/>
            </a:pPr>
            <a:r>
              <a:rPr lang="en-US" altLang="ko-KR" sz="1600" dirty="0" err="1">
                <a:solidFill>
                  <a:schemeClr val="bg1"/>
                </a:solidFill>
              </a:rPr>
              <a:t>cfDNA</a:t>
            </a:r>
            <a:r>
              <a:rPr lang="en-US" altLang="ko-KR" sz="1600" dirty="0">
                <a:solidFill>
                  <a:schemeClr val="bg1"/>
                </a:solidFill>
              </a:rPr>
              <a:t> was isolated from plasma aliquots and subjected to low-coverage, genome-wide sequencing</a:t>
            </a:r>
            <a:r>
              <a:rPr lang="en-US" altLang="ko-KR" sz="1600" dirty="0">
                <a:solidFill>
                  <a:schemeClr val="bg2"/>
                </a:solidFill>
              </a:rPr>
              <a:t>.</a:t>
            </a:r>
          </a:p>
          <a:p>
            <a:pPr marL="285750" indent="-285750">
              <a:buFont typeface="Arial" panose="020B0604020202020204" pitchFamily="34" charset="0"/>
              <a:buChar char="•"/>
            </a:pPr>
            <a:r>
              <a:rPr lang="en-US" altLang="ko-KR" sz="1600" dirty="0">
                <a:solidFill>
                  <a:schemeClr val="bg1"/>
                </a:solidFill>
              </a:rPr>
              <a:t>Data were analyzed using normalization procedures developed for NIPT and algorithms developed specifically for patients with cancer. Using these algorithms, genome instability number (GIN) value was determined.</a:t>
            </a:r>
          </a:p>
          <a:p>
            <a:pPr marL="285750" indent="-285750">
              <a:buFont typeface="Arial" panose="020B0604020202020204" pitchFamily="34" charset="0"/>
              <a:buChar char="•"/>
            </a:pPr>
            <a:r>
              <a:rPr lang="en-US" altLang="ko-KR" sz="1600" dirty="0">
                <a:solidFill>
                  <a:schemeClr val="bg1"/>
                </a:solidFill>
              </a:rPr>
              <a:t>The GIN threshold (GIN = 170) has been utilized previously to identify patients with an aberrant CNA profile consistent with the presence of a tumor</a:t>
            </a:r>
            <a:r>
              <a:rPr lang="en-US" altLang="ko-KR" sz="1600" baseline="30000" dirty="0">
                <a:solidFill>
                  <a:schemeClr val="bg1"/>
                </a:solidFill>
              </a:rPr>
              <a:t>1</a:t>
            </a:r>
            <a:r>
              <a:rPr lang="en-US" altLang="ko-KR" sz="1600" dirty="0">
                <a:solidFill>
                  <a:schemeClr val="bg1"/>
                </a:solidFill>
              </a:rPr>
              <a:t>.</a:t>
            </a:r>
          </a:p>
        </p:txBody>
      </p:sp>
    </p:spTree>
    <p:extLst>
      <p:ext uri="{BB962C8B-B14F-4D97-AF65-F5344CB8AC3E}">
        <p14:creationId xmlns:p14="http://schemas.microsoft.com/office/powerpoint/2010/main" val="24953997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4">
            <a:extLst>
              <a:ext uri="{FF2B5EF4-FFF2-40B4-BE49-F238E27FC236}">
                <a16:creationId xmlns:a16="http://schemas.microsoft.com/office/drawing/2014/main" id="{7BEC66E8-5C30-456D-A54F-B11D46C57FE6}"/>
              </a:ext>
            </a:extLst>
          </p:cNvPr>
          <p:cNvSpPr txBox="1">
            <a:spLocks noGrp="1"/>
          </p:cNvSpPr>
          <p:nvPr>
            <p:ph type="title" idx="4294967295"/>
          </p:nvPr>
        </p:nvSpPr>
        <p:spPr>
          <a:xfrm>
            <a:off x="321371" y="971550"/>
            <a:ext cx="8528424" cy="685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457139" rtl="0" eaLnBrk="1" latinLnBrk="0" hangingPunct="1">
              <a:lnSpc>
                <a:spcPts val="3000"/>
              </a:lnSpc>
              <a:spcBef>
                <a:spcPct val="0"/>
              </a:spcBef>
              <a:buNone/>
              <a:defRPr sz="2800" kern="1200">
                <a:solidFill>
                  <a:srgbClr val="007DBA"/>
                </a:solidFill>
                <a:latin typeface="Arial"/>
                <a:ea typeface="+mj-ea"/>
                <a:cs typeface="+mj-cs"/>
              </a:defRPr>
            </a:lvl1pPr>
          </a:lstStyle>
          <a:p>
            <a:pPr marL="0" marR="0" lvl="0" indent="0" algn="l" defTabSz="457139" rtl="0" eaLnBrk="1" fontAlgn="auto" latinLnBrk="0" hangingPunct="1">
              <a:lnSpc>
                <a:spcPts val="3000"/>
              </a:lnSpc>
              <a:spcBef>
                <a:spcPct val="0"/>
              </a:spcBef>
              <a:spcAft>
                <a:spcPts val="0"/>
              </a:spcAft>
              <a:buClrTx/>
              <a:buSzTx/>
              <a:buFontTx/>
              <a:buNone/>
              <a:tabLst/>
              <a:defRPr/>
            </a:pPr>
            <a:endParaRPr kumimoji="0" lang="en-US" altLang="ko-KR" sz="2100" b="0" i="0" u="none" strike="noStrike" kern="1200" cap="none" spc="0" normalizeH="0" baseline="0" noProof="0" dirty="0">
              <a:ln>
                <a:noFill/>
              </a:ln>
              <a:solidFill>
                <a:schemeClr val="bg1"/>
              </a:solidFill>
              <a:effectLst/>
              <a:uLnTx/>
              <a:uFillTx/>
              <a:latin typeface="Arial"/>
              <a:ea typeface="+mj-ea"/>
              <a:cs typeface="+mj-cs"/>
            </a:endParaRPr>
          </a:p>
          <a:p>
            <a:pPr marL="0" marR="0" lvl="0" indent="0" algn="ctr" defTabSz="457139" rtl="0" eaLnBrk="1" fontAlgn="auto" latinLnBrk="0" hangingPunct="1">
              <a:lnSpc>
                <a:spcPts val="3000"/>
              </a:lnSpc>
              <a:spcBef>
                <a:spcPct val="0"/>
              </a:spcBef>
              <a:spcAft>
                <a:spcPts val="0"/>
              </a:spcAft>
              <a:buClrTx/>
              <a:buSzTx/>
              <a:buFontTx/>
              <a:buNone/>
              <a:tabLst/>
              <a:defRPr/>
            </a:pPr>
            <a:r>
              <a:rPr kumimoji="0" lang="en-US" altLang="ko-KR" sz="2100" b="0" i="0" u="none" strike="noStrike" kern="1200" cap="none" spc="0" normalizeH="0" baseline="0" noProof="0" dirty="0">
                <a:ln>
                  <a:noFill/>
                </a:ln>
                <a:solidFill>
                  <a:srgbClr val="FFFF00"/>
                </a:solidFill>
                <a:effectLst/>
                <a:uLnTx/>
                <a:uFillTx/>
                <a:latin typeface="Arial"/>
                <a:ea typeface="+mj-ea"/>
                <a:cs typeface="+mj-cs"/>
              </a:rPr>
              <a:t>Results – Baseline Characteristics</a:t>
            </a:r>
            <a:endParaRPr kumimoji="0" lang="ko-KR" altLang="en-US" sz="2100" b="0" i="0" u="none" strike="noStrike" kern="1200" cap="none" spc="0" normalizeH="0" baseline="0" noProof="0" dirty="0">
              <a:ln>
                <a:noFill/>
              </a:ln>
              <a:solidFill>
                <a:srgbClr val="FFFF00"/>
              </a:solidFill>
              <a:effectLst/>
              <a:uLnTx/>
              <a:uFillTx/>
              <a:latin typeface="Arial"/>
              <a:ea typeface="+mj-ea"/>
              <a:cs typeface="+mj-cs"/>
            </a:endParaRPr>
          </a:p>
        </p:txBody>
      </p:sp>
      <p:sp>
        <p:nvSpPr>
          <p:cNvPr id="4" name="내용 개체 틀 5">
            <a:extLst>
              <a:ext uri="{FF2B5EF4-FFF2-40B4-BE49-F238E27FC236}">
                <a16:creationId xmlns:a16="http://schemas.microsoft.com/office/drawing/2014/main" id="{3BBDC831-8F67-43D0-B50A-2E3CFE6CF30F}"/>
              </a:ext>
            </a:extLst>
          </p:cNvPr>
          <p:cNvSpPr txBox="1">
            <a:spLocks/>
          </p:cNvSpPr>
          <p:nvPr/>
        </p:nvSpPr>
        <p:spPr>
          <a:xfrm>
            <a:off x="321943" y="2063755"/>
            <a:ext cx="8514082" cy="3021115"/>
          </a:xfrm>
          <a:prstGeom prst="rect">
            <a:avLst/>
          </a:prstGeom>
        </p:spPr>
        <p:txBody>
          <a:bodyPr/>
          <a:lstStyle>
            <a:lvl1pPr marL="342854" indent="-342854"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1pPr>
            <a:lvl2pPr marL="742852" indent="-285713"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2pPr>
            <a:lvl3pPr marL="1142850" indent="-228570" algn="l" defTabSz="457139" rtl="0" eaLnBrk="1" latinLnBrk="0" hangingPunct="1">
              <a:lnSpc>
                <a:spcPct val="90000"/>
              </a:lnSpc>
              <a:spcBef>
                <a:spcPts val="600"/>
              </a:spcBef>
              <a:spcAft>
                <a:spcPts val="800"/>
              </a:spcAft>
              <a:buFont typeface="Arial"/>
              <a:buChar char="•"/>
              <a:defRPr sz="1500" kern="1200">
                <a:solidFill>
                  <a:schemeClr val="tx2"/>
                </a:solidFill>
                <a:latin typeface="Arial"/>
                <a:ea typeface="+mn-ea"/>
                <a:cs typeface="+mn-cs"/>
              </a:defRPr>
            </a:lvl3pPr>
            <a:lvl4pPr marL="1599991" indent="-228570" algn="l" defTabSz="457139" rtl="0" eaLnBrk="1" latinLnBrk="0" hangingPunct="1">
              <a:lnSpc>
                <a:spcPct val="90000"/>
              </a:lnSpc>
              <a:spcBef>
                <a:spcPts val="600"/>
              </a:spcBef>
              <a:spcAft>
                <a:spcPts val="800"/>
              </a:spcAft>
              <a:buFont typeface="Arial"/>
              <a:buChar char="•"/>
              <a:defRPr sz="1300" kern="1200">
                <a:solidFill>
                  <a:schemeClr val="tx2"/>
                </a:solidFill>
                <a:latin typeface="Arial"/>
                <a:ea typeface="+mn-ea"/>
                <a:cs typeface="+mn-cs"/>
              </a:defRPr>
            </a:lvl4pPr>
            <a:lvl5pPr marL="2057130" indent="-228570" algn="l" defTabSz="457139" rtl="0" eaLnBrk="1" latinLnBrk="0" hangingPunct="1">
              <a:lnSpc>
                <a:spcPct val="90000"/>
              </a:lnSpc>
              <a:spcBef>
                <a:spcPts val="600"/>
              </a:spcBef>
              <a:spcAft>
                <a:spcPts val="800"/>
              </a:spcAft>
              <a:buFont typeface="Arial"/>
              <a:buChar char="•"/>
              <a:defRPr sz="1200" kern="1200">
                <a:solidFill>
                  <a:schemeClr val="tx2"/>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ko-KR" sz="1800" dirty="0">
                <a:solidFill>
                  <a:schemeClr val="bg1"/>
                </a:solidFill>
              </a:rPr>
              <a:t>12 patients were enrolled.</a:t>
            </a:r>
          </a:p>
          <a:p>
            <a:r>
              <a:rPr lang="en-US" altLang="ko-KR" sz="1800" dirty="0">
                <a:solidFill>
                  <a:schemeClr val="bg1"/>
                </a:solidFill>
              </a:rPr>
              <a:t>8 patients were male. Median age was 52 years (range: 38-77).</a:t>
            </a:r>
          </a:p>
          <a:p>
            <a:r>
              <a:rPr lang="en-US" altLang="ko-KR" sz="1800" dirty="0">
                <a:solidFill>
                  <a:schemeClr val="bg1"/>
                </a:solidFill>
              </a:rPr>
              <a:t>5 patients had DLBCL, 4 patients had high grade B-cell lymphoma NOS.</a:t>
            </a:r>
          </a:p>
          <a:p>
            <a:r>
              <a:rPr lang="en-US" altLang="ko-KR" sz="1800" dirty="0">
                <a:solidFill>
                  <a:schemeClr val="bg1"/>
                </a:solidFill>
              </a:rPr>
              <a:t>Median number of prior therapies was 2.</a:t>
            </a:r>
          </a:p>
          <a:p>
            <a:r>
              <a:rPr lang="en-US" altLang="ko-KR" sz="1800" dirty="0">
                <a:solidFill>
                  <a:schemeClr val="bg1"/>
                </a:solidFill>
              </a:rPr>
              <a:t>11 patients received </a:t>
            </a:r>
            <a:r>
              <a:rPr lang="en-US" altLang="ko-KR" sz="1800" dirty="0" err="1">
                <a:solidFill>
                  <a:schemeClr val="bg1"/>
                </a:solidFill>
              </a:rPr>
              <a:t>Axicabtagene</a:t>
            </a:r>
            <a:r>
              <a:rPr lang="en-US" altLang="ko-KR" sz="1800" dirty="0">
                <a:solidFill>
                  <a:schemeClr val="bg1"/>
                </a:solidFill>
              </a:rPr>
              <a:t> </a:t>
            </a:r>
            <a:r>
              <a:rPr lang="en-US" altLang="ko-KR" sz="1800" dirty="0" err="1">
                <a:solidFill>
                  <a:schemeClr val="bg1"/>
                </a:solidFill>
              </a:rPr>
              <a:t>ciloleucel</a:t>
            </a:r>
            <a:r>
              <a:rPr lang="en-US" altLang="ko-KR" sz="1800" dirty="0">
                <a:solidFill>
                  <a:schemeClr val="bg1"/>
                </a:solidFill>
              </a:rPr>
              <a:t> and 1 patient received </a:t>
            </a:r>
            <a:r>
              <a:rPr lang="en-US" altLang="ko-KR" sz="1800" dirty="0" err="1">
                <a:solidFill>
                  <a:schemeClr val="bg1"/>
                </a:solidFill>
              </a:rPr>
              <a:t>Tisagenlecleucel</a:t>
            </a:r>
            <a:r>
              <a:rPr lang="en-US" altLang="ko-KR" sz="1800" dirty="0">
                <a:solidFill>
                  <a:schemeClr val="bg1"/>
                </a:solidFill>
              </a:rPr>
              <a:t>.</a:t>
            </a:r>
          </a:p>
          <a:p>
            <a:r>
              <a:rPr lang="en-US" altLang="ko-KR" sz="1800" dirty="0">
                <a:solidFill>
                  <a:schemeClr val="bg1"/>
                </a:solidFill>
              </a:rPr>
              <a:t>Elevated GIN was detected in 10 of 12 patients at baseline and in all 12 patients during follow</a:t>
            </a:r>
            <a:r>
              <a:rPr lang="en-US" altLang="ko-KR" sz="1800" dirty="0">
                <a:solidFill>
                  <a:schemeClr val="bg2"/>
                </a:solidFill>
              </a:rPr>
              <a:t>-</a:t>
            </a:r>
            <a:r>
              <a:rPr lang="en-US" altLang="ko-KR" sz="1800" dirty="0">
                <a:solidFill>
                  <a:schemeClr val="bg1"/>
                </a:solidFill>
              </a:rPr>
              <a:t>up.</a:t>
            </a:r>
          </a:p>
          <a:p>
            <a:endParaRPr lang="ko-KR" altLang="en-US" sz="1350" dirty="0">
              <a:solidFill>
                <a:schemeClr val="bg1"/>
              </a:solidFill>
            </a:endParaRPr>
          </a:p>
        </p:txBody>
      </p:sp>
      <p:sp>
        <p:nvSpPr>
          <p:cNvPr id="2" name="슬라이드 번호 개체 틀 1">
            <a:extLst>
              <a:ext uri="{FF2B5EF4-FFF2-40B4-BE49-F238E27FC236}">
                <a16:creationId xmlns:a16="http://schemas.microsoft.com/office/drawing/2014/main" id="{7E5C6B83-8D21-49CB-8697-9830B8BB28AC}"/>
              </a:ext>
            </a:extLst>
          </p:cNvPr>
          <p:cNvSpPr>
            <a:spLocks noGrp="1"/>
          </p:cNvSpPr>
          <p:nvPr>
            <p:ph type="sldNum" sz="quarter" idx="11"/>
          </p:nvPr>
        </p:nvSpPr>
        <p:spPr>
          <a:xfrm>
            <a:off x="428494" y="6291885"/>
            <a:ext cx="316573" cy="365125"/>
          </a:xfrm>
          <a:prstGeom prst="rect">
            <a:avLst/>
          </a:prstGeom>
          <a:ln>
            <a:noFill/>
          </a:ln>
        </p:spPr>
        <p:txBody>
          <a:bodyPr lIns="0" tIns="0" rIns="0" bIns="0" anchor="ctr" anchorCtr="0"/>
          <a:lstStyle>
            <a:defPPr>
              <a:defRPr lang="en-US"/>
            </a:defPPr>
            <a:lvl1pPr marL="0" algn="l" defTabSz="457151" rtl="0" eaLnBrk="1" latinLnBrk="0" hangingPunct="1">
              <a:defRPr sz="1000" kern="1200">
                <a:solidFill>
                  <a:schemeClr val="bg1"/>
                </a:solidFill>
                <a:latin typeface="+mn-lt"/>
                <a:ea typeface="+mn-ea"/>
                <a:cs typeface="+mn-cs"/>
              </a:defRPr>
            </a:lvl1pPr>
            <a:lvl2pPr marL="457151" algn="l" defTabSz="457151" rtl="0" eaLnBrk="1" latinLnBrk="0" hangingPunct="1">
              <a:defRPr sz="1800" kern="1200">
                <a:solidFill>
                  <a:schemeClr val="tx1"/>
                </a:solidFill>
                <a:latin typeface="+mn-lt"/>
                <a:ea typeface="+mn-ea"/>
                <a:cs typeface="+mn-cs"/>
              </a:defRPr>
            </a:lvl2pPr>
            <a:lvl3pPr marL="914302" algn="l" defTabSz="457151" rtl="0" eaLnBrk="1" latinLnBrk="0" hangingPunct="1">
              <a:defRPr sz="1800" kern="1200">
                <a:solidFill>
                  <a:schemeClr val="tx1"/>
                </a:solidFill>
                <a:latin typeface="+mn-lt"/>
                <a:ea typeface="+mn-ea"/>
                <a:cs typeface="+mn-cs"/>
              </a:defRPr>
            </a:lvl3pPr>
            <a:lvl4pPr marL="1371454" algn="l" defTabSz="457151" rtl="0" eaLnBrk="1" latinLnBrk="0" hangingPunct="1">
              <a:defRPr sz="1800" kern="1200">
                <a:solidFill>
                  <a:schemeClr val="tx1"/>
                </a:solidFill>
                <a:latin typeface="+mn-lt"/>
                <a:ea typeface="+mn-ea"/>
                <a:cs typeface="+mn-cs"/>
              </a:defRPr>
            </a:lvl4pPr>
            <a:lvl5pPr marL="1828606" algn="l" defTabSz="457151" rtl="0" eaLnBrk="1" latinLnBrk="0" hangingPunct="1">
              <a:defRPr sz="1800" kern="1200">
                <a:solidFill>
                  <a:schemeClr val="tx1"/>
                </a:solidFill>
                <a:latin typeface="+mn-lt"/>
                <a:ea typeface="+mn-ea"/>
                <a:cs typeface="+mn-cs"/>
              </a:defRPr>
            </a:lvl5pPr>
            <a:lvl6pPr marL="2285757" algn="l" defTabSz="457151" rtl="0" eaLnBrk="1" latinLnBrk="0" hangingPunct="1">
              <a:defRPr sz="1800" kern="1200">
                <a:solidFill>
                  <a:schemeClr val="tx1"/>
                </a:solidFill>
                <a:latin typeface="+mn-lt"/>
                <a:ea typeface="+mn-ea"/>
                <a:cs typeface="+mn-cs"/>
              </a:defRPr>
            </a:lvl6pPr>
            <a:lvl7pPr marL="2742908" algn="l" defTabSz="457151" rtl="0" eaLnBrk="1" latinLnBrk="0" hangingPunct="1">
              <a:defRPr sz="1800" kern="1200">
                <a:solidFill>
                  <a:schemeClr val="tx1"/>
                </a:solidFill>
                <a:latin typeface="+mn-lt"/>
                <a:ea typeface="+mn-ea"/>
                <a:cs typeface="+mn-cs"/>
              </a:defRPr>
            </a:lvl7pPr>
            <a:lvl8pPr marL="3200060" algn="l" defTabSz="457151" rtl="0" eaLnBrk="1" latinLnBrk="0" hangingPunct="1">
              <a:defRPr sz="1800" kern="1200">
                <a:solidFill>
                  <a:schemeClr val="tx1"/>
                </a:solidFill>
                <a:latin typeface="+mn-lt"/>
                <a:ea typeface="+mn-ea"/>
                <a:cs typeface="+mn-cs"/>
              </a:defRPr>
            </a:lvl8pPr>
            <a:lvl9pPr marL="3657211" algn="l" defTabSz="457151" rtl="0" eaLnBrk="1" latinLnBrk="0" hangingPunct="1">
              <a:defRPr sz="1800" kern="1200">
                <a:solidFill>
                  <a:schemeClr val="tx1"/>
                </a:solidFill>
                <a:latin typeface="+mn-lt"/>
                <a:ea typeface="+mn-ea"/>
                <a:cs typeface="+mn-cs"/>
              </a:defRPr>
            </a:lvl9pPr>
          </a:lstStyle>
          <a:p>
            <a:fld id="{23750D03-48AD-2741-AECD-41D901562598}" type="slidenum">
              <a:rPr lang="en-US" smtClean="0"/>
              <a:pPr/>
              <a:t>11</a:t>
            </a:fld>
            <a:endParaRPr lang="en-US" dirty="0"/>
          </a:p>
        </p:txBody>
      </p:sp>
    </p:spTree>
    <p:extLst>
      <p:ext uri="{BB962C8B-B14F-4D97-AF65-F5344CB8AC3E}">
        <p14:creationId xmlns:p14="http://schemas.microsoft.com/office/powerpoint/2010/main" val="130938341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4">
            <a:extLst>
              <a:ext uri="{FF2B5EF4-FFF2-40B4-BE49-F238E27FC236}">
                <a16:creationId xmlns:a16="http://schemas.microsoft.com/office/drawing/2014/main" id="{7BEC66E8-5C30-456D-A54F-B11D46C57FE6}"/>
              </a:ext>
            </a:extLst>
          </p:cNvPr>
          <p:cNvSpPr txBox="1">
            <a:spLocks noGrp="1"/>
          </p:cNvSpPr>
          <p:nvPr>
            <p:ph type="title" idx="4294967295"/>
          </p:nvPr>
        </p:nvSpPr>
        <p:spPr>
          <a:xfrm>
            <a:off x="1485153" y="337976"/>
            <a:ext cx="8528424" cy="685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457139" rtl="0" eaLnBrk="1" latinLnBrk="0" hangingPunct="1">
              <a:lnSpc>
                <a:spcPts val="3000"/>
              </a:lnSpc>
              <a:spcBef>
                <a:spcPct val="0"/>
              </a:spcBef>
              <a:buNone/>
              <a:defRPr sz="2800" kern="1200">
                <a:solidFill>
                  <a:srgbClr val="007DBA"/>
                </a:solidFill>
                <a:latin typeface="Arial"/>
                <a:ea typeface="+mj-ea"/>
                <a:cs typeface="+mj-cs"/>
              </a:defRPr>
            </a:lvl1pPr>
          </a:lstStyle>
          <a:p>
            <a:pPr marL="0" marR="0" lvl="0" indent="0" algn="l" defTabSz="457139" rtl="0" eaLnBrk="1" fontAlgn="auto" latinLnBrk="0" hangingPunct="1">
              <a:lnSpc>
                <a:spcPts val="3000"/>
              </a:lnSpc>
              <a:spcBef>
                <a:spcPct val="0"/>
              </a:spcBef>
              <a:spcAft>
                <a:spcPts val="0"/>
              </a:spcAft>
              <a:buClrTx/>
              <a:buSzTx/>
              <a:buFontTx/>
              <a:buNone/>
              <a:tabLst/>
              <a:defRPr/>
            </a:pPr>
            <a:endParaRPr kumimoji="0" lang="en-US" altLang="ko-KR" sz="2100" b="0" i="0" u="none" strike="noStrike" kern="1200" cap="none" spc="0" normalizeH="0" baseline="0" noProof="0" dirty="0">
              <a:ln>
                <a:noFill/>
              </a:ln>
              <a:solidFill>
                <a:schemeClr val="bg1"/>
              </a:solidFill>
              <a:effectLst/>
              <a:uLnTx/>
              <a:uFillTx/>
              <a:latin typeface="Arial"/>
              <a:ea typeface="+mj-ea"/>
              <a:cs typeface="+mj-cs"/>
            </a:endParaRPr>
          </a:p>
          <a:p>
            <a:pPr marL="0" marR="0" lvl="0" indent="0" algn="l" defTabSz="457139" rtl="0" eaLnBrk="1" fontAlgn="auto" latinLnBrk="0" hangingPunct="1">
              <a:lnSpc>
                <a:spcPts val="3000"/>
              </a:lnSpc>
              <a:spcBef>
                <a:spcPct val="0"/>
              </a:spcBef>
              <a:spcAft>
                <a:spcPts val="0"/>
              </a:spcAft>
              <a:buClrTx/>
              <a:buSzTx/>
              <a:buFontTx/>
              <a:buNone/>
              <a:tabLst/>
              <a:defRPr/>
            </a:pPr>
            <a:r>
              <a:rPr kumimoji="0" lang="en-US" altLang="ko-KR" sz="2100" b="0" i="0" u="none" strike="noStrike" kern="1200" cap="none" spc="0" normalizeH="0" baseline="0" noProof="0" dirty="0">
                <a:ln>
                  <a:noFill/>
                </a:ln>
                <a:solidFill>
                  <a:schemeClr val="bg1"/>
                </a:solidFill>
                <a:effectLst/>
                <a:uLnTx/>
                <a:uFillTx/>
                <a:latin typeface="Arial"/>
                <a:ea typeface="+mj-ea"/>
                <a:cs typeface="+mj-cs"/>
              </a:rPr>
              <a:t>Results – GIN Value Trend By Best Response</a:t>
            </a:r>
            <a:endParaRPr kumimoji="0" lang="ko-KR" altLang="en-US" sz="2100" b="0" i="0" u="none" strike="noStrike" kern="1200" cap="none" spc="0" normalizeH="0" baseline="0" noProof="0" dirty="0">
              <a:ln>
                <a:noFill/>
              </a:ln>
              <a:solidFill>
                <a:schemeClr val="bg1"/>
              </a:solidFill>
              <a:effectLst/>
              <a:uLnTx/>
              <a:uFillTx/>
              <a:latin typeface="Arial"/>
              <a:ea typeface="+mj-ea"/>
              <a:cs typeface="+mj-cs"/>
            </a:endParaRPr>
          </a:p>
        </p:txBody>
      </p:sp>
      <p:sp>
        <p:nvSpPr>
          <p:cNvPr id="4" name="내용 개체 틀 5">
            <a:extLst>
              <a:ext uri="{FF2B5EF4-FFF2-40B4-BE49-F238E27FC236}">
                <a16:creationId xmlns:a16="http://schemas.microsoft.com/office/drawing/2014/main" id="{3BBDC831-8F67-43D0-B50A-2E3CFE6CF30F}"/>
              </a:ext>
              <a:ext uri="{C183D7F6-B498-43B3-948B-1728B52AA6E4}">
                <adec:decorative xmlns:adec="http://schemas.microsoft.com/office/drawing/2017/decorative" val="1"/>
              </a:ext>
            </a:extLst>
          </p:cNvPr>
          <p:cNvSpPr txBox="1">
            <a:spLocks/>
          </p:cNvSpPr>
          <p:nvPr/>
        </p:nvSpPr>
        <p:spPr>
          <a:xfrm>
            <a:off x="321943" y="2063755"/>
            <a:ext cx="8514082" cy="3021115"/>
          </a:xfrm>
          <a:prstGeom prst="rect">
            <a:avLst/>
          </a:prstGeom>
        </p:spPr>
        <p:txBody>
          <a:bodyPr/>
          <a:lstStyle>
            <a:lvl1pPr marL="342854" indent="-342854"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1pPr>
            <a:lvl2pPr marL="742852" indent="-285713"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2pPr>
            <a:lvl3pPr marL="1142850" indent="-228570" algn="l" defTabSz="457139" rtl="0" eaLnBrk="1" latinLnBrk="0" hangingPunct="1">
              <a:lnSpc>
                <a:spcPct val="90000"/>
              </a:lnSpc>
              <a:spcBef>
                <a:spcPts val="600"/>
              </a:spcBef>
              <a:spcAft>
                <a:spcPts val="800"/>
              </a:spcAft>
              <a:buFont typeface="Arial"/>
              <a:buChar char="•"/>
              <a:defRPr sz="1500" kern="1200">
                <a:solidFill>
                  <a:schemeClr val="tx2"/>
                </a:solidFill>
                <a:latin typeface="Arial"/>
                <a:ea typeface="+mn-ea"/>
                <a:cs typeface="+mn-cs"/>
              </a:defRPr>
            </a:lvl3pPr>
            <a:lvl4pPr marL="1599991" indent="-228570" algn="l" defTabSz="457139" rtl="0" eaLnBrk="1" latinLnBrk="0" hangingPunct="1">
              <a:lnSpc>
                <a:spcPct val="90000"/>
              </a:lnSpc>
              <a:spcBef>
                <a:spcPts val="600"/>
              </a:spcBef>
              <a:spcAft>
                <a:spcPts val="800"/>
              </a:spcAft>
              <a:buFont typeface="Arial"/>
              <a:buChar char="•"/>
              <a:defRPr sz="1300" kern="1200">
                <a:solidFill>
                  <a:schemeClr val="tx2"/>
                </a:solidFill>
                <a:latin typeface="Arial"/>
                <a:ea typeface="+mn-ea"/>
                <a:cs typeface="+mn-cs"/>
              </a:defRPr>
            </a:lvl4pPr>
            <a:lvl5pPr marL="2057130" indent="-228570" algn="l" defTabSz="457139" rtl="0" eaLnBrk="1" latinLnBrk="0" hangingPunct="1">
              <a:lnSpc>
                <a:spcPct val="90000"/>
              </a:lnSpc>
              <a:spcBef>
                <a:spcPts val="600"/>
              </a:spcBef>
              <a:spcAft>
                <a:spcPts val="800"/>
              </a:spcAft>
              <a:buFont typeface="Arial"/>
              <a:buChar char="•"/>
              <a:defRPr sz="1200" kern="1200">
                <a:solidFill>
                  <a:schemeClr val="tx2"/>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a:lstStyle>
          <a:p>
            <a:endParaRPr lang="ko-KR" altLang="en-US" sz="1350" dirty="0">
              <a:solidFill>
                <a:schemeClr val="bg1"/>
              </a:solidFill>
            </a:endParaRPr>
          </a:p>
        </p:txBody>
      </p:sp>
      <p:sp>
        <p:nvSpPr>
          <p:cNvPr id="9" name="내용 개체 틀 5">
            <a:extLst>
              <a:ext uri="{FF2B5EF4-FFF2-40B4-BE49-F238E27FC236}">
                <a16:creationId xmlns:a16="http://schemas.microsoft.com/office/drawing/2014/main" id="{68DFD3C5-341E-4B96-9F21-2FB7CD099F48}"/>
              </a:ext>
              <a:ext uri="{C183D7F6-B498-43B3-948B-1728B52AA6E4}">
                <adec:decorative xmlns:adec="http://schemas.microsoft.com/office/drawing/2017/decorative" val="1"/>
              </a:ext>
            </a:extLst>
          </p:cNvPr>
          <p:cNvSpPr txBox="1">
            <a:spLocks/>
          </p:cNvSpPr>
          <p:nvPr/>
        </p:nvSpPr>
        <p:spPr>
          <a:xfrm>
            <a:off x="321943" y="1834358"/>
            <a:ext cx="4060958" cy="685801"/>
          </a:xfrm>
          <a:prstGeom prst="rect">
            <a:avLst/>
          </a:prstGeom>
        </p:spPr>
        <p:txBody>
          <a:bodyPr/>
          <a:lstStyle>
            <a:lvl1pPr marL="342854" indent="-342854"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1pPr>
            <a:lvl2pPr marL="742852" indent="-285713"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2pPr>
            <a:lvl3pPr marL="1142850" indent="-228570" algn="l" defTabSz="457139" rtl="0" eaLnBrk="1" latinLnBrk="0" hangingPunct="1">
              <a:lnSpc>
                <a:spcPct val="90000"/>
              </a:lnSpc>
              <a:spcBef>
                <a:spcPts val="600"/>
              </a:spcBef>
              <a:spcAft>
                <a:spcPts val="800"/>
              </a:spcAft>
              <a:buFont typeface="Arial"/>
              <a:buChar char="•"/>
              <a:defRPr sz="1500" kern="1200">
                <a:solidFill>
                  <a:schemeClr val="tx2"/>
                </a:solidFill>
                <a:latin typeface="Arial"/>
                <a:ea typeface="+mn-ea"/>
                <a:cs typeface="+mn-cs"/>
              </a:defRPr>
            </a:lvl3pPr>
            <a:lvl4pPr marL="1599991" indent="-228570" algn="l" defTabSz="457139" rtl="0" eaLnBrk="1" latinLnBrk="0" hangingPunct="1">
              <a:lnSpc>
                <a:spcPct val="90000"/>
              </a:lnSpc>
              <a:spcBef>
                <a:spcPts val="600"/>
              </a:spcBef>
              <a:spcAft>
                <a:spcPts val="800"/>
              </a:spcAft>
              <a:buFont typeface="Arial"/>
              <a:buChar char="•"/>
              <a:defRPr sz="1300" kern="1200">
                <a:solidFill>
                  <a:schemeClr val="tx2"/>
                </a:solidFill>
                <a:latin typeface="Arial"/>
                <a:ea typeface="+mn-ea"/>
                <a:cs typeface="+mn-cs"/>
              </a:defRPr>
            </a:lvl4pPr>
            <a:lvl5pPr marL="2057130" indent="-228570" algn="l" defTabSz="457139" rtl="0" eaLnBrk="1" latinLnBrk="0" hangingPunct="1">
              <a:lnSpc>
                <a:spcPct val="90000"/>
              </a:lnSpc>
              <a:spcBef>
                <a:spcPts val="600"/>
              </a:spcBef>
              <a:spcAft>
                <a:spcPts val="800"/>
              </a:spcAft>
              <a:buFont typeface="Arial"/>
              <a:buChar char="•"/>
              <a:defRPr sz="1200" kern="1200">
                <a:solidFill>
                  <a:schemeClr val="tx2"/>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a:lstStyle>
          <a:p>
            <a:endParaRPr lang="ko-KR" altLang="en-US" sz="1350" dirty="0">
              <a:solidFill>
                <a:schemeClr val="bg1"/>
              </a:solidFill>
            </a:endParaRPr>
          </a:p>
        </p:txBody>
      </p:sp>
      <p:sp>
        <p:nvSpPr>
          <p:cNvPr id="11" name="TextBox 10">
            <a:extLst>
              <a:ext uri="{FF2B5EF4-FFF2-40B4-BE49-F238E27FC236}">
                <a16:creationId xmlns:a16="http://schemas.microsoft.com/office/drawing/2014/main" id="{0471E6C4-F0A4-4F2C-BB90-B519CB229DA2}"/>
              </a:ext>
            </a:extLst>
          </p:cNvPr>
          <p:cNvSpPr txBox="1"/>
          <p:nvPr/>
        </p:nvSpPr>
        <p:spPr>
          <a:xfrm>
            <a:off x="152714" y="1773977"/>
            <a:ext cx="4572000" cy="300082"/>
          </a:xfrm>
          <a:prstGeom prst="rect">
            <a:avLst/>
          </a:prstGeom>
          <a:noFill/>
        </p:spPr>
        <p:txBody>
          <a:bodyPr wrap="square">
            <a:spAutoFit/>
          </a:bodyPr>
          <a:lstStyle/>
          <a:p>
            <a:r>
              <a:rPr lang="en-US" altLang="ko-KR" sz="1350" dirty="0">
                <a:solidFill>
                  <a:schemeClr val="bg1"/>
                </a:solidFill>
                <a:latin typeface="+mj-lt"/>
                <a:cs typeface="Calibri" panose="020F0502020204030204" pitchFamily="34" charset="0"/>
              </a:rPr>
              <a:t>A. GIN trend for patients who had CR by PET/CT</a:t>
            </a:r>
            <a:endParaRPr lang="ko-KR" altLang="en-US" sz="1350" dirty="0">
              <a:solidFill>
                <a:schemeClr val="bg1"/>
              </a:solidFill>
              <a:latin typeface="+mj-lt"/>
              <a:cs typeface="Calibri" panose="020F0502020204030204" pitchFamily="34" charset="0"/>
            </a:endParaRPr>
          </a:p>
        </p:txBody>
      </p:sp>
      <p:grpSp>
        <p:nvGrpSpPr>
          <p:cNvPr id="6" name="Group 5" descr="Patients who had complete response had a decrease in GIN that remained stable">
            <a:extLst>
              <a:ext uri="{FF2B5EF4-FFF2-40B4-BE49-F238E27FC236}">
                <a16:creationId xmlns:a16="http://schemas.microsoft.com/office/drawing/2014/main" id="{EF5C63FE-8767-49D6-92AD-976A19E4CC23}"/>
              </a:ext>
            </a:extLst>
          </p:cNvPr>
          <p:cNvGrpSpPr/>
          <p:nvPr/>
        </p:nvGrpSpPr>
        <p:grpSpPr>
          <a:xfrm>
            <a:off x="134816" y="2290761"/>
            <a:ext cx="4282547" cy="3134704"/>
            <a:chOff x="134816" y="2290761"/>
            <a:chExt cx="4282547" cy="3134704"/>
          </a:xfrm>
        </p:grpSpPr>
        <p:graphicFrame>
          <p:nvGraphicFramePr>
            <p:cNvPr id="5" name="차트 4">
              <a:extLst>
                <a:ext uri="{FF2B5EF4-FFF2-40B4-BE49-F238E27FC236}">
                  <a16:creationId xmlns:a16="http://schemas.microsoft.com/office/drawing/2014/main" id="{305B8DAF-230D-41CA-B71B-616954017064}"/>
                </a:ext>
              </a:extLst>
            </p:cNvPr>
            <p:cNvGraphicFramePr>
              <a:graphicFrameLocks/>
            </p:cNvGraphicFramePr>
            <p:nvPr>
              <p:extLst>
                <p:ext uri="{D42A27DB-BD31-4B8C-83A1-F6EECF244321}">
                  <p14:modId xmlns:p14="http://schemas.microsoft.com/office/powerpoint/2010/main" val="2788612775"/>
                </p:ext>
              </p:extLst>
            </p:nvPr>
          </p:nvGraphicFramePr>
          <p:xfrm>
            <a:off x="134816" y="2290761"/>
            <a:ext cx="4282547" cy="3134704"/>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54817CED-5AA2-4441-9156-058F7B396CFB}"/>
                </a:ext>
              </a:extLst>
            </p:cNvPr>
            <p:cNvSpPr txBox="1"/>
            <p:nvPr/>
          </p:nvSpPr>
          <p:spPr>
            <a:xfrm>
              <a:off x="2834673" y="2414654"/>
              <a:ext cx="869149" cy="230832"/>
            </a:xfrm>
            <a:prstGeom prst="rect">
              <a:avLst/>
            </a:prstGeom>
            <a:noFill/>
          </p:spPr>
          <p:txBody>
            <a:bodyPr wrap="none" rtlCol="0">
              <a:spAutoFit/>
            </a:bodyPr>
            <a:lstStyle/>
            <a:p>
              <a:r>
                <a:rPr lang="en-US" altLang="ko-KR" sz="900" dirty="0">
                  <a:latin typeface="+mj-lt"/>
                  <a:cs typeface="Calibri" panose="020F0502020204030204" pitchFamily="34" charset="0"/>
                </a:rPr>
                <a:t>Best response:</a:t>
              </a:r>
              <a:endParaRPr lang="ko-KR" altLang="en-US" sz="900" dirty="0">
                <a:latin typeface="+mj-lt"/>
                <a:cs typeface="Calibri" panose="020F0502020204030204" pitchFamily="34" charset="0"/>
              </a:endParaRPr>
            </a:p>
          </p:txBody>
        </p:sp>
      </p:grpSp>
      <p:sp>
        <p:nvSpPr>
          <p:cNvPr id="14" name="TextBox 13">
            <a:extLst>
              <a:ext uri="{FF2B5EF4-FFF2-40B4-BE49-F238E27FC236}">
                <a16:creationId xmlns:a16="http://schemas.microsoft.com/office/drawing/2014/main" id="{CC70F9B3-38CD-42BF-BD59-CAC45D62C671}"/>
              </a:ext>
            </a:extLst>
          </p:cNvPr>
          <p:cNvSpPr txBox="1"/>
          <p:nvPr/>
        </p:nvSpPr>
        <p:spPr>
          <a:xfrm>
            <a:off x="4555851" y="1804087"/>
            <a:ext cx="4240263" cy="346249"/>
          </a:xfrm>
          <a:prstGeom prst="rect">
            <a:avLst/>
          </a:prstGeom>
          <a:noFill/>
        </p:spPr>
        <p:txBody>
          <a:bodyPr wrap="none" rtlCol="0">
            <a:spAutoFit/>
          </a:bodyPr>
          <a:lstStyle/>
          <a:p>
            <a:r>
              <a:rPr lang="en-US" altLang="ko-KR" sz="1650" dirty="0">
                <a:solidFill>
                  <a:schemeClr val="bg1"/>
                </a:solidFill>
                <a:latin typeface="+mj-lt"/>
                <a:cs typeface="Calibri" panose="020F0502020204030204" pitchFamily="34" charset="0"/>
              </a:rPr>
              <a:t>B. </a:t>
            </a:r>
            <a:r>
              <a:rPr lang="en-US" altLang="ko-KR" sz="1400" dirty="0">
                <a:solidFill>
                  <a:schemeClr val="bg1"/>
                </a:solidFill>
                <a:latin typeface="+mj-lt"/>
                <a:cs typeface="Calibri" panose="020F0502020204030204" pitchFamily="34" charset="0"/>
              </a:rPr>
              <a:t>GIN trend for patients who did not have CR by PET/CT</a:t>
            </a:r>
            <a:endParaRPr lang="ko-KR" altLang="en-US" sz="1400" dirty="0">
              <a:solidFill>
                <a:schemeClr val="bg1"/>
              </a:solidFill>
              <a:latin typeface="+mj-lt"/>
              <a:cs typeface="Calibri" panose="020F0502020204030204" pitchFamily="34" charset="0"/>
            </a:endParaRPr>
          </a:p>
        </p:txBody>
      </p:sp>
      <p:grpSp>
        <p:nvGrpSpPr>
          <p:cNvPr id="8" name="Group 7" descr="Patients who did not have complete response had a decrease in GIN followed by an increase">
            <a:extLst>
              <a:ext uri="{FF2B5EF4-FFF2-40B4-BE49-F238E27FC236}">
                <a16:creationId xmlns:a16="http://schemas.microsoft.com/office/drawing/2014/main" id="{64AC696A-A989-41CD-ADD7-DBF5C0885C7F}"/>
              </a:ext>
            </a:extLst>
          </p:cNvPr>
          <p:cNvGrpSpPr/>
          <p:nvPr/>
        </p:nvGrpSpPr>
        <p:grpSpPr>
          <a:xfrm>
            <a:off x="4558730" y="2333623"/>
            <a:ext cx="4446524" cy="3052715"/>
            <a:chOff x="4558730" y="2333623"/>
            <a:chExt cx="4446524" cy="3052715"/>
          </a:xfrm>
        </p:grpSpPr>
        <p:graphicFrame>
          <p:nvGraphicFramePr>
            <p:cNvPr id="7" name="차트 6">
              <a:extLst>
                <a:ext uri="{FF2B5EF4-FFF2-40B4-BE49-F238E27FC236}">
                  <a16:creationId xmlns:a16="http://schemas.microsoft.com/office/drawing/2014/main" id="{B39F4DF3-9F8C-42E9-98E5-1E91D2182353}"/>
                </a:ext>
              </a:extLst>
            </p:cNvPr>
            <p:cNvGraphicFramePr>
              <a:graphicFrameLocks/>
            </p:cNvGraphicFramePr>
            <p:nvPr>
              <p:extLst>
                <p:ext uri="{D42A27DB-BD31-4B8C-83A1-F6EECF244321}">
                  <p14:modId xmlns:p14="http://schemas.microsoft.com/office/powerpoint/2010/main" val="4192230637"/>
                </p:ext>
              </p:extLst>
            </p:nvPr>
          </p:nvGraphicFramePr>
          <p:xfrm>
            <a:off x="4558730" y="2333623"/>
            <a:ext cx="4446524" cy="3052715"/>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1E7ACD27-268E-43A9-9E4B-46D50C5147C7}"/>
                </a:ext>
              </a:extLst>
            </p:cNvPr>
            <p:cNvSpPr txBox="1"/>
            <p:nvPr/>
          </p:nvSpPr>
          <p:spPr>
            <a:xfrm>
              <a:off x="7077220" y="2425079"/>
              <a:ext cx="869149" cy="230832"/>
            </a:xfrm>
            <a:prstGeom prst="rect">
              <a:avLst/>
            </a:prstGeom>
            <a:noFill/>
          </p:spPr>
          <p:txBody>
            <a:bodyPr wrap="none" rtlCol="0">
              <a:spAutoFit/>
            </a:bodyPr>
            <a:lstStyle/>
            <a:p>
              <a:r>
                <a:rPr lang="en-US" altLang="ko-KR" sz="900" dirty="0">
                  <a:latin typeface="+mj-lt"/>
                  <a:cs typeface="Calibri" panose="020F0502020204030204" pitchFamily="34" charset="0"/>
                </a:rPr>
                <a:t>Best response:</a:t>
              </a:r>
              <a:endParaRPr lang="ko-KR" altLang="en-US" sz="900" dirty="0">
                <a:latin typeface="+mj-lt"/>
                <a:cs typeface="Calibri" panose="020F0502020204030204" pitchFamily="34" charset="0"/>
              </a:endParaRPr>
            </a:p>
          </p:txBody>
        </p:sp>
      </p:grpSp>
      <p:sp>
        <p:nvSpPr>
          <p:cNvPr id="2" name="슬라이드 번호 개체 틀 1">
            <a:extLst>
              <a:ext uri="{FF2B5EF4-FFF2-40B4-BE49-F238E27FC236}">
                <a16:creationId xmlns:a16="http://schemas.microsoft.com/office/drawing/2014/main" id="{7E5C6B83-8D21-49CB-8697-9830B8BB28AC}"/>
              </a:ext>
            </a:extLst>
          </p:cNvPr>
          <p:cNvSpPr>
            <a:spLocks noGrp="1"/>
          </p:cNvSpPr>
          <p:nvPr>
            <p:ph type="sldNum" sz="quarter" idx="11"/>
          </p:nvPr>
        </p:nvSpPr>
        <p:spPr>
          <a:xfrm>
            <a:off x="428494" y="6291885"/>
            <a:ext cx="316573" cy="365125"/>
          </a:xfrm>
          <a:prstGeom prst="rect">
            <a:avLst/>
          </a:prstGeom>
          <a:ln>
            <a:noFill/>
          </a:ln>
        </p:spPr>
        <p:txBody>
          <a:bodyPr lIns="0" tIns="0" rIns="0" bIns="0" anchor="ctr" anchorCtr="0"/>
          <a:lstStyle>
            <a:defPPr>
              <a:defRPr lang="en-US"/>
            </a:defPPr>
            <a:lvl1pPr marL="0" algn="l" defTabSz="457151" rtl="0" eaLnBrk="1" latinLnBrk="0" hangingPunct="1">
              <a:defRPr sz="1000" kern="1200">
                <a:solidFill>
                  <a:schemeClr val="bg1"/>
                </a:solidFill>
                <a:latin typeface="+mn-lt"/>
                <a:ea typeface="+mn-ea"/>
                <a:cs typeface="+mn-cs"/>
              </a:defRPr>
            </a:lvl1pPr>
            <a:lvl2pPr marL="457151" algn="l" defTabSz="457151" rtl="0" eaLnBrk="1" latinLnBrk="0" hangingPunct="1">
              <a:defRPr sz="1800" kern="1200">
                <a:solidFill>
                  <a:schemeClr val="tx1"/>
                </a:solidFill>
                <a:latin typeface="+mn-lt"/>
                <a:ea typeface="+mn-ea"/>
                <a:cs typeface="+mn-cs"/>
              </a:defRPr>
            </a:lvl2pPr>
            <a:lvl3pPr marL="914302" algn="l" defTabSz="457151" rtl="0" eaLnBrk="1" latinLnBrk="0" hangingPunct="1">
              <a:defRPr sz="1800" kern="1200">
                <a:solidFill>
                  <a:schemeClr val="tx1"/>
                </a:solidFill>
                <a:latin typeface="+mn-lt"/>
                <a:ea typeface="+mn-ea"/>
                <a:cs typeface="+mn-cs"/>
              </a:defRPr>
            </a:lvl3pPr>
            <a:lvl4pPr marL="1371454" algn="l" defTabSz="457151" rtl="0" eaLnBrk="1" latinLnBrk="0" hangingPunct="1">
              <a:defRPr sz="1800" kern="1200">
                <a:solidFill>
                  <a:schemeClr val="tx1"/>
                </a:solidFill>
                <a:latin typeface="+mn-lt"/>
                <a:ea typeface="+mn-ea"/>
                <a:cs typeface="+mn-cs"/>
              </a:defRPr>
            </a:lvl4pPr>
            <a:lvl5pPr marL="1828606" algn="l" defTabSz="457151" rtl="0" eaLnBrk="1" latinLnBrk="0" hangingPunct="1">
              <a:defRPr sz="1800" kern="1200">
                <a:solidFill>
                  <a:schemeClr val="tx1"/>
                </a:solidFill>
                <a:latin typeface="+mn-lt"/>
                <a:ea typeface="+mn-ea"/>
                <a:cs typeface="+mn-cs"/>
              </a:defRPr>
            </a:lvl5pPr>
            <a:lvl6pPr marL="2285757" algn="l" defTabSz="457151" rtl="0" eaLnBrk="1" latinLnBrk="0" hangingPunct="1">
              <a:defRPr sz="1800" kern="1200">
                <a:solidFill>
                  <a:schemeClr val="tx1"/>
                </a:solidFill>
                <a:latin typeface="+mn-lt"/>
                <a:ea typeface="+mn-ea"/>
                <a:cs typeface="+mn-cs"/>
              </a:defRPr>
            </a:lvl6pPr>
            <a:lvl7pPr marL="2742908" algn="l" defTabSz="457151" rtl="0" eaLnBrk="1" latinLnBrk="0" hangingPunct="1">
              <a:defRPr sz="1800" kern="1200">
                <a:solidFill>
                  <a:schemeClr val="tx1"/>
                </a:solidFill>
                <a:latin typeface="+mn-lt"/>
                <a:ea typeface="+mn-ea"/>
                <a:cs typeface="+mn-cs"/>
              </a:defRPr>
            </a:lvl7pPr>
            <a:lvl8pPr marL="3200060" algn="l" defTabSz="457151" rtl="0" eaLnBrk="1" latinLnBrk="0" hangingPunct="1">
              <a:defRPr sz="1800" kern="1200">
                <a:solidFill>
                  <a:schemeClr val="tx1"/>
                </a:solidFill>
                <a:latin typeface="+mn-lt"/>
                <a:ea typeface="+mn-ea"/>
                <a:cs typeface="+mn-cs"/>
              </a:defRPr>
            </a:lvl8pPr>
            <a:lvl9pPr marL="3657211" algn="l" defTabSz="457151" rtl="0" eaLnBrk="1" latinLnBrk="0" hangingPunct="1">
              <a:defRPr sz="1800" kern="1200">
                <a:solidFill>
                  <a:schemeClr val="tx1"/>
                </a:solidFill>
                <a:latin typeface="+mn-lt"/>
                <a:ea typeface="+mn-ea"/>
                <a:cs typeface="+mn-cs"/>
              </a:defRPr>
            </a:lvl9pPr>
          </a:lstStyle>
          <a:p>
            <a:fld id="{23750D03-48AD-2741-AECD-41D901562598}" type="slidenum">
              <a:rPr lang="en-US" smtClean="0"/>
              <a:pPr/>
              <a:t>12</a:t>
            </a:fld>
            <a:endParaRPr lang="en-US" dirty="0"/>
          </a:p>
        </p:txBody>
      </p:sp>
    </p:spTree>
    <p:extLst>
      <p:ext uri="{BB962C8B-B14F-4D97-AF65-F5344CB8AC3E}">
        <p14:creationId xmlns:p14="http://schemas.microsoft.com/office/powerpoint/2010/main" val="166063403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4">
            <a:extLst>
              <a:ext uri="{FF2B5EF4-FFF2-40B4-BE49-F238E27FC236}">
                <a16:creationId xmlns:a16="http://schemas.microsoft.com/office/drawing/2014/main" id="{7BEC66E8-5C30-456D-A54F-B11D46C57FE6}"/>
              </a:ext>
            </a:extLst>
          </p:cNvPr>
          <p:cNvSpPr txBox="1">
            <a:spLocks noGrp="1"/>
          </p:cNvSpPr>
          <p:nvPr>
            <p:ph type="title" idx="4294967295"/>
          </p:nvPr>
        </p:nvSpPr>
        <p:spPr>
          <a:xfrm>
            <a:off x="795501" y="-103814"/>
            <a:ext cx="8528424" cy="685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457139" rtl="0" eaLnBrk="1" latinLnBrk="0" hangingPunct="1">
              <a:lnSpc>
                <a:spcPts val="3000"/>
              </a:lnSpc>
              <a:spcBef>
                <a:spcPct val="0"/>
              </a:spcBef>
              <a:buNone/>
              <a:defRPr sz="2800" kern="1200">
                <a:solidFill>
                  <a:srgbClr val="007DBA"/>
                </a:solidFill>
                <a:latin typeface="Arial"/>
                <a:ea typeface="+mj-ea"/>
                <a:cs typeface="+mj-cs"/>
              </a:defRPr>
            </a:lvl1pPr>
          </a:lstStyle>
          <a:p>
            <a:pPr marL="0" marR="0" lvl="0" indent="0" algn="l" defTabSz="457139" rtl="0" eaLnBrk="1" fontAlgn="auto" latinLnBrk="0" hangingPunct="1">
              <a:lnSpc>
                <a:spcPts val="3000"/>
              </a:lnSpc>
              <a:spcBef>
                <a:spcPct val="0"/>
              </a:spcBef>
              <a:spcAft>
                <a:spcPts val="0"/>
              </a:spcAft>
              <a:buClrTx/>
              <a:buSzTx/>
              <a:buFontTx/>
              <a:buNone/>
              <a:tabLst/>
              <a:defRPr/>
            </a:pPr>
            <a:endParaRPr kumimoji="0" lang="en-US" altLang="ko-KR" sz="2100" b="0" i="0" u="none" strike="noStrike" kern="1200" cap="none" spc="0" normalizeH="0" baseline="0" noProof="0" dirty="0">
              <a:ln>
                <a:noFill/>
              </a:ln>
              <a:solidFill>
                <a:srgbClr val="007DBA"/>
              </a:solidFill>
              <a:effectLst/>
              <a:uLnTx/>
              <a:uFillTx/>
              <a:latin typeface="Arial"/>
              <a:ea typeface="+mj-ea"/>
              <a:cs typeface="+mj-cs"/>
            </a:endParaRPr>
          </a:p>
          <a:p>
            <a:pPr marL="0" marR="0" lvl="0" indent="0" algn="l" defTabSz="457139" rtl="0" eaLnBrk="1" fontAlgn="auto" latinLnBrk="0" hangingPunct="1">
              <a:lnSpc>
                <a:spcPts val="3000"/>
              </a:lnSpc>
              <a:spcBef>
                <a:spcPct val="0"/>
              </a:spcBef>
              <a:spcAft>
                <a:spcPts val="0"/>
              </a:spcAft>
              <a:buClrTx/>
              <a:buSzTx/>
              <a:buFontTx/>
              <a:buNone/>
              <a:tabLst/>
              <a:defRPr/>
            </a:pPr>
            <a:r>
              <a:rPr kumimoji="0" lang="en-US" altLang="ko-KR" sz="2100" b="0" i="0" u="none" strike="noStrike" kern="1200" cap="none" spc="0" normalizeH="0" baseline="0" noProof="0" dirty="0">
                <a:ln>
                  <a:noFill/>
                </a:ln>
                <a:solidFill>
                  <a:srgbClr val="FFFF00"/>
                </a:solidFill>
                <a:effectLst/>
                <a:uLnTx/>
                <a:uFillTx/>
                <a:latin typeface="Arial"/>
                <a:ea typeface="+mj-ea"/>
                <a:cs typeface="+mj-cs"/>
              </a:rPr>
              <a:t>Results – Response by PET/CT and Corresponding GIN Value</a:t>
            </a:r>
            <a:endParaRPr kumimoji="0" lang="ko-KR" altLang="en-US" sz="2100" b="0" i="0" u="none" strike="noStrike" kern="1200" cap="none" spc="0" normalizeH="0" baseline="0" noProof="0" dirty="0">
              <a:ln>
                <a:noFill/>
              </a:ln>
              <a:solidFill>
                <a:srgbClr val="FFFF00"/>
              </a:solidFill>
              <a:effectLst/>
              <a:uLnTx/>
              <a:uFillTx/>
              <a:latin typeface="Arial"/>
              <a:ea typeface="+mj-ea"/>
              <a:cs typeface="+mj-cs"/>
            </a:endParaRPr>
          </a:p>
        </p:txBody>
      </p:sp>
      <p:sp>
        <p:nvSpPr>
          <p:cNvPr id="66" name="TextBox 65">
            <a:extLst>
              <a:ext uri="{FF2B5EF4-FFF2-40B4-BE49-F238E27FC236}">
                <a16:creationId xmlns:a16="http://schemas.microsoft.com/office/drawing/2014/main" id="{5EC5FAF0-EC70-404A-8328-D7489A43D219}"/>
              </a:ext>
            </a:extLst>
          </p:cNvPr>
          <p:cNvSpPr txBox="1"/>
          <p:nvPr/>
        </p:nvSpPr>
        <p:spPr>
          <a:xfrm>
            <a:off x="586780" y="993765"/>
            <a:ext cx="3875292" cy="369332"/>
          </a:xfrm>
          <a:prstGeom prst="rect">
            <a:avLst/>
          </a:prstGeom>
          <a:noFill/>
        </p:spPr>
        <p:txBody>
          <a:bodyPr wrap="none" rtlCol="0">
            <a:spAutoFit/>
          </a:bodyPr>
          <a:lstStyle/>
          <a:p>
            <a:r>
              <a:rPr lang="en-US" altLang="ko-KR" sz="1800" dirty="0">
                <a:solidFill>
                  <a:schemeClr val="bg2"/>
                </a:solidFill>
              </a:rPr>
              <a:t>Patient 4: Stable disease → progression</a:t>
            </a:r>
            <a:endParaRPr lang="ko-KR" altLang="en-US" sz="1800" dirty="0">
              <a:solidFill>
                <a:schemeClr val="bg2"/>
              </a:solidFill>
            </a:endParaRPr>
          </a:p>
        </p:txBody>
      </p:sp>
      <p:grpSp>
        <p:nvGrpSpPr>
          <p:cNvPr id="63" name="그룹 62" descr="Line graph showing a drop in GIN value, followed by an increase. PET/CT also shows progression of disease.">
            <a:extLst>
              <a:ext uri="{FF2B5EF4-FFF2-40B4-BE49-F238E27FC236}">
                <a16:creationId xmlns:a16="http://schemas.microsoft.com/office/drawing/2014/main" id="{7AB1BC8C-E28F-4253-BDCE-2A6684E9DCC3}"/>
              </a:ext>
            </a:extLst>
          </p:cNvPr>
          <p:cNvGrpSpPr/>
          <p:nvPr/>
        </p:nvGrpSpPr>
        <p:grpSpPr>
          <a:xfrm>
            <a:off x="367352" y="1475509"/>
            <a:ext cx="4010357" cy="4520046"/>
            <a:chOff x="489803" y="1545231"/>
            <a:chExt cx="5347142" cy="5054178"/>
          </a:xfrm>
        </p:grpSpPr>
        <p:grpSp>
          <p:nvGrpSpPr>
            <p:cNvPr id="46" name="그룹 45">
              <a:extLst>
                <a:ext uri="{FF2B5EF4-FFF2-40B4-BE49-F238E27FC236}">
                  <a16:creationId xmlns:a16="http://schemas.microsoft.com/office/drawing/2014/main" id="{EECCDEE8-EEA7-4130-8DF0-4664568BB8AC}"/>
                </a:ext>
              </a:extLst>
            </p:cNvPr>
            <p:cNvGrpSpPr/>
            <p:nvPr/>
          </p:nvGrpSpPr>
          <p:grpSpPr>
            <a:xfrm>
              <a:off x="489803" y="1545231"/>
              <a:ext cx="5347142" cy="5054178"/>
              <a:chOff x="468031" y="1447258"/>
              <a:chExt cx="5347142" cy="5054178"/>
            </a:xfrm>
          </p:grpSpPr>
          <p:grpSp>
            <p:nvGrpSpPr>
              <p:cNvPr id="23" name="그룹 22">
                <a:extLst>
                  <a:ext uri="{FF2B5EF4-FFF2-40B4-BE49-F238E27FC236}">
                    <a16:creationId xmlns:a16="http://schemas.microsoft.com/office/drawing/2014/main" id="{5D4034DE-55FD-4080-8403-1C11D679133A}"/>
                  </a:ext>
                </a:extLst>
              </p:cNvPr>
              <p:cNvGrpSpPr/>
              <p:nvPr/>
            </p:nvGrpSpPr>
            <p:grpSpPr>
              <a:xfrm>
                <a:off x="468031" y="3466015"/>
                <a:ext cx="5347142" cy="3035421"/>
                <a:chOff x="382306" y="3256465"/>
                <a:chExt cx="5347142" cy="3035421"/>
              </a:xfrm>
            </p:grpSpPr>
            <p:grpSp>
              <p:nvGrpSpPr>
                <p:cNvPr id="20" name="그룹 19">
                  <a:extLst>
                    <a:ext uri="{FF2B5EF4-FFF2-40B4-BE49-F238E27FC236}">
                      <a16:creationId xmlns:a16="http://schemas.microsoft.com/office/drawing/2014/main" id="{7403518E-B2F4-4757-8227-169B76CBE571}"/>
                    </a:ext>
                  </a:extLst>
                </p:cNvPr>
                <p:cNvGrpSpPr/>
                <p:nvPr/>
              </p:nvGrpSpPr>
              <p:grpSpPr>
                <a:xfrm>
                  <a:off x="382306" y="3256465"/>
                  <a:ext cx="1803653" cy="3035420"/>
                  <a:chOff x="382306" y="3256465"/>
                  <a:chExt cx="1803653" cy="3035420"/>
                </a:xfrm>
              </p:grpSpPr>
              <p:pic>
                <p:nvPicPr>
                  <p:cNvPr id="11" name="그림 10" descr="테이블, 앉아있는, 착용, 덮여있는이(가) 표시된 사진&#10;&#10;자동 생성된 설명">
                    <a:extLst>
                      <a:ext uri="{FF2B5EF4-FFF2-40B4-BE49-F238E27FC236}">
                        <a16:creationId xmlns:a16="http://schemas.microsoft.com/office/drawing/2014/main" id="{51A0D98C-69DF-4EE8-8A57-0FE858FA58B2}"/>
                      </a:ext>
                    </a:extLst>
                  </p:cNvPr>
                  <p:cNvPicPr preferRelativeResize="0">
                    <a:picLocks noChangeAspect="1"/>
                  </p:cNvPicPr>
                  <p:nvPr/>
                </p:nvPicPr>
                <p:blipFill rotWithShape="1">
                  <a:blip r:embed="rId3"/>
                  <a:srcRect b="2320"/>
                  <a:stretch/>
                </p:blipFill>
                <p:spPr>
                  <a:xfrm>
                    <a:off x="428495" y="3310561"/>
                    <a:ext cx="1757464" cy="2981324"/>
                  </a:xfrm>
                  <a:prstGeom prst="rect">
                    <a:avLst/>
                  </a:prstGeom>
                </p:spPr>
              </p:pic>
              <p:sp>
                <p:nvSpPr>
                  <p:cNvPr id="12" name="TextBox 11">
                    <a:extLst>
                      <a:ext uri="{FF2B5EF4-FFF2-40B4-BE49-F238E27FC236}">
                        <a16:creationId xmlns:a16="http://schemas.microsoft.com/office/drawing/2014/main" id="{49D0F517-4F17-4786-BD9C-4784505CE775}"/>
                      </a:ext>
                    </a:extLst>
                  </p:cNvPr>
                  <p:cNvSpPr txBox="1"/>
                  <p:nvPr/>
                </p:nvSpPr>
                <p:spPr>
                  <a:xfrm>
                    <a:off x="382306" y="3256465"/>
                    <a:ext cx="1188788" cy="461665"/>
                  </a:xfrm>
                  <a:prstGeom prst="rect">
                    <a:avLst/>
                  </a:prstGeom>
                  <a:noFill/>
                </p:spPr>
                <p:txBody>
                  <a:bodyPr wrap="none" rtlCol="0">
                    <a:spAutoFit/>
                  </a:bodyPr>
                  <a:lstStyle/>
                  <a:p>
                    <a:r>
                      <a:rPr lang="en-US" altLang="ko-KR" sz="1650" dirty="0">
                        <a:solidFill>
                          <a:schemeClr val="bg1"/>
                        </a:solidFill>
                        <a:latin typeface="+mj-lt"/>
                      </a:rPr>
                      <a:t>Baseline</a:t>
                    </a:r>
                    <a:endParaRPr lang="ko-KR" altLang="en-US" sz="1650" dirty="0">
                      <a:solidFill>
                        <a:schemeClr val="bg1"/>
                      </a:solidFill>
                      <a:latin typeface="+mj-lt"/>
                    </a:endParaRPr>
                  </a:p>
                </p:txBody>
              </p:sp>
            </p:grpSp>
            <p:grpSp>
              <p:nvGrpSpPr>
                <p:cNvPr id="21" name="그룹 20">
                  <a:extLst>
                    <a:ext uri="{FF2B5EF4-FFF2-40B4-BE49-F238E27FC236}">
                      <a16:creationId xmlns:a16="http://schemas.microsoft.com/office/drawing/2014/main" id="{585D38D3-D2CF-406A-9D05-7A4938A9CBDC}"/>
                    </a:ext>
                  </a:extLst>
                </p:cNvPr>
                <p:cNvGrpSpPr/>
                <p:nvPr/>
              </p:nvGrpSpPr>
              <p:grpSpPr>
                <a:xfrm>
                  <a:off x="2159402" y="3264629"/>
                  <a:ext cx="1798301" cy="3027256"/>
                  <a:chOff x="2410065" y="3264629"/>
                  <a:chExt cx="1798301" cy="3027256"/>
                </a:xfrm>
              </p:grpSpPr>
              <p:pic>
                <p:nvPicPr>
                  <p:cNvPr id="7" name="그림 6" descr="앉아있는, 테이블, 작은, 켜진이(가) 표시된 사진&#10;&#10;자동 생성된 설명">
                    <a:extLst>
                      <a:ext uri="{FF2B5EF4-FFF2-40B4-BE49-F238E27FC236}">
                        <a16:creationId xmlns:a16="http://schemas.microsoft.com/office/drawing/2014/main" id="{AE0E746A-B2C3-448B-828B-E6110C6A780D}"/>
                      </a:ext>
                    </a:extLst>
                  </p:cNvPr>
                  <p:cNvPicPr>
                    <a:picLocks noChangeAspect="1"/>
                  </p:cNvPicPr>
                  <p:nvPr/>
                </p:nvPicPr>
                <p:blipFill rotWithShape="1">
                  <a:blip r:embed="rId4"/>
                  <a:srcRect l="4632" r="4615"/>
                  <a:stretch/>
                </p:blipFill>
                <p:spPr>
                  <a:xfrm>
                    <a:off x="2450902" y="3310561"/>
                    <a:ext cx="1757464" cy="2981324"/>
                  </a:xfrm>
                  <a:prstGeom prst="rect">
                    <a:avLst/>
                  </a:prstGeom>
                </p:spPr>
              </p:pic>
              <p:sp>
                <p:nvSpPr>
                  <p:cNvPr id="14" name="TextBox 13">
                    <a:extLst>
                      <a:ext uri="{FF2B5EF4-FFF2-40B4-BE49-F238E27FC236}">
                        <a16:creationId xmlns:a16="http://schemas.microsoft.com/office/drawing/2014/main" id="{26F3E796-7D30-4B26-A9EB-045102500083}"/>
                      </a:ext>
                    </a:extLst>
                  </p:cNvPr>
                  <p:cNvSpPr txBox="1"/>
                  <p:nvPr/>
                </p:nvSpPr>
                <p:spPr>
                  <a:xfrm>
                    <a:off x="2410065" y="3264629"/>
                    <a:ext cx="703612" cy="461665"/>
                  </a:xfrm>
                  <a:prstGeom prst="rect">
                    <a:avLst/>
                  </a:prstGeom>
                  <a:noFill/>
                </p:spPr>
                <p:txBody>
                  <a:bodyPr wrap="none" rtlCol="0">
                    <a:spAutoFit/>
                  </a:bodyPr>
                  <a:lstStyle/>
                  <a:p>
                    <a:r>
                      <a:rPr lang="en-US" altLang="ko-KR" sz="1650" dirty="0">
                        <a:solidFill>
                          <a:schemeClr val="bg1"/>
                        </a:solidFill>
                        <a:latin typeface="+mj-lt"/>
                      </a:rPr>
                      <a:t>D42</a:t>
                    </a:r>
                    <a:endParaRPr lang="ko-KR" altLang="en-US" sz="1650" dirty="0">
                      <a:solidFill>
                        <a:schemeClr val="bg1"/>
                      </a:solidFill>
                      <a:latin typeface="+mj-lt"/>
                    </a:endParaRPr>
                  </a:p>
                </p:txBody>
              </p:sp>
            </p:grpSp>
            <p:grpSp>
              <p:nvGrpSpPr>
                <p:cNvPr id="22" name="그룹 21">
                  <a:extLst>
                    <a:ext uri="{FF2B5EF4-FFF2-40B4-BE49-F238E27FC236}">
                      <a16:creationId xmlns:a16="http://schemas.microsoft.com/office/drawing/2014/main" id="{DFE328EB-CA63-4F45-BE7F-5ABAE5CC4211}"/>
                    </a:ext>
                  </a:extLst>
                </p:cNvPr>
                <p:cNvGrpSpPr/>
                <p:nvPr/>
              </p:nvGrpSpPr>
              <p:grpSpPr>
                <a:xfrm>
                  <a:off x="3937913" y="3272793"/>
                  <a:ext cx="1791535" cy="3019093"/>
                  <a:chOff x="4501245" y="3272793"/>
                  <a:chExt cx="1791535" cy="3019093"/>
                </a:xfrm>
              </p:grpSpPr>
              <p:pic>
                <p:nvPicPr>
                  <p:cNvPr id="9" name="그림 8" descr="앉아있는, 테이블, 덮여있는, 켜진이(가) 표시된 사진&#10;&#10;자동 생성된 설명">
                    <a:extLst>
                      <a:ext uri="{FF2B5EF4-FFF2-40B4-BE49-F238E27FC236}">
                        <a16:creationId xmlns:a16="http://schemas.microsoft.com/office/drawing/2014/main" id="{04D80606-5080-489D-B648-35460A065EE3}"/>
                      </a:ext>
                    </a:extLst>
                  </p:cNvPr>
                  <p:cNvPicPr>
                    <a:picLocks noChangeAspect="1"/>
                  </p:cNvPicPr>
                  <p:nvPr/>
                </p:nvPicPr>
                <p:blipFill rotWithShape="1">
                  <a:blip r:embed="rId5"/>
                  <a:srcRect l="1476" r="1474" b="2320"/>
                  <a:stretch/>
                </p:blipFill>
                <p:spPr>
                  <a:xfrm>
                    <a:off x="4535315" y="3310562"/>
                    <a:ext cx="1757465" cy="2981324"/>
                  </a:xfrm>
                  <a:prstGeom prst="rect">
                    <a:avLst/>
                  </a:prstGeom>
                </p:spPr>
              </p:pic>
              <p:sp>
                <p:nvSpPr>
                  <p:cNvPr id="16" name="TextBox 15">
                    <a:extLst>
                      <a:ext uri="{FF2B5EF4-FFF2-40B4-BE49-F238E27FC236}">
                        <a16:creationId xmlns:a16="http://schemas.microsoft.com/office/drawing/2014/main" id="{E1B6D5C2-836E-4063-98C8-17E8E80FEA1A}"/>
                      </a:ext>
                    </a:extLst>
                  </p:cNvPr>
                  <p:cNvSpPr txBox="1"/>
                  <p:nvPr/>
                </p:nvSpPr>
                <p:spPr>
                  <a:xfrm>
                    <a:off x="4501245" y="3272793"/>
                    <a:ext cx="703612" cy="461665"/>
                  </a:xfrm>
                  <a:prstGeom prst="rect">
                    <a:avLst/>
                  </a:prstGeom>
                  <a:noFill/>
                </p:spPr>
                <p:txBody>
                  <a:bodyPr wrap="none" rtlCol="0">
                    <a:spAutoFit/>
                  </a:bodyPr>
                  <a:lstStyle/>
                  <a:p>
                    <a:r>
                      <a:rPr lang="en-US" altLang="ko-KR" sz="1650" dirty="0">
                        <a:solidFill>
                          <a:schemeClr val="bg1"/>
                        </a:solidFill>
                        <a:latin typeface="+mj-lt"/>
                      </a:rPr>
                      <a:t>D98</a:t>
                    </a:r>
                    <a:endParaRPr lang="ko-KR" altLang="en-US" sz="1650" dirty="0">
                      <a:solidFill>
                        <a:schemeClr val="bg1"/>
                      </a:solidFill>
                      <a:latin typeface="+mj-lt"/>
                    </a:endParaRPr>
                  </a:p>
                </p:txBody>
              </p:sp>
            </p:grpSp>
          </p:grpSp>
          <p:graphicFrame>
            <p:nvGraphicFramePr>
              <p:cNvPr id="5" name="차트 4">
                <a:extLst>
                  <a:ext uri="{FF2B5EF4-FFF2-40B4-BE49-F238E27FC236}">
                    <a16:creationId xmlns:a16="http://schemas.microsoft.com/office/drawing/2014/main" id="{130761D4-0196-4BFA-98D4-4FD5F2996923}"/>
                  </a:ext>
                </a:extLst>
              </p:cNvPr>
              <p:cNvGraphicFramePr>
                <a:graphicFrameLocks/>
              </p:cNvGraphicFramePr>
              <p:nvPr>
                <p:extLst>
                  <p:ext uri="{D42A27DB-BD31-4B8C-83A1-F6EECF244321}">
                    <p14:modId xmlns:p14="http://schemas.microsoft.com/office/powerpoint/2010/main" val="2950793348"/>
                  </p:ext>
                </p:extLst>
              </p:nvPr>
            </p:nvGraphicFramePr>
            <p:xfrm>
              <a:off x="514220" y="1447258"/>
              <a:ext cx="5300953" cy="2004366"/>
            </p:xfrm>
            <a:graphic>
              <a:graphicData uri="http://schemas.openxmlformats.org/drawingml/2006/chart">
                <c:chart xmlns:c="http://schemas.openxmlformats.org/drawingml/2006/chart" xmlns:r="http://schemas.openxmlformats.org/officeDocument/2006/relationships" r:id="rId6"/>
              </a:graphicData>
            </a:graphic>
          </p:graphicFrame>
        </p:grpSp>
        <p:grpSp>
          <p:nvGrpSpPr>
            <p:cNvPr id="62" name="그룹 61">
              <a:extLst>
                <a:ext uri="{FF2B5EF4-FFF2-40B4-BE49-F238E27FC236}">
                  <a16:creationId xmlns:a16="http://schemas.microsoft.com/office/drawing/2014/main" id="{7CD03515-47BB-423A-A3FC-F2D4F0428D98}"/>
                </a:ext>
              </a:extLst>
            </p:cNvPr>
            <p:cNvGrpSpPr/>
            <p:nvPr/>
          </p:nvGrpSpPr>
          <p:grpSpPr>
            <a:xfrm>
              <a:off x="707573" y="6161314"/>
              <a:ext cx="3973283" cy="0"/>
              <a:chOff x="707573" y="6161314"/>
              <a:chExt cx="3973283" cy="0"/>
            </a:xfrm>
          </p:grpSpPr>
          <p:cxnSp>
            <p:nvCxnSpPr>
              <p:cNvPr id="52" name="직선 화살표 연결선 51">
                <a:extLst>
                  <a:ext uri="{FF2B5EF4-FFF2-40B4-BE49-F238E27FC236}">
                    <a16:creationId xmlns:a16="http://schemas.microsoft.com/office/drawing/2014/main" id="{A06E3921-C5C9-43C7-9014-27FE745F6C5C}"/>
                  </a:ext>
                </a:extLst>
              </p:cNvPr>
              <p:cNvCxnSpPr>
                <a:cxnSpLocks/>
              </p:cNvCxnSpPr>
              <p:nvPr/>
            </p:nvCxnSpPr>
            <p:spPr>
              <a:xfrm>
                <a:off x="707573" y="6161314"/>
                <a:ext cx="402771" cy="0"/>
              </a:xfrm>
              <a:prstGeom prst="straightConnector1">
                <a:avLst/>
              </a:prstGeom>
              <a:ln w="76200">
                <a:solidFill>
                  <a:schemeClr val="bg2"/>
                </a:solidFill>
                <a:tailEnd type="triangle"/>
              </a:ln>
            </p:spPr>
            <p:style>
              <a:lnRef idx="2">
                <a:schemeClr val="accent1"/>
              </a:lnRef>
              <a:fillRef idx="0">
                <a:schemeClr val="accent1"/>
              </a:fillRef>
              <a:effectRef idx="1">
                <a:schemeClr val="accent1"/>
              </a:effectRef>
              <a:fontRef idx="minor">
                <a:schemeClr val="tx1"/>
              </a:fontRef>
            </p:style>
          </p:cxnSp>
          <p:cxnSp>
            <p:nvCxnSpPr>
              <p:cNvPr id="56" name="직선 화살표 연결선 55">
                <a:extLst>
                  <a:ext uri="{FF2B5EF4-FFF2-40B4-BE49-F238E27FC236}">
                    <a16:creationId xmlns:a16="http://schemas.microsoft.com/office/drawing/2014/main" id="{09A275B8-8FE4-495C-9890-905B590B876D}"/>
                  </a:ext>
                </a:extLst>
              </p:cNvPr>
              <p:cNvCxnSpPr>
                <a:cxnSpLocks/>
              </p:cNvCxnSpPr>
              <p:nvPr/>
            </p:nvCxnSpPr>
            <p:spPr>
              <a:xfrm>
                <a:off x="2471987" y="6161314"/>
                <a:ext cx="402771" cy="0"/>
              </a:xfrm>
              <a:prstGeom prst="straightConnector1">
                <a:avLst/>
              </a:prstGeom>
              <a:ln w="76200">
                <a:solidFill>
                  <a:schemeClr val="bg2"/>
                </a:solidFill>
                <a:tailEnd type="triangle"/>
              </a:ln>
            </p:spPr>
            <p:style>
              <a:lnRef idx="2">
                <a:schemeClr val="accent1"/>
              </a:lnRef>
              <a:fillRef idx="0">
                <a:schemeClr val="accent1"/>
              </a:fillRef>
              <a:effectRef idx="1">
                <a:schemeClr val="accent1"/>
              </a:effectRef>
              <a:fontRef idx="minor">
                <a:schemeClr val="tx1"/>
              </a:fontRef>
            </p:style>
          </p:cxnSp>
          <p:cxnSp>
            <p:nvCxnSpPr>
              <p:cNvPr id="57" name="직선 화살표 연결선 56">
                <a:extLst>
                  <a:ext uri="{FF2B5EF4-FFF2-40B4-BE49-F238E27FC236}">
                    <a16:creationId xmlns:a16="http://schemas.microsoft.com/office/drawing/2014/main" id="{FCE69F87-2886-4449-A7C1-099F86F05DA8}"/>
                  </a:ext>
                </a:extLst>
              </p:cNvPr>
              <p:cNvCxnSpPr>
                <a:cxnSpLocks/>
              </p:cNvCxnSpPr>
              <p:nvPr/>
            </p:nvCxnSpPr>
            <p:spPr>
              <a:xfrm>
                <a:off x="4278085" y="6161314"/>
                <a:ext cx="402771" cy="0"/>
              </a:xfrm>
              <a:prstGeom prst="straightConnector1">
                <a:avLst/>
              </a:prstGeom>
              <a:ln w="76200">
                <a:solidFill>
                  <a:schemeClr val="bg2"/>
                </a:solidFill>
                <a:tailEnd type="triangle"/>
              </a:ln>
            </p:spPr>
            <p:style>
              <a:lnRef idx="2">
                <a:schemeClr val="accent1"/>
              </a:lnRef>
              <a:fillRef idx="0">
                <a:schemeClr val="accent1"/>
              </a:fillRef>
              <a:effectRef idx="1">
                <a:schemeClr val="accent1"/>
              </a:effectRef>
              <a:fontRef idx="minor">
                <a:schemeClr val="tx1"/>
              </a:fontRef>
            </p:style>
          </p:cxnSp>
        </p:grpSp>
      </p:grpSp>
      <p:sp>
        <p:nvSpPr>
          <p:cNvPr id="86" name="TextBox 85">
            <a:extLst>
              <a:ext uri="{FF2B5EF4-FFF2-40B4-BE49-F238E27FC236}">
                <a16:creationId xmlns:a16="http://schemas.microsoft.com/office/drawing/2014/main" id="{03257FA6-04E8-4CAE-8913-2FEC72ECBF71}"/>
              </a:ext>
            </a:extLst>
          </p:cNvPr>
          <p:cNvSpPr txBox="1"/>
          <p:nvPr/>
        </p:nvSpPr>
        <p:spPr>
          <a:xfrm>
            <a:off x="5418025" y="971569"/>
            <a:ext cx="2948371" cy="369332"/>
          </a:xfrm>
          <a:prstGeom prst="rect">
            <a:avLst/>
          </a:prstGeom>
          <a:noFill/>
        </p:spPr>
        <p:txBody>
          <a:bodyPr wrap="none" rtlCol="0">
            <a:spAutoFit/>
          </a:bodyPr>
          <a:lstStyle/>
          <a:p>
            <a:r>
              <a:rPr lang="en-US" altLang="ko-KR" sz="1800" dirty="0">
                <a:solidFill>
                  <a:schemeClr val="bg2"/>
                </a:solidFill>
              </a:rPr>
              <a:t>Patient 6: Complete response</a:t>
            </a:r>
            <a:endParaRPr lang="ko-KR" altLang="en-US" sz="1800" dirty="0">
              <a:solidFill>
                <a:schemeClr val="bg2"/>
              </a:solidFill>
            </a:endParaRPr>
          </a:p>
        </p:txBody>
      </p:sp>
      <p:grpSp>
        <p:nvGrpSpPr>
          <p:cNvPr id="65" name="그룹 64" descr="Line graph showing a drop in GIN value, followed by stabilization. PET/CT shows reduction of disease.">
            <a:extLst>
              <a:ext uri="{FF2B5EF4-FFF2-40B4-BE49-F238E27FC236}">
                <a16:creationId xmlns:a16="http://schemas.microsoft.com/office/drawing/2014/main" id="{F91DE2DE-1AB2-4356-B428-5997C9E25D5C}"/>
              </a:ext>
            </a:extLst>
          </p:cNvPr>
          <p:cNvGrpSpPr/>
          <p:nvPr/>
        </p:nvGrpSpPr>
        <p:grpSpPr>
          <a:xfrm>
            <a:off x="4731238" y="1403304"/>
            <a:ext cx="4000058" cy="4592250"/>
            <a:chOff x="6308317" y="1545231"/>
            <a:chExt cx="5333411" cy="5054181"/>
          </a:xfrm>
        </p:grpSpPr>
        <p:grpSp>
          <p:nvGrpSpPr>
            <p:cNvPr id="48" name="그룹 47">
              <a:extLst>
                <a:ext uri="{FF2B5EF4-FFF2-40B4-BE49-F238E27FC236}">
                  <a16:creationId xmlns:a16="http://schemas.microsoft.com/office/drawing/2014/main" id="{141C5073-80BE-4FF6-B97C-2BD489AA9191}"/>
                </a:ext>
              </a:extLst>
            </p:cNvPr>
            <p:cNvGrpSpPr/>
            <p:nvPr/>
          </p:nvGrpSpPr>
          <p:grpSpPr>
            <a:xfrm>
              <a:off x="6308317" y="1545231"/>
              <a:ext cx="5333411" cy="5054181"/>
              <a:chOff x="6286545" y="1447258"/>
              <a:chExt cx="5333411" cy="5054181"/>
            </a:xfrm>
          </p:grpSpPr>
          <p:grpSp>
            <p:nvGrpSpPr>
              <p:cNvPr id="47" name="그룹 46">
                <a:extLst>
                  <a:ext uri="{FF2B5EF4-FFF2-40B4-BE49-F238E27FC236}">
                    <a16:creationId xmlns:a16="http://schemas.microsoft.com/office/drawing/2014/main" id="{5EE7F2B2-A3C7-43FD-BB3C-F0DCDA4C830B}"/>
                  </a:ext>
                </a:extLst>
              </p:cNvPr>
              <p:cNvGrpSpPr/>
              <p:nvPr/>
            </p:nvGrpSpPr>
            <p:grpSpPr>
              <a:xfrm>
                <a:off x="6286545" y="3466015"/>
                <a:ext cx="5333411" cy="3035424"/>
                <a:chOff x="6286545" y="3466015"/>
                <a:chExt cx="5333411" cy="3035424"/>
              </a:xfrm>
            </p:grpSpPr>
            <p:grpSp>
              <p:nvGrpSpPr>
                <p:cNvPr id="41" name="그룹 40">
                  <a:extLst>
                    <a:ext uri="{FF2B5EF4-FFF2-40B4-BE49-F238E27FC236}">
                      <a16:creationId xmlns:a16="http://schemas.microsoft.com/office/drawing/2014/main" id="{0D5DB1AF-9904-47C7-BA49-4BDBFE9199DC}"/>
                    </a:ext>
                  </a:extLst>
                </p:cNvPr>
                <p:cNvGrpSpPr/>
                <p:nvPr/>
              </p:nvGrpSpPr>
              <p:grpSpPr>
                <a:xfrm>
                  <a:off x="6286545" y="3466015"/>
                  <a:ext cx="1788593" cy="3035420"/>
                  <a:chOff x="6286545" y="3466015"/>
                  <a:chExt cx="1788593" cy="3035420"/>
                </a:xfrm>
              </p:grpSpPr>
              <p:pic>
                <p:nvPicPr>
                  <p:cNvPr id="30" name="그림 29" descr="앉아있는, 어두운, 작은, 쥐고있는이(가) 표시된 사진&#10;&#10;자동 생성된 설명">
                    <a:extLst>
                      <a:ext uri="{FF2B5EF4-FFF2-40B4-BE49-F238E27FC236}">
                        <a16:creationId xmlns:a16="http://schemas.microsoft.com/office/drawing/2014/main" id="{CC4B9598-21AB-4BBD-B503-3D5832ACF812}"/>
                      </a:ext>
                    </a:extLst>
                  </p:cNvPr>
                  <p:cNvPicPr>
                    <a:picLocks noChangeAspect="1"/>
                  </p:cNvPicPr>
                  <p:nvPr/>
                </p:nvPicPr>
                <p:blipFill rotWithShape="1">
                  <a:blip r:embed="rId7"/>
                  <a:srcRect l="2896" r="7187"/>
                  <a:stretch/>
                </p:blipFill>
                <p:spPr>
                  <a:xfrm>
                    <a:off x="6317673" y="3520110"/>
                    <a:ext cx="1757465" cy="2981325"/>
                  </a:xfrm>
                  <a:prstGeom prst="rect">
                    <a:avLst/>
                  </a:prstGeom>
                </p:spPr>
              </p:pic>
              <p:sp>
                <p:nvSpPr>
                  <p:cNvPr id="36" name="TextBox 35">
                    <a:extLst>
                      <a:ext uri="{FF2B5EF4-FFF2-40B4-BE49-F238E27FC236}">
                        <a16:creationId xmlns:a16="http://schemas.microsoft.com/office/drawing/2014/main" id="{50B27EA8-6EBE-4009-9A6E-52093A225A0A}"/>
                      </a:ext>
                    </a:extLst>
                  </p:cNvPr>
                  <p:cNvSpPr txBox="1"/>
                  <p:nvPr/>
                </p:nvSpPr>
                <p:spPr>
                  <a:xfrm>
                    <a:off x="6286545" y="3466015"/>
                    <a:ext cx="1188788" cy="461665"/>
                  </a:xfrm>
                  <a:prstGeom prst="rect">
                    <a:avLst/>
                  </a:prstGeom>
                  <a:noFill/>
                </p:spPr>
                <p:txBody>
                  <a:bodyPr wrap="none" rtlCol="0">
                    <a:spAutoFit/>
                  </a:bodyPr>
                  <a:lstStyle/>
                  <a:p>
                    <a:r>
                      <a:rPr lang="en-US" altLang="ko-KR" sz="1650" dirty="0">
                        <a:solidFill>
                          <a:schemeClr val="bg1"/>
                        </a:solidFill>
                        <a:latin typeface="+mj-lt"/>
                      </a:rPr>
                      <a:t>Baseline</a:t>
                    </a:r>
                    <a:endParaRPr lang="ko-KR" altLang="en-US" sz="1650" dirty="0">
                      <a:solidFill>
                        <a:schemeClr val="bg1"/>
                      </a:solidFill>
                      <a:latin typeface="+mj-lt"/>
                    </a:endParaRPr>
                  </a:p>
                </p:txBody>
              </p:sp>
            </p:grpSp>
            <p:grpSp>
              <p:nvGrpSpPr>
                <p:cNvPr id="42" name="그룹 41">
                  <a:extLst>
                    <a:ext uri="{FF2B5EF4-FFF2-40B4-BE49-F238E27FC236}">
                      <a16:creationId xmlns:a16="http://schemas.microsoft.com/office/drawing/2014/main" id="{8040229D-1A4C-42BB-85FB-B0BB41D7D612}"/>
                    </a:ext>
                  </a:extLst>
                </p:cNvPr>
                <p:cNvGrpSpPr/>
                <p:nvPr/>
              </p:nvGrpSpPr>
              <p:grpSpPr>
                <a:xfrm>
                  <a:off x="8042882" y="3474179"/>
                  <a:ext cx="1804263" cy="3027259"/>
                  <a:chOff x="8065056" y="3474179"/>
                  <a:chExt cx="1804263" cy="3027259"/>
                </a:xfrm>
              </p:grpSpPr>
              <p:pic>
                <p:nvPicPr>
                  <p:cNvPr id="32" name="그림 31" descr="실내, 테이블, 앉아있는, 어두운이(가) 표시된 사진&#10;&#10;자동 생성된 설명">
                    <a:extLst>
                      <a:ext uri="{FF2B5EF4-FFF2-40B4-BE49-F238E27FC236}">
                        <a16:creationId xmlns:a16="http://schemas.microsoft.com/office/drawing/2014/main" id="{5C4FA008-941D-4DAB-B61F-3D6063C4645F}"/>
                      </a:ext>
                    </a:extLst>
                  </p:cNvPr>
                  <p:cNvPicPr>
                    <a:picLocks noChangeAspect="1"/>
                  </p:cNvPicPr>
                  <p:nvPr/>
                </p:nvPicPr>
                <p:blipFill rotWithShape="1">
                  <a:blip r:embed="rId8"/>
                  <a:srcRect l="7594" r="3709"/>
                  <a:stretch/>
                </p:blipFill>
                <p:spPr>
                  <a:xfrm>
                    <a:off x="8111855" y="3520112"/>
                    <a:ext cx="1757464" cy="2981326"/>
                  </a:xfrm>
                  <a:prstGeom prst="rect">
                    <a:avLst/>
                  </a:prstGeom>
                </p:spPr>
              </p:pic>
              <p:sp>
                <p:nvSpPr>
                  <p:cNvPr id="38" name="TextBox 37">
                    <a:extLst>
                      <a:ext uri="{FF2B5EF4-FFF2-40B4-BE49-F238E27FC236}">
                        <a16:creationId xmlns:a16="http://schemas.microsoft.com/office/drawing/2014/main" id="{2F6EC97C-D12E-471B-A750-187C79D3C59B}"/>
                      </a:ext>
                    </a:extLst>
                  </p:cNvPr>
                  <p:cNvSpPr txBox="1"/>
                  <p:nvPr/>
                </p:nvSpPr>
                <p:spPr>
                  <a:xfrm>
                    <a:off x="8065056" y="3474179"/>
                    <a:ext cx="703612" cy="461665"/>
                  </a:xfrm>
                  <a:prstGeom prst="rect">
                    <a:avLst/>
                  </a:prstGeom>
                  <a:noFill/>
                </p:spPr>
                <p:txBody>
                  <a:bodyPr wrap="none" rtlCol="0">
                    <a:spAutoFit/>
                  </a:bodyPr>
                  <a:lstStyle/>
                  <a:p>
                    <a:r>
                      <a:rPr lang="en-US" altLang="ko-KR" sz="1650" dirty="0">
                        <a:solidFill>
                          <a:schemeClr val="bg1"/>
                        </a:solidFill>
                        <a:latin typeface="+mj-lt"/>
                      </a:rPr>
                      <a:t>D24</a:t>
                    </a:r>
                    <a:endParaRPr lang="ko-KR" altLang="en-US" sz="1650" dirty="0">
                      <a:solidFill>
                        <a:schemeClr val="bg1"/>
                      </a:solidFill>
                      <a:latin typeface="+mj-lt"/>
                    </a:endParaRPr>
                  </a:p>
                </p:txBody>
              </p:sp>
            </p:grpSp>
            <p:grpSp>
              <p:nvGrpSpPr>
                <p:cNvPr id="43" name="그룹 42">
                  <a:extLst>
                    <a:ext uri="{FF2B5EF4-FFF2-40B4-BE49-F238E27FC236}">
                      <a16:creationId xmlns:a16="http://schemas.microsoft.com/office/drawing/2014/main" id="{C1A0316E-A4EB-45BE-9EFE-542917AB3C50}"/>
                    </a:ext>
                  </a:extLst>
                </p:cNvPr>
                <p:cNvGrpSpPr/>
                <p:nvPr/>
              </p:nvGrpSpPr>
              <p:grpSpPr>
                <a:xfrm>
                  <a:off x="9825775" y="3482343"/>
                  <a:ext cx="1794181" cy="3019096"/>
                  <a:chOff x="9869319" y="3482343"/>
                  <a:chExt cx="1794181" cy="3019096"/>
                </a:xfrm>
              </p:grpSpPr>
              <p:pic>
                <p:nvPicPr>
                  <p:cNvPr id="34" name="그림 33" descr="실내, 앉아있는, 테이블, 켜진이(가) 표시된 사진&#10;&#10;자동 생성된 설명">
                    <a:extLst>
                      <a:ext uri="{FF2B5EF4-FFF2-40B4-BE49-F238E27FC236}">
                        <a16:creationId xmlns:a16="http://schemas.microsoft.com/office/drawing/2014/main" id="{D0B1BACC-F678-412B-A612-E150AA4E14AA}"/>
                      </a:ext>
                    </a:extLst>
                  </p:cNvPr>
                  <p:cNvPicPr>
                    <a:picLocks noChangeAspect="1"/>
                  </p:cNvPicPr>
                  <p:nvPr/>
                </p:nvPicPr>
                <p:blipFill rotWithShape="1">
                  <a:blip r:embed="rId9"/>
                  <a:srcRect l="3373" r="5894"/>
                  <a:stretch/>
                </p:blipFill>
                <p:spPr>
                  <a:xfrm>
                    <a:off x="9906036" y="3520112"/>
                    <a:ext cx="1757464" cy="2981327"/>
                  </a:xfrm>
                  <a:prstGeom prst="rect">
                    <a:avLst/>
                  </a:prstGeom>
                </p:spPr>
              </p:pic>
              <p:sp>
                <p:nvSpPr>
                  <p:cNvPr id="40" name="TextBox 39">
                    <a:extLst>
                      <a:ext uri="{FF2B5EF4-FFF2-40B4-BE49-F238E27FC236}">
                        <a16:creationId xmlns:a16="http://schemas.microsoft.com/office/drawing/2014/main" id="{4B2229BA-DAC4-4713-A9D6-64BC26CE5A13}"/>
                      </a:ext>
                    </a:extLst>
                  </p:cNvPr>
                  <p:cNvSpPr txBox="1"/>
                  <p:nvPr/>
                </p:nvSpPr>
                <p:spPr>
                  <a:xfrm>
                    <a:off x="9869319" y="3482343"/>
                    <a:ext cx="703612" cy="461665"/>
                  </a:xfrm>
                  <a:prstGeom prst="rect">
                    <a:avLst/>
                  </a:prstGeom>
                  <a:noFill/>
                </p:spPr>
                <p:txBody>
                  <a:bodyPr wrap="none" rtlCol="0">
                    <a:spAutoFit/>
                  </a:bodyPr>
                  <a:lstStyle/>
                  <a:p>
                    <a:r>
                      <a:rPr lang="en-US" altLang="ko-KR" sz="1650" dirty="0">
                        <a:solidFill>
                          <a:schemeClr val="bg1"/>
                        </a:solidFill>
                        <a:latin typeface="+mj-lt"/>
                      </a:rPr>
                      <a:t>D88</a:t>
                    </a:r>
                    <a:endParaRPr lang="ko-KR" altLang="en-US" sz="1650" dirty="0">
                      <a:solidFill>
                        <a:schemeClr val="bg1"/>
                      </a:solidFill>
                      <a:latin typeface="+mj-lt"/>
                    </a:endParaRPr>
                  </a:p>
                </p:txBody>
              </p:sp>
            </p:grpSp>
          </p:grpSp>
          <p:graphicFrame>
            <p:nvGraphicFramePr>
              <p:cNvPr id="45" name="차트 44">
                <a:extLst>
                  <a:ext uri="{FF2B5EF4-FFF2-40B4-BE49-F238E27FC236}">
                    <a16:creationId xmlns:a16="http://schemas.microsoft.com/office/drawing/2014/main" id="{FA9B67DF-006C-46EA-A617-2324BBF88F61}"/>
                  </a:ext>
                </a:extLst>
              </p:cNvPr>
              <p:cNvGraphicFramePr>
                <a:graphicFrameLocks/>
              </p:cNvGraphicFramePr>
              <p:nvPr>
                <p:extLst>
                  <p:ext uri="{D42A27DB-BD31-4B8C-83A1-F6EECF244321}">
                    <p14:modId xmlns:p14="http://schemas.microsoft.com/office/powerpoint/2010/main" val="1568587729"/>
                  </p:ext>
                </p:extLst>
              </p:nvPr>
            </p:nvGraphicFramePr>
            <p:xfrm>
              <a:off x="6319004" y="1447258"/>
              <a:ext cx="5300952" cy="2004366"/>
            </p:xfrm>
            <a:graphic>
              <a:graphicData uri="http://schemas.openxmlformats.org/drawingml/2006/chart">
                <c:chart xmlns:c="http://schemas.openxmlformats.org/drawingml/2006/chart" xmlns:r="http://schemas.openxmlformats.org/officeDocument/2006/relationships" r:id="rId10"/>
              </a:graphicData>
            </a:graphic>
          </p:graphicFrame>
        </p:grpSp>
        <p:grpSp>
          <p:nvGrpSpPr>
            <p:cNvPr id="64" name="그룹 63">
              <a:extLst>
                <a:ext uri="{FF2B5EF4-FFF2-40B4-BE49-F238E27FC236}">
                  <a16:creationId xmlns:a16="http://schemas.microsoft.com/office/drawing/2014/main" id="{FEBA5BB0-511A-4FF2-B054-98A5A42FA31E}"/>
                </a:ext>
              </a:extLst>
            </p:cNvPr>
            <p:cNvGrpSpPr/>
            <p:nvPr/>
          </p:nvGrpSpPr>
          <p:grpSpPr>
            <a:xfrm>
              <a:off x="7592086" y="3769491"/>
              <a:ext cx="3754140" cy="349818"/>
              <a:chOff x="7592086" y="3769491"/>
              <a:chExt cx="3754140" cy="349818"/>
            </a:xfrm>
          </p:grpSpPr>
          <p:cxnSp>
            <p:nvCxnSpPr>
              <p:cNvPr id="58" name="직선 화살표 연결선 57">
                <a:extLst>
                  <a:ext uri="{FF2B5EF4-FFF2-40B4-BE49-F238E27FC236}">
                    <a16:creationId xmlns:a16="http://schemas.microsoft.com/office/drawing/2014/main" id="{A53EE65D-283F-4604-8B89-0E418FAAB1FE}"/>
                  </a:ext>
                </a:extLst>
              </p:cNvPr>
              <p:cNvCxnSpPr>
                <a:cxnSpLocks/>
              </p:cNvCxnSpPr>
              <p:nvPr/>
            </p:nvCxnSpPr>
            <p:spPr>
              <a:xfrm flipH="1">
                <a:off x="7592086" y="3779986"/>
                <a:ext cx="199546" cy="339323"/>
              </a:xfrm>
              <a:prstGeom prst="straightConnector1">
                <a:avLst/>
              </a:prstGeom>
              <a:ln w="76200">
                <a:solidFill>
                  <a:schemeClr val="bg2"/>
                </a:solidFill>
                <a:tailEnd type="triangle"/>
              </a:ln>
            </p:spPr>
            <p:style>
              <a:lnRef idx="2">
                <a:schemeClr val="accent1"/>
              </a:lnRef>
              <a:fillRef idx="0">
                <a:schemeClr val="accent1"/>
              </a:fillRef>
              <a:effectRef idx="1">
                <a:schemeClr val="accent1"/>
              </a:effectRef>
              <a:fontRef idx="minor">
                <a:schemeClr val="tx1"/>
              </a:fontRef>
            </p:style>
          </p:cxnSp>
          <p:cxnSp>
            <p:nvCxnSpPr>
              <p:cNvPr id="60" name="직선 화살표 연결선 59">
                <a:extLst>
                  <a:ext uri="{FF2B5EF4-FFF2-40B4-BE49-F238E27FC236}">
                    <a16:creationId xmlns:a16="http://schemas.microsoft.com/office/drawing/2014/main" id="{8CA213A8-87E7-4FC6-B613-C6E9EE36F2FD}"/>
                  </a:ext>
                </a:extLst>
              </p:cNvPr>
              <p:cNvCxnSpPr>
                <a:cxnSpLocks/>
              </p:cNvCxnSpPr>
              <p:nvPr/>
            </p:nvCxnSpPr>
            <p:spPr>
              <a:xfrm flipH="1">
                <a:off x="9359326" y="3769491"/>
                <a:ext cx="199546" cy="339323"/>
              </a:xfrm>
              <a:prstGeom prst="straightConnector1">
                <a:avLst/>
              </a:prstGeom>
              <a:ln w="76200">
                <a:solidFill>
                  <a:schemeClr val="bg2"/>
                </a:solidFill>
                <a:tailEnd type="triangle"/>
              </a:ln>
            </p:spPr>
            <p:style>
              <a:lnRef idx="2">
                <a:schemeClr val="accent1"/>
              </a:lnRef>
              <a:fillRef idx="0">
                <a:schemeClr val="accent1"/>
              </a:fillRef>
              <a:effectRef idx="1">
                <a:schemeClr val="accent1"/>
              </a:effectRef>
              <a:fontRef idx="minor">
                <a:schemeClr val="tx1"/>
              </a:fontRef>
            </p:style>
          </p:cxnSp>
          <p:cxnSp>
            <p:nvCxnSpPr>
              <p:cNvPr id="61" name="직선 화살표 연결선 60">
                <a:extLst>
                  <a:ext uri="{FF2B5EF4-FFF2-40B4-BE49-F238E27FC236}">
                    <a16:creationId xmlns:a16="http://schemas.microsoft.com/office/drawing/2014/main" id="{617B0003-4839-4851-846F-66DB76564FCB}"/>
                  </a:ext>
                </a:extLst>
              </p:cNvPr>
              <p:cNvCxnSpPr>
                <a:cxnSpLocks/>
              </p:cNvCxnSpPr>
              <p:nvPr/>
            </p:nvCxnSpPr>
            <p:spPr>
              <a:xfrm flipH="1">
                <a:off x="11146680" y="3779986"/>
                <a:ext cx="199546" cy="339323"/>
              </a:xfrm>
              <a:prstGeom prst="straightConnector1">
                <a:avLst/>
              </a:prstGeom>
              <a:ln w="76200">
                <a:solidFill>
                  <a:schemeClr val="bg2"/>
                </a:solidFill>
                <a:tailEnd type="triangle"/>
              </a:ln>
            </p:spPr>
            <p:style>
              <a:lnRef idx="2">
                <a:schemeClr val="accent1"/>
              </a:lnRef>
              <a:fillRef idx="0">
                <a:schemeClr val="accent1"/>
              </a:fillRef>
              <a:effectRef idx="1">
                <a:schemeClr val="accent1"/>
              </a:effectRef>
              <a:fontRef idx="minor">
                <a:schemeClr val="tx1"/>
              </a:fontRef>
            </p:style>
          </p:cxnSp>
        </p:grpSp>
      </p:grpSp>
      <p:sp>
        <p:nvSpPr>
          <p:cNvPr id="2" name="슬라이드 번호 개체 틀 1">
            <a:extLst>
              <a:ext uri="{FF2B5EF4-FFF2-40B4-BE49-F238E27FC236}">
                <a16:creationId xmlns:a16="http://schemas.microsoft.com/office/drawing/2014/main" id="{7E5C6B83-8D21-49CB-8697-9830B8BB28AC}"/>
              </a:ext>
            </a:extLst>
          </p:cNvPr>
          <p:cNvSpPr>
            <a:spLocks noGrp="1"/>
          </p:cNvSpPr>
          <p:nvPr>
            <p:ph type="sldNum" sz="quarter" idx="11"/>
          </p:nvPr>
        </p:nvSpPr>
        <p:spPr>
          <a:xfrm>
            <a:off x="428494" y="6291885"/>
            <a:ext cx="316573" cy="365125"/>
          </a:xfrm>
          <a:prstGeom prst="rect">
            <a:avLst/>
          </a:prstGeom>
          <a:ln>
            <a:noFill/>
          </a:ln>
        </p:spPr>
        <p:txBody>
          <a:bodyPr lIns="0" tIns="0" rIns="0" bIns="0" anchor="ctr" anchorCtr="0"/>
          <a:lstStyle>
            <a:defPPr>
              <a:defRPr lang="en-US"/>
            </a:defPPr>
            <a:lvl1pPr marL="0" algn="l" defTabSz="457151" rtl="0" eaLnBrk="1" latinLnBrk="0" hangingPunct="1">
              <a:defRPr sz="1000" kern="1200">
                <a:solidFill>
                  <a:schemeClr val="bg1"/>
                </a:solidFill>
                <a:latin typeface="+mn-lt"/>
                <a:ea typeface="+mn-ea"/>
                <a:cs typeface="+mn-cs"/>
              </a:defRPr>
            </a:lvl1pPr>
            <a:lvl2pPr marL="457151" algn="l" defTabSz="457151" rtl="0" eaLnBrk="1" latinLnBrk="0" hangingPunct="1">
              <a:defRPr sz="1800" kern="1200">
                <a:solidFill>
                  <a:schemeClr val="tx1"/>
                </a:solidFill>
                <a:latin typeface="+mn-lt"/>
                <a:ea typeface="+mn-ea"/>
                <a:cs typeface="+mn-cs"/>
              </a:defRPr>
            </a:lvl2pPr>
            <a:lvl3pPr marL="914302" algn="l" defTabSz="457151" rtl="0" eaLnBrk="1" latinLnBrk="0" hangingPunct="1">
              <a:defRPr sz="1800" kern="1200">
                <a:solidFill>
                  <a:schemeClr val="tx1"/>
                </a:solidFill>
                <a:latin typeface="+mn-lt"/>
                <a:ea typeface="+mn-ea"/>
                <a:cs typeface="+mn-cs"/>
              </a:defRPr>
            </a:lvl3pPr>
            <a:lvl4pPr marL="1371454" algn="l" defTabSz="457151" rtl="0" eaLnBrk="1" latinLnBrk="0" hangingPunct="1">
              <a:defRPr sz="1800" kern="1200">
                <a:solidFill>
                  <a:schemeClr val="tx1"/>
                </a:solidFill>
                <a:latin typeface="+mn-lt"/>
                <a:ea typeface="+mn-ea"/>
                <a:cs typeface="+mn-cs"/>
              </a:defRPr>
            </a:lvl4pPr>
            <a:lvl5pPr marL="1828606" algn="l" defTabSz="457151" rtl="0" eaLnBrk="1" latinLnBrk="0" hangingPunct="1">
              <a:defRPr sz="1800" kern="1200">
                <a:solidFill>
                  <a:schemeClr val="tx1"/>
                </a:solidFill>
                <a:latin typeface="+mn-lt"/>
                <a:ea typeface="+mn-ea"/>
                <a:cs typeface="+mn-cs"/>
              </a:defRPr>
            </a:lvl5pPr>
            <a:lvl6pPr marL="2285757" algn="l" defTabSz="457151" rtl="0" eaLnBrk="1" latinLnBrk="0" hangingPunct="1">
              <a:defRPr sz="1800" kern="1200">
                <a:solidFill>
                  <a:schemeClr val="tx1"/>
                </a:solidFill>
                <a:latin typeface="+mn-lt"/>
                <a:ea typeface="+mn-ea"/>
                <a:cs typeface="+mn-cs"/>
              </a:defRPr>
            </a:lvl6pPr>
            <a:lvl7pPr marL="2742908" algn="l" defTabSz="457151" rtl="0" eaLnBrk="1" latinLnBrk="0" hangingPunct="1">
              <a:defRPr sz="1800" kern="1200">
                <a:solidFill>
                  <a:schemeClr val="tx1"/>
                </a:solidFill>
                <a:latin typeface="+mn-lt"/>
                <a:ea typeface="+mn-ea"/>
                <a:cs typeface="+mn-cs"/>
              </a:defRPr>
            </a:lvl7pPr>
            <a:lvl8pPr marL="3200060" algn="l" defTabSz="457151" rtl="0" eaLnBrk="1" latinLnBrk="0" hangingPunct="1">
              <a:defRPr sz="1800" kern="1200">
                <a:solidFill>
                  <a:schemeClr val="tx1"/>
                </a:solidFill>
                <a:latin typeface="+mn-lt"/>
                <a:ea typeface="+mn-ea"/>
                <a:cs typeface="+mn-cs"/>
              </a:defRPr>
            </a:lvl8pPr>
            <a:lvl9pPr marL="3657211" algn="l" defTabSz="457151" rtl="0" eaLnBrk="1" latinLnBrk="0" hangingPunct="1">
              <a:defRPr sz="1800" kern="1200">
                <a:solidFill>
                  <a:schemeClr val="tx1"/>
                </a:solidFill>
                <a:latin typeface="+mn-lt"/>
                <a:ea typeface="+mn-ea"/>
                <a:cs typeface="+mn-cs"/>
              </a:defRPr>
            </a:lvl9pPr>
          </a:lstStyle>
          <a:p>
            <a:fld id="{23750D03-48AD-2741-AECD-41D901562598}" type="slidenum">
              <a:rPr lang="en-US" smtClean="0"/>
              <a:pPr/>
              <a:t>13</a:t>
            </a:fld>
            <a:endParaRPr lang="en-US" dirty="0"/>
          </a:p>
        </p:txBody>
      </p:sp>
    </p:spTree>
    <p:extLst>
      <p:ext uri="{BB962C8B-B14F-4D97-AF65-F5344CB8AC3E}">
        <p14:creationId xmlns:p14="http://schemas.microsoft.com/office/powerpoint/2010/main" val="333101837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4">
            <a:extLst>
              <a:ext uri="{FF2B5EF4-FFF2-40B4-BE49-F238E27FC236}">
                <a16:creationId xmlns:a16="http://schemas.microsoft.com/office/drawing/2014/main" id="{7BEC66E8-5C30-456D-A54F-B11D46C57FE6}"/>
              </a:ext>
            </a:extLst>
          </p:cNvPr>
          <p:cNvSpPr txBox="1">
            <a:spLocks noGrp="1"/>
          </p:cNvSpPr>
          <p:nvPr>
            <p:ph type="title" idx="4294967295"/>
          </p:nvPr>
        </p:nvSpPr>
        <p:spPr>
          <a:xfrm>
            <a:off x="321371" y="971550"/>
            <a:ext cx="8528424" cy="685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457139" rtl="0" eaLnBrk="1" latinLnBrk="0" hangingPunct="1">
              <a:lnSpc>
                <a:spcPts val="3000"/>
              </a:lnSpc>
              <a:spcBef>
                <a:spcPct val="0"/>
              </a:spcBef>
              <a:buNone/>
              <a:defRPr sz="2800" kern="1200">
                <a:solidFill>
                  <a:srgbClr val="007DBA"/>
                </a:solidFill>
                <a:latin typeface="Arial"/>
                <a:ea typeface="+mj-ea"/>
                <a:cs typeface="+mj-cs"/>
              </a:defRPr>
            </a:lvl1pPr>
          </a:lstStyle>
          <a:p>
            <a:pPr marL="0" marR="0" lvl="0" indent="0" algn="l" defTabSz="457139" rtl="0" eaLnBrk="1" fontAlgn="auto" latinLnBrk="0" hangingPunct="1">
              <a:lnSpc>
                <a:spcPts val="3000"/>
              </a:lnSpc>
              <a:spcBef>
                <a:spcPct val="0"/>
              </a:spcBef>
              <a:spcAft>
                <a:spcPts val="0"/>
              </a:spcAft>
              <a:buClrTx/>
              <a:buSzTx/>
              <a:buFontTx/>
              <a:buNone/>
              <a:tabLst/>
              <a:defRPr/>
            </a:pPr>
            <a:endParaRPr kumimoji="0" lang="en-US" altLang="ko-KR" sz="2100" b="0" i="0" u="none" strike="noStrike" kern="1200" cap="none" spc="0" normalizeH="0" baseline="0" noProof="0" dirty="0">
              <a:ln>
                <a:noFill/>
              </a:ln>
              <a:solidFill>
                <a:srgbClr val="007DBA"/>
              </a:solidFill>
              <a:effectLst/>
              <a:uLnTx/>
              <a:uFillTx/>
              <a:latin typeface="Arial"/>
              <a:ea typeface="+mj-ea"/>
              <a:cs typeface="+mj-cs"/>
            </a:endParaRPr>
          </a:p>
          <a:p>
            <a:pPr marL="0" marR="0" lvl="0" indent="0" algn="ctr" defTabSz="457139" rtl="0" eaLnBrk="1" fontAlgn="auto" latinLnBrk="0" hangingPunct="1">
              <a:lnSpc>
                <a:spcPts val="3000"/>
              </a:lnSpc>
              <a:spcBef>
                <a:spcPct val="0"/>
              </a:spcBef>
              <a:spcAft>
                <a:spcPts val="0"/>
              </a:spcAft>
              <a:buClrTx/>
              <a:buSzTx/>
              <a:buFontTx/>
              <a:buNone/>
              <a:tabLst/>
              <a:defRPr/>
            </a:pPr>
            <a:r>
              <a:rPr kumimoji="0" lang="en-US" altLang="ko-KR" sz="2400" b="0" i="0" u="none" strike="noStrike" kern="1200" cap="none" spc="0" normalizeH="0" baseline="0" noProof="0" dirty="0">
                <a:ln>
                  <a:noFill/>
                </a:ln>
                <a:solidFill>
                  <a:srgbClr val="FFFF00"/>
                </a:solidFill>
                <a:effectLst/>
                <a:uLnTx/>
                <a:uFillTx/>
                <a:latin typeface="Arial"/>
                <a:ea typeface="+mj-ea"/>
                <a:cs typeface="+mj-cs"/>
              </a:rPr>
              <a:t>Conclusion</a:t>
            </a:r>
            <a:endParaRPr kumimoji="0" lang="ko-KR" altLang="en-US" sz="2400" b="0" i="0" u="none" strike="noStrike" kern="1200" cap="none" spc="0" normalizeH="0" baseline="0" noProof="0" dirty="0">
              <a:ln>
                <a:noFill/>
              </a:ln>
              <a:solidFill>
                <a:srgbClr val="FFFF00"/>
              </a:solidFill>
              <a:effectLst/>
              <a:uLnTx/>
              <a:uFillTx/>
              <a:latin typeface="Arial"/>
              <a:ea typeface="+mj-ea"/>
              <a:cs typeface="+mj-cs"/>
            </a:endParaRPr>
          </a:p>
        </p:txBody>
      </p:sp>
      <p:sp>
        <p:nvSpPr>
          <p:cNvPr id="4" name="내용 개체 틀 5">
            <a:extLst>
              <a:ext uri="{FF2B5EF4-FFF2-40B4-BE49-F238E27FC236}">
                <a16:creationId xmlns:a16="http://schemas.microsoft.com/office/drawing/2014/main" id="{3BBDC831-8F67-43D0-B50A-2E3CFE6CF30F}"/>
              </a:ext>
            </a:extLst>
          </p:cNvPr>
          <p:cNvSpPr txBox="1">
            <a:spLocks/>
          </p:cNvSpPr>
          <p:nvPr/>
        </p:nvSpPr>
        <p:spPr>
          <a:xfrm>
            <a:off x="321943" y="2063755"/>
            <a:ext cx="8514082" cy="3021115"/>
          </a:xfrm>
          <a:prstGeom prst="rect">
            <a:avLst/>
          </a:prstGeom>
        </p:spPr>
        <p:txBody>
          <a:bodyPr/>
          <a:lstStyle>
            <a:lvl1pPr marL="342854" indent="-342854"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1pPr>
            <a:lvl2pPr marL="742852" indent="-285713"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2pPr>
            <a:lvl3pPr marL="1142850" indent="-228570" algn="l" defTabSz="457139" rtl="0" eaLnBrk="1" latinLnBrk="0" hangingPunct="1">
              <a:lnSpc>
                <a:spcPct val="90000"/>
              </a:lnSpc>
              <a:spcBef>
                <a:spcPts val="600"/>
              </a:spcBef>
              <a:spcAft>
                <a:spcPts val="800"/>
              </a:spcAft>
              <a:buFont typeface="Arial"/>
              <a:buChar char="•"/>
              <a:defRPr sz="1500" kern="1200">
                <a:solidFill>
                  <a:schemeClr val="tx2"/>
                </a:solidFill>
                <a:latin typeface="Arial"/>
                <a:ea typeface="+mn-ea"/>
                <a:cs typeface="+mn-cs"/>
              </a:defRPr>
            </a:lvl3pPr>
            <a:lvl4pPr marL="1599991" indent="-228570" algn="l" defTabSz="457139" rtl="0" eaLnBrk="1" latinLnBrk="0" hangingPunct="1">
              <a:lnSpc>
                <a:spcPct val="90000"/>
              </a:lnSpc>
              <a:spcBef>
                <a:spcPts val="600"/>
              </a:spcBef>
              <a:spcAft>
                <a:spcPts val="800"/>
              </a:spcAft>
              <a:buFont typeface="Arial"/>
              <a:buChar char="•"/>
              <a:defRPr sz="1300" kern="1200">
                <a:solidFill>
                  <a:schemeClr val="tx2"/>
                </a:solidFill>
                <a:latin typeface="Arial"/>
                <a:ea typeface="+mn-ea"/>
                <a:cs typeface="+mn-cs"/>
              </a:defRPr>
            </a:lvl4pPr>
            <a:lvl5pPr marL="2057130" indent="-228570" algn="l" defTabSz="457139" rtl="0" eaLnBrk="1" latinLnBrk="0" hangingPunct="1">
              <a:lnSpc>
                <a:spcPct val="90000"/>
              </a:lnSpc>
              <a:spcBef>
                <a:spcPts val="600"/>
              </a:spcBef>
              <a:spcAft>
                <a:spcPts val="800"/>
              </a:spcAft>
              <a:buFont typeface="Arial"/>
              <a:buChar char="•"/>
              <a:defRPr sz="1200" kern="1200">
                <a:solidFill>
                  <a:schemeClr val="tx2"/>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ko-KR" sz="1800" dirty="0">
                <a:solidFill>
                  <a:schemeClr val="bg1"/>
                </a:solidFill>
              </a:rPr>
              <a:t>These data describe a proof-of-concept for the use of serial liquid biopsy technologies to monitor therapeutic response in aggressive B- cell lymphoma receiving CAR-T therapy.</a:t>
            </a:r>
          </a:p>
          <a:p>
            <a:r>
              <a:rPr lang="en-US" altLang="ko-KR" sz="1800" dirty="0">
                <a:solidFill>
                  <a:schemeClr val="bg1"/>
                </a:solidFill>
              </a:rPr>
              <a:t>Quantification of </a:t>
            </a:r>
            <a:r>
              <a:rPr lang="en-US" altLang="ko-KR" sz="1800" dirty="0" err="1">
                <a:solidFill>
                  <a:schemeClr val="bg1"/>
                </a:solidFill>
              </a:rPr>
              <a:t>cfDNA</a:t>
            </a:r>
            <a:r>
              <a:rPr lang="en-US" altLang="ko-KR" sz="1800" dirty="0">
                <a:solidFill>
                  <a:schemeClr val="bg1"/>
                </a:solidFill>
              </a:rPr>
              <a:t> using GIN has the ability to predict responsive and progressive disease in patients with aggressive B-cell lymphomas treated with CAR-T therapy.</a:t>
            </a:r>
            <a:endParaRPr lang="ko-KR" altLang="en-US" sz="1800" dirty="0">
              <a:solidFill>
                <a:schemeClr val="bg1"/>
              </a:solidFill>
            </a:endParaRPr>
          </a:p>
        </p:txBody>
      </p:sp>
      <p:sp>
        <p:nvSpPr>
          <p:cNvPr id="2" name="슬라이드 번호 개체 틀 1">
            <a:extLst>
              <a:ext uri="{FF2B5EF4-FFF2-40B4-BE49-F238E27FC236}">
                <a16:creationId xmlns:a16="http://schemas.microsoft.com/office/drawing/2014/main" id="{7E5C6B83-8D21-49CB-8697-9830B8BB28AC}"/>
              </a:ext>
            </a:extLst>
          </p:cNvPr>
          <p:cNvSpPr>
            <a:spLocks noGrp="1"/>
          </p:cNvSpPr>
          <p:nvPr>
            <p:ph type="sldNum" sz="quarter" idx="11"/>
          </p:nvPr>
        </p:nvSpPr>
        <p:spPr>
          <a:xfrm>
            <a:off x="428494" y="6291885"/>
            <a:ext cx="316573" cy="365125"/>
          </a:xfrm>
          <a:prstGeom prst="rect">
            <a:avLst/>
          </a:prstGeom>
          <a:ln>
            <a:noFill/>
          </a:ln>
        </p:spPr>
        <p:txBody>
          <a:bodyPr lIns="0" tIns="0" rIns="0" bIns="0" anchor="ctr" anchorCtr="0"/>
          <a:lstStyle>
            <a:defPPr>
              <a:defRPr lang="en-US"/>
            </a:defPPr>
            <a:lvl1pPr marL="0" algn="l" defTabSz="457151" rtl="0" eaLnBrk="1" latinLnBrk="0" hangingPunct="1">
              <a:defRPr sz="1000" kern="1200">
                <a:solidFill>
                  <a:schemeClr val="bg1"/>
                </a:solidFill>
                <a:latin typeface="+mn-lt"/>
                <a:ea typeface="+mn-ea"/>
                <a:cs typeface="+mn-cs"/>
              </a:defRPr>
            </a:lvl1pPr>
            <a:lvl2pPr marL="457151" algn="l" defTabSz="457151" rtl="0" eaLnBrk="1" latinLnBrk="0" hangingPunct="1">
              <a:defRPr sz="1800" kern="1200">
                <a:solidFill>
                  <a:schemeClr val="tx1"/>
                </a:solidFill>
                <a:latin typeface="+mn-lt"/>
                <a:ea typeface="+mn-ea"/>
                <a:cs typeface="+mn-cs"/>
              </a:defRPr>
            </a:lvl2pPr>
            <a:lvl3pPr marL="914302" algn="l" defTabSz="457151" rtl="0" eaLnBrk="1" latinLnBrk="0" hangingPunct="1">
              <a:defRPr sz="1800" kern="1200">
                <a:solidFill>
                  <a:schemeClr val="tx1"/>
                </a:solidFill>
                <a:latin typeface="+mn-lt"/>
                <a:ea typeface="+mn-ea"/>
                <a:cs typeface="+mn-cs"/>
              </a:defRPr>
            </a:lvl3pPr>
            <a:lvl4pPr marL="1371454" algn="l" defTabSz="457151" rtl="0" eaLnBrk="1" latinLnBrk="0" hangingPunct="1">
              <a:defRPr sz="1800" kern="1200">
                <a:solidFill>
                  <a:schemeClr val="tx1"/>
                </a:solidFill>
                <a:latin typeface="+mn-lt"/>
                <a:ea typeface="+mn-ea"/>
                <a:cs typeface="+mn-cs"/>
              </a:defRPr>
            </a:lvl4pPr>
            <a:lvl5pPr marL="1828606" algn="l" defTabSz="457151" rtl="0" eaLnBrk="1" latinLnBrk="0" hangingPunct="1">
              <a:defRPr sz="1800" kern="1200">
                <a:solidFill>
                  <a:schemeClr val="tx1"/>
                </a:solidFill>
                <a:latin typeface="+mn-lt"/>
                <a:ea typeface="+mn-ea"/>
                <a:cs typeface="+mn-cs"/>
              </a:defRPr>
            </a:lvl5pPr>
            <a:lvl6pPr marL="2285757" algn="l" defTabSz="457151" rtl="0" eaLnBrk="1" latinLnBrk="0" hangingPunct="1">
              <a:defRPr sz="1800" kern="1200">
                <a:solidFill>
                  <a:schemeClr val="tx1"/>
                </a:solidFill>
                <a:latin typeface="+mn-lt"/>
                <a:ea typeface="+mn-ea"/>
                <a:cs typeface="+mn-cs"/>
              </a:defRPr>
            </a:lvl6pPr>
            <a:lvl7pPr marL="2742908" algn="l" defTabSz="457151" rtl="0" eaLnBrk="1" latinLnBrk="0" hangingPunct="1">
              <a:defRPr sz="1800" kern="1200">
                <a:solidFill>
                  <a:schemeClr val="tx1"/>
                </a:solidFill>
                <a:latin typeface="+mn-lt"/>
                <a:ea typeface="+mn-ea"/>
                <a:cs typeface="+mn-cs"/>
              </a:defRPr>
            </a:lvl7pPr>
            <a:lvl8pPr marL="3200060" algn="l" defTabSz="457151" rtl="0" eaLnBrk="1" latinLnBrk="0" hangingPunct="1">
              <a:defRPr sz="1800" kern="1200">
                <a:solidFill>
                  <a:schemeClr val="tx1"/>
                </a:solidFill>
                <a:latin typeface="+mn-lt"/>
                <a:ea typeface="+mn-ea"/>
                <a:cs typeface="+mn-cs"/>
              </a:defRPr>
            </a:lvl8pPr>
            <a:lvl9pPr marL="3657211" algn="l" defTabSz="457151" rtl="0" eaLnBrk="1" latinLnBrk="0" hangingPunct="1">
              <a:defRPr sz="1800" kern="1200">
                <a:solidFill>
                  <a:schemeClr val="tx1"/>
                </a:solidFill>
                <a:latin typeface="+mn-lt"/>
                <a:ea typeface="+mn-ea"/>
                <a:cs typeface="+mn-cs"/>
              </a:defRPr>
            </a:lvl9pPr>
          </a:lstStyle>
          <a:p>
            <a:fld id="{23750D03-48AD-2741-AECD-41D901562598}" type="slidenum">
              <a:rPr lang="en-US" smtClean="0"/>
              <a:pPr/>
              <a:t>14</a:t>
            </a:fld>
            <a:endParaRPr lang="en-US" dirty="0"/>
          </a:p>
        </p:txBody>
      </p:sp>
    </p:spTree>
    <p:extLst>
      <p:ext uri="{BB962C8B-B14F-4D97-AF65-F5344CB8AC3E}">
        <p14:creationId xmlns:p14="http://schemas.microsoft.com/office/powerpoint/2010/main" val="93595424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9389979" cy="1470049"/>
          </a:xfrm>
        </p:spPr>
        <p:txBody>
          <a:bodyPr/>
          <a:lstStyle/>
          <a:p>
            <a:r>
              <a:rPr lang="en-US" altLang="en-US" b="1" dirty="0">
                <a:solidFill>
                  <a:srgbClr val="FFFF00"/>
                </a:solidFill>
              </a:rPr>
              <a:t>Liquid biopsy to differentiate unique immunotherapy response patterns</a:t>
            </a:r>
            <a:br>
              <a:rPr lang="en-US" altLang="en-US" dirty="0">
                <a:solidFill>
                  <a:schemeClr val="bg1"/>
                </a:solidFill>
              </a:rPr>
            </a:b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3246742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8" name="Rectangle 1"/>
          <p:cNvSpPr>
            <a:spLocks noGrp="1" noChangeArrowheads="1"/>
          </p:cNvSpPr>
          <p:nvPr>
            <p:ph type="title" idx="4294967295"/>
          </p:nvPr>
        </p:nvSpPr>
        <p:spPr bwMode="auto">
          <a:xfrm>
            <a:off x="517801" y="300681"/>
            <a:ext cx="8124024" cy="89255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marL="0" marR="0" lvl="0" indent="0" algn="ctr" defTabSz="543722"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srgbClr val="FFFF00"/>
                </a:solidFill>
                <a:effectLst/>
                <a:uLnTx/>
                <a:uFillTx/>
                <a:latin typeface="Gill Sans" charset="0"/>
                <a:ea typeface="ヒラギノ角ゴ ProN W3" charset="-128"/>
                <a:cs typeface="+mn-cs"/>
                <a:sym typeface="Gill Sans" charset="0"/>
              </a:rPr>
              <a:t>Immunotherapy response patterns may be distinct from those of gene targeted treatments.</a:t>
            </a:r>
            <a:endParaRPr kumimoji="0" lang="en-US" altLang="en-US" sz="2600" b="1" i="0" u="none" strike="noStrike" kern="1200" cap="none" spc="0" normalizeH="0" baseline="0" noProof="0" dirty="0">
              <a:ln>
                <a:noFill/>
              </a:ln>
              <a:solidFill>
                <a:srgbClr val="FFFFFF"/>
              </a:solidFill>
              <a:effectLst/>
              <a:uLnTx/>
              <a:uFillTx/>
              <a:latin typeface="Gill Sans" charset="0"/>
              <a:ea typeface="ヒラギノ角ゴ ProN W3" charset="-128"/>
              <a:cs typeface="+mn-cs"/>
              <a:sym typeface="Gill Sans" charset="0"/>
            </a:endParaRPr>
          </a:p>
        </p:txBody>
      </p:sp>
      <p:sp>
        <p:nvSpPr>
          <p:cNvPr id="2" name="Rectangle 1"/>
          <p:cNvSpPr/>
          <p:nvPr/>
        </p:nvSpPr>
        <p:spPr>
          <a:xfrm>
            <a:off x="2157636" y="1661302"/>
            <a:ext cx="3522118" cy="2321726"/>
          </a:xfrm>
          <a:prstGeom prst="rect">
            <a:avLst/>
          </a:prstGeom>
        </p:spPr>
        <p:txBody>
          <a:bodyPr wrap="none">
            <a:spAutoFit/>
          </a:bodyPr>
          <a:lstStyle/>
          <a:p>
            <a:pPr>
              <a:defRPr/>
            </a:pPr>
            <a:r>
              <a:rPr lang="en-US" sz="3094" dirty="0">
                <a:solidFill>
                  <a:schemeClr val="bg1"/>
                </a:solidFill>
                <a:latin typeface="Gill Sans"/>
                <a:sym typeface="Gill Sans"/>
              </a:rPr>
              <a:t>Response patterns</a:t>
            </a:r>
          </a:p>
          <a:p>
            <a:pPr marL="321457" indent="-321457">
              <a:buClr>
                <a:srgbClr val="00CCFF"/>
              </a:buClr>
              <a:buFont typeface="Arial" panose="020B0604020202020204" pitchFamily="34" charset="0"/>
              <a:buChar char="•"/>
              <a:defRPr/>
            </a:pPr>
            <a:r>
              <a:rPr lang="en-US" sz="1969" dirty="0">
                <a:solidFill>
                  <a:schemeClr val="bg1"/>
                </a:solidFill>
                <a:latin typeface="Gill Sans"/>
                <a:sym typeface="Gill Sans"/>
              </a:rPr>
              <a:t>Super-response</a:t>
            </a:r>
          </a:p>
          <a:p>
            <a:pPr marL="321457" indent="-321457">
              <a:buClr>
                <a:srgbClr val="00CCFF"/>
              </a:buClr>
              <a:buFont typeface="Arial" panose="020B0604020202020204" pitchFamily="34" charset="0"/>
              <a:buChar char="•"/>
              <a:defRPr/>
            </a:pPr>
            <a:r>
              <a:rPr lang="en-US" sz="1969" dirty="0">
                <a:solidFill>
                  <a:schemeClr val="bg1"/>
                </a:solidFill>
                <a:latin typeface="Gill Sans"/>
                <a:sym typeface="Gill Sans"/>
              </a:rPr>
              <a:t>Response</a:t>
            </a:r>
          </a:p>
          <a:p>
            <a:pPr marL="321457" indent="-321457">
              <a:buClr>
                <a:srgbClr val="00CCFF"/>
              </a:buClr>
              <a:buFont typeface="Arial" panose="020B0604020202020204" pitchFamily="34" charset="0"/>
              <a:buChar char="•"/>
              <a:defRPr/>
            </a:pPr>
            <a:r>
              <a:rPr lang="en-US" sz="1969" dirty="0">
                <a:solidFill>
                  <a:schemeClr val="bg1"/>
                </a:solidFill>
                <a:latin typeface="Gill Sans"/>
                <a:sym typeface="Gill Sans"/>
              </a:rPr>
              <a:t>Pseudo-progression</a:t>
            </a:r>
          </a:p>
          <a:p>
            <a:pPr marL="321457" indent="-321457">
              <a:buClr>
                <a:srgbClr val="00CCFF"/>
              </a:buClr>
              <a:buFont typeface="Arial" panose="020B0604020202020204" pitchFamily="34" charset="0"/>
              <a:buChar char="•"/>
              <a:defRPr/>
            </a:pPr>
            <a:r>
              <a:rPr lang="en-US" sz="1969" dirty="0">
                <a:solidFill>
                  <a:schemeClr val="bg1"/>
                </a:solidFill>
                <a:latin typeface="Gill Sans"/>
                <a:sym typeface="Gill Sans"/>
              </a:rPr>
              <a:t>Progression</a:t>
            </a:r>
          </a:p>
          <a:p>
            <a:pPr marL="321457" indent="-321457">
              <a:buClr>
                <a:srgbClr val="00CCFF"/>
              </a:buClr>
              <a:buFont typeface="Arial" panose="020B0604020202020204" pitchFamily="34" charset="0"/>
              <a:buChar char="•"/>
              <a:defRPr/>
            </a:pPr>
            <a:r>
              <a:rPr lang="en-US" sz="1969" dirty="0" err="1">
                <a:solidFill>
                  <a:schemeClr val="bg1"/>
                </a:solidFill>
                <a:latin typeface="Gill Sans"/>
                <a:sym typeface="Gill Sans"/>
              </a:rPr>
              <a:t>Hyperprogression</a:t>
            </a:r>
            <a:endParaRPr lang="en-US" sz="1969" dirty="0">
              <a:solidFill>
                <a:schemeClr val="bg1"/>
              </a:solidFill>
              <a:latin typeface="Gill Sans"/>
              <a:sym typeface="Gill Sans"/>
            </a:endParaRPr>
          </a:p>
          <a:p>
            <a:pPr>
              <a:defRPr/>
            </a:pPr>
            <a:endParaRPr lang="en-US" sz="1547" dirty="0">
              <a:latin typeface="Gill Sans"/>
              <a:sym typeface="Gill Sans"/>
            </a:endParaRPr>
          </a:p>
        </p:txBody>
      </p:sp>
      <p:sp>
        <p:nvSpPr>
          <p:cNvPr id="75779" name="Rectangle 1"/>
          <p:cNvSpPr>
            <a:spLocks noChangeArrowheads="1"/>
          </p:cNvSpPr>
          <p:nvPr/>
        </p:nvSpPr>
        <p:spPr bwMode="auto">
          <a:xfrm>
            <a:off x="1282973" y="4325369"/>
            <a:ext cx="6901652" cy="87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r>
              <a:rPr lang="en-US" altLang="en-US" sz="2812" dirty="0">
                <a:solidFill>
                  <a:srgbClr val="FFFF00"/>
                </a:solidFill>
              </a:rPr>
              <a:t> </a:t>
            </a:r>
            <a:r>
              <a:rPr lang="en-US" altLang="en-US" sz="2250" dirty="0">
                <a:solidFill>
                  <a:schemeClr val="bg1"/>
                </a:solidFill>
              </a:rPr>
              <a:t>Using genomics to find the best immunotherapy match and to predict response/resistance pattern</a:t>
            </a:r>
          </a:p>
        </p:txBody>
      </p:sp>
    </p:spTree>
    <p:extLst>
      <p:ext uri="{BB962C8B-B14F-4D97-AF65-F5344CB8AC3E}">
        <p14:creationId xmlns:p14="http://schemas.microsoft.com/office/powerpoint/2010/main" val="972838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p:cNvSpPr>
            <a:spLocks noGrp="1"/>
          </p:cNvSpPr>
          <p:nvPr>
            <p:ph type="title"/>
          </p:nvPr>
        </p:nvSpPr>
        <p:spPr>
          <a:xfrm>
            <a:off x="685800" y="174430"/>
            <a:ext cx="7772400" cy="691083"/>
          </a:xfrm>
          <a:solidFill>
            <a:schemeClr val="tx1"/>
          </a:solidFill>
        </p:spPr>
        <p:txBody>
          <a:bodyPr/>
          <a:lstStyle/>
          <a:p>
            <a:r>
              <a:rPr lang="en-US" dirty="0">
                <a:solidFill>
                  <a:srgbClr val="FFFF00"/>
                </a:solidFill>
              </a:rPr>
              <a:t>Potential Responses to Immunotherapy Treatment</a:t>
            </a:r>
          </a:p>
        </p:txBody>
      </p:sp>
      <p:grpSp>
        <p:nvGrpSpPr>
          <p:cNvPr id="2" name="Group 1" descr="Line chart depicting disease burden over time in response to immunotherapy treatment. Disease burden increases for progressive disease but decreases following clinical response">
            <a:extLst>
              <a:ext uri="{FF2B5EF4-FFF2-40B4-BE49-F238E27FC236}">
                <a16:creationId xmlns:a16="http://schemas.microsoft.com/office/drawing/2014/main" id="{5BB5DD26-D96C-4E28-AB28-AD213EDD1AE4}"/>
              </a:ext>
            </a:extLst>
          </p:cNvPr>
          <p:cNvGrpSpPr/>
          <p:nvPr/>
        </p:nvGrpSpPr>
        <p:grpSpPr>
          <a:xfrm>
            <a:off x="641564" y="1086928"/>
            <a:ext cx="7622541" cy="5228351"/>
            <a:chOff x="641564" y="1086928"/>
            <a:chExt cx="7622541" cy="5228351"/>
          </a:xfrm>
        </p:grpSpPr>
        <p:cxnSp>
          <p:nvCxnSpPr>
            <p:cNvPr id="11" name="Straight Arrow Connector 10"/>
            <p:cNvCxnSpPr/>
            <p:nvPr/>
          </p:nvCxnSpPr>
          <p:spPr>
            <a:xfrm flipV="1">
              <a:off x="1380226" y="1086929"/>
              <a:ext cx="0" cy="4735901"/>
            </a:xfrm>
            <a:prstGeom prst="straightConnector1">
              <a:avLst/>
            </a:prstGeom>
            <a:ln w="3810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380226" y="5802705"/>
              <a:ext cx="6521570" cy="0"/>
            </a:xfrm>
            <a:prstGeom prst="straightConnector1">
              <a:avLst/>
            </a:prstGeom>
            <a:ln w="3810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380226" y="5822836"/>
              <a:ext cx="6521570" cy="492443"/>
            </a:xfrm>
            <a:prstGeom prst="rect">
              <a:avLst/>
            </a:prstGeom>
            <a:noFill/>
          </p:spPr>
          <p:txBody>
            <a:bodyPr wrap="square" rtlCol="0">
              <a:spAutoFit/>
            </a:bodyPr>
            <a:lstStyle/>
            <a:p>
              <a:pPr algn="ctr"/>
              <a:r>
                <a:rPr lang="en-US" sz="2600" dirty="0">
                  <a:solidFill>
                    <a:schemeClr val="bg1"/>
                  </a:solidFill>
                </a:rPr>
                <a:t>Time</a:t>
              </a:r>
            </a:p>
          </p:txBody>
        </p:sp>
        <p:sp>
          <p:nvSpPr>
            <p:cNvPr id="17" name="TextBox 16"/>
            <p:cNvSpPr txBox="1"/>
            <p:nvPr/>
          </p:nvSpPr>
          <p:spPr>
            <a:xfrm rot="16200000">
              <a:off x="-1480169" y="3208661"/>
              <a:ext cx="4735909" cy="492443"/>
            </a:xfrm>
            <a:prstGeom prst="rect">
              <a:avLst/>
            </a:prstGeom>
            <a:noFill/>
          </p:spPr>
          <p:txBody>
            <a:bodyPr wrap="square" rtlCol="0">
              <a:spAutoFit/>
            </a:bodyPr>
            <a:lstStyle/>
            <a:p>
              <a:pPr algn="ctr"/>
              <a:r>
                <a:rPr lang="en-US" sz="2600" dirty="0">
                  <a:solidFill>
                    <a:schemeClr val="bg1"/>
                  </a:solidFill>
                </a:rPr>
                <a:t>Disease burden</a:t>
              </a:r>
            </a:p>
          </p:txBody>
        </p:sp>
        <p:cxnSp>
          <p:nvCxnSpPr>
            <p:cNvPr id="19" name="Straight Arrow Connector 18"/>
            <p:cNvCxnSpPr/>
            <p:nvPr/>
          </p:nvCxnSpPr>
          <p:spPr>
            <a:xfrm flipV="1">
              <a:off x="1380226" y="1846053"/>
              <a:ext cx="3916393" cy="1578635"/>
            </a:xfrm>
            <a:prstGeom prst="straightConnector1">
              <a:avLst/>
            </a:prstGeom>
            <a:ln w="31750">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1380226" y="3424688"/>
              <a:ext cx="4149306" cy="2156603"/>
            </a:xfrm>
            <a:prstGeom prst="straightConnector1">
              <a:avLst/>
            </a:prstGeom>
            <a:ln w="3175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5296619" y="1595891"/>
              <a:ext cx="2734573" cy="430887"/>
            </a:xfrm>
            <a:prstGeom prst="rect">
              <a:avLst/>
            </a:prstGeom>
            <a:noFill/>
          </p:spPr>
          <p:txBody>
            <a:bodyPr wrap="square" rtlCol="0">
              <a:spAutoFit/>
            </a:bodyPr>
            <a:lstStyle/>
            <a:p>
              <a:r>
                <a:rPr lang="en-US" dirty="0">
                  <a:solidFill>
                    <a:schemeClr val="accent1"/>
                  </a:solidFill>
                </a:rPr>
                <a:t>Progressive disease</a:t>
              </a:r>
            </a:p>
          </p:txBody>
        </p:sp>
        <p:sp>
          <p:nvSpPr>
            <p:cNvPr id="33" name="TextBox 32"/>
            <p:cNvSpPr txBox="1"/>
            <p:nvPr/>
          </p:nvSpPr>
          <p:spPr>
            <a:xfrm>
              <a:off x="5529532" y="5409202"/>
              <a:ext cx="2734573" cy="430887"/>
            </a:xfrm>
            <a:prstGeom prst="rect">
              <a:avLst/>
            </a:prstGeom>
            <a:noFill/>
          </p:spPr>
          <p:txBody>
            <a:bodyPr wrap="square" rtlCol="0">
              <a:spAutoFit/>
            </a:bodyPr>
            <a:lstStyle/>
            <a:p>
              <a:r>
                <a:rPr lang="en-US" dirty="0">
                  <a:solidFill>
                    <a:schemeClr val="accent6"/>
                  </a:solidFill>
                </a:rPr>
                <a:t>Clinical response</a:t>
              </a:r>
            </a:p>
          </p:txBody>
        </p:sp>
      </p:grpSp>
    </p:spTree>
    <p:extLst>
      <p:ext uri="{BB962C8B-B14F-4D97-AF65-F5344CB8AC3E}">
        <p14:creationId xmlns:p14="http://schemas.microsoft.com/office/powerpoint/2010/main" val="2018753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p:cNvSpPr>
            <a:spLocks noGrp="1"/>
          </p:cNvSpPr>
          <p:nvPr>
            <p:ph type="title"/>
          </p:nvPr>
        </p:nvSpPr>
        <p:spPr>
          <a:solidFill>
            <a:schemeClr val="tx1"/>
          </a:solidFill>
        </p:spPr>
        <p:txBody>
          <a:bodyPr/>
          <a:lstStyle/>
          <a:p>
            <a:r>
              <a:rPr lang="en-US" dirty="0">
                <a:solidFill>
                  <a:srgbClr val="FFFF00"/>
                </a:solidFill>
              </a:rPr>
              <a:t>Potential Responses to Immunotherapy Treatment</a:t>
            </a:r>
          </a:p>
        </p:txBody>
      </p:sp>
      <p:grpSp>
        <p:nvGrpSpPr>
          <p:cNvPr id="2" name="Group 1" descr="Line chart depicting disease burden over time in response to immunotherapy treatment. Hyperprogressive disease reflects an accelerated rate of progression compared to progressive disease.">
            <a:extLst>
              <a:ext uri="{FF2B5EF4-FFF2-40B4-BE49-F238E27FC236}">
                <a16:creationId xmlns:a16="http://schemas.microsoft.com/office/drawing/2014/main" id="{7F447C7D-37C1-4AC6-9A8E-1D91BA2CC774}"/>
              </a:ext>
            </a:extLst>
          </p:cNvPr>
          <p:cNvGrpSpPr/>
          <p:nvPr/>
        </p:nvGrpSpPr>
        <p:grpSpPr>
          <a:xfrm>
            <a:off x="641564" y="980757"/>
            <a:ext cx="7622541" cy="5334522"/>
            <a:chOff x="641564" y="980757"/>
            <a:chExt cx="7622541" cy="5334522"/>
          </a:xfrm>
        </p:grpSpPr>
        <p:cxnSp>
          <p:nvCxnSpPr>
            <p:cNvPr id="11" name="Straight Arrow Connector 10"/>
            <p:cNvCxnSpPr/>
            <p:nvPr/>
          </p:nvCxnSpPr>
          <p:spPr>
            <a:xfrm flipV="1">
              <a:off x="1380226" y="1086929"/>
              <a:ext cx="0" cy="4735901"/>
            </a:xfrm>
            <a:prstGeom prst="straightConnector1">
              <a:avLst/>
            </a:prstGeom>
            <a:ln w="3810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380226" y="5802705"/>
              <a:ext cx="6521570" cy="0"/>
            </a:xfrm>
            <a:prstGeom prst="straightConnector1">
              <a:avLst/>
            </a:prstGeom>
            <a:ln w="3810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380226" y="5822836"/>
              <a:ext cx="6521570" cy="492443"/>
            </a:xfrm>
            <a:prstGeom prst="rect">
              <a:avLst/>
            </a:prstGeom>
            <a:noFill/>
          </p:spPr>
          <p:txBody>
            <a:bodyPr wrap="square" rtlCol="0">
              <a:spAutoFit/>
            </a:bodyPr>
            <a:lstStyle/>
            <a:p>
              <a:pPr algn="ctr"/>
              <a:r>
                <a:rPr lang="en-US" sz="2600" dirty="0">
                  <a:solidFill>
                    <a:schemeClr val="bg1"/>
                  </a:solidFill>
                </a:rPr>
                <a:t>Time</a:t>
              </a:r>
            </a:p>
          </p:txBody>
        </p:sp>
        <p:sp>
          <p:nvSpPr>
            <p:cNvPr id="17" name="TextBox 16"/>
            <p:cNvSpPr txBox="1"/>
            <p:nvPr/>
          </p:nvSpPr>
          <p:spPr>
            <a:xfrm rot="16200000">
              <a:off x="-1480169" y="3208661"/>
              <a:ext cx="4735909" cy="492443"/>
            </a:xfrm>
            <a:prstGeom prst="rect">
              <a:avLst/>
            </a:prstGeom>
            <a:noFill/>
          </p:spPr>
          <p:txBody>
            <a:bodyPr wrap="square" rtlCol="0">
              <a:spAutoFit/>
            </a:bodyPr>
            <a:lstStyle/>
            <a:p>
              <a:pPr algn="ctr"/>
              <a:r>
                <a:rPr lang="en-US" sz="2600" dirty="0">
                  <a:solidFill>
                    <a:schemeClr val="bg1"/>
                  </a:solidFill>
                </a:rPr>
                <a:t>Disease burden</a:t>
              </a:r>
            </a:p>
          </p:txBody>
        </p:sp>
        <p:cxnSp>
          <p:nvCxnSpPr>
            <p:cNvPr id="19" name="Straight Arrow Connector 18"/>
            <p:cNvCxnSpPr/>
            <p:nvPr/>
          </p:nvCxnSpPr>
          <p:spPr>
            <a:xfrm flipV="1">
              <a:off x="1380226" y="1846053"/>
              <a:ext cx="3916393" cy="1578635"/>
            </a:xfrm>
            <a:prstGeom prst="straightConnector1">
              <a:avLst/>
            </a:prstGeom>
            <a:ln w="31750">
              <a:solidFill>
                <a:schemeClr val="accent1">
                  <a:lumMod val="20000"/>
                  <a:lumOff val="8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1380226" y="3424688"/>
              <a:ext cx="4149306" cy="2156603"/>
            </a:xfrm>
            <a:prstGeom prst="straightConnector1">
              <a:avLst/>
            </a:prstGeom>
            <a:ln w="31750">
              <a:solidFill>
                <a:schemeClr val="accent6">
                  <a:lumMod val="20000"/>
                  <a:lumOff val="8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1380226" y="1242204"/>
              <a:ext cx="1302223" cy="2182484"/>
            </a:xfrm>
            <a:prstGeom prst="straightConnector1">
              <a:avLst/>
            </a:prstGeom>
            <a:ln w="31750">
              <a:solidFill>
                <a:schemeClr val="accent4"/>
              </a:solidFill>
              <a:tailEnd type="triangle"/>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5296619" y="1595891"/>
              <a:ext cx="2734573" cy="430887"/>
            </a:xfrm>
            <a:prstGeom prst="rect">
              <a:avLst/>
            </a:prstGeom>
            <a:noFill/>
          </p:spPr>
          <p:txBody>
            <a:bodyPr wrap="square" rtlCol="0">
              <a:spAutoFit/>
            </a:bodyPr>
            <a:lstStyle/>
            <a:p>
              <a:r>
                <a:rPr lang="en-US" dirty="0">
                  <a:solidFill>
                    <a:schemeClr val="accent1">
                      <a:lumMod val="20000"/>
                      <a:lumOff val="80000"/>
                    </a:schemeClr>
                  </a:solidFill>
                </a:rPr>
                <a:t>Progressive disease</a:t>
              </a:r>
            </a:p>
          </p:txBody>
        </p:sp>
        <p:sp>
          <p:nvSpPr>
            <p:cNvPr id="33" name="TextBox 32"/>
            <p:cNvSpPr txBox="1"/>
            <p:nvPr/>
          </p:nvSpPr>
          <p:spPr>
            <a:xfrm>
              <a:off x="5529532" y="5409202"/>
              <a:ext cx="2734573" cy="430887"/>
            </a:xfrm>
            <a:prstGeom prst="rect">
              <a:avLst/>
            </a:prstGeom>
            <a:noFill/>
          </p:spPr>
          <p:txBody>
            <a:bodyPr wrap="square" rtlCol="0">
              <a:spAutoFit/>
            </a:bodyPr>
            <a:lstStyle/>
            <a:p>
              <a:r>
                <a:rPr lang="en-US" dirty="0">
                  <a:solidFill>
                    <a:schemeClr val="accent6">
                      <a:lumMod val="20000"/>
                      <a:lumOff val="80000"/>
                    </a:schemeClr>
                  </a:solidFill>
                </a:rPr>
                <a:t>Clinical response</a:t>
              </a:r>
            </a:p>
          </p:txBody>
        </p:sp>
        <p:sp>
          <p:nvSpPr>
            <p:cNvPr id="36" name="TextBox 35"/>
            <p:cNvSpPr txBox="1"/>
            <p:nvPr/>
          </p:nvSpPr>
          <p:spPr>
            <a:xfrm>
              <a:off x="2665197" y="980757"/>
              <a:ext cx="3243898" cy="430887"/>
            </a:xfrm>
            <a:prstGeom prst="rect">
              <a:avLst/>
            </a:prstGeom>
            <a:noFill/>
          </p:spPr>
          <p:txBody>
            <a:bodyPr wrap="square" rtlCol="0">
              <a:spAutoFit/>
            </a:bodyPr>
            <a:lstStyle/>
            <a:p>
              <a:r>
                <a:rPr lang="en-US" dirty="0" err="1">
                  <a:solidFill>
                    <a:schemeClr val="accent4"/>
                  </a:solidFill>
                </a:rPr>
                <a:t>Hyperprogressive</a:t>
              </a:r>
              <a:r>
                <a:rPr lang="en-US" dirty="0">
                  <a:solidFill>
                    <a:schemeClr val="accent4"/>
                  </a:solidFill>
                </a:rPr>
                <a:t> disease</a:t>
              </a:r>
            </a:p>
          </p:txBody>
        </p:sp>
      </p:grpSp>
    </p:spTree>
    <p:extLst>
      <p:ext uri="{BB962C8B-B14F-4D97-AF65-F5344CB8AC3E}">
        <p14:creationId xmlns:p14="http://schemas.microsoft.com/office/powerpoint/2010/main" val="1408169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p:cNvSpPr>
            <a:spLocks noGrp="1"/>
          </p:cNvSpPr>
          <p:nvPr>
            <p:ph type="title"/>
          </p:nvPr>
        </p:nvSpPr>
        <p:spPr>
          <a:xfrm>
            <a:off x="685800" y="162262"/>
            <a:ext cx="7772400" cy="703251"/>
          </a:xfrm>
          <a:solidFill>
            <a:schemeClr val="tx1"/>
          </a:solidFill>
        </p:spPr>
        <p:txBody>
          <a:bodyPr/>
          <a:lstStyle/>
          <a:p>
            <a:r>
              <a:rPr lang="en-US" dirty="0">
                <a:solidFill>
                  <a:srgbClr val="FFFF00"/>
                </a:solidFill>
              </a:rPr>
              <a:t>Potential Responses to Immunotherapy Treatment</a:t>
            </a:r>
          </a:p>
        </p:txBody>
      </p:sp>
      <p:grpSp>
        <p:nvGrpSpPr>
          <p:cNvPr id="2" name="Group 1" descr="Line chart depicting disease burden over time in response to immunotherapy treatment. Early patient respones may be difficult to differentiate.">
            <a:extLst>
              <a:ext uri="{FF2B5EF4-FFF2-40B4-BE49-F238E27FC236}">
                <a16:creationId xmlns:a16="http://schemas.microsoft.com/office/drawing/2014/main" id="{D5101F83-6500-41A3-9D86-B1DA9D6DE129}"/>
              </a:ext>
            </a:extLst>
          </p:cNvPr>
          <p:cNvGrpSpPr/>
          <p:nvPr/>
        </p:nvGrpSpPr>
        <p:grpSpPr>
          <a:xfrm>
            <a:off x="641564" y="980757"/>
            <a:ext cx="7622541" cy="5334522"/>
            <a:chOff x="641564" y="980757"/>
            <a:chExt cx="7622541" cy="5334522"/>
          </a:xfrm>
        </p:grpSpPr>
        <p:cxnSp>
          <p:nvCxnSpPr>
            <p:cNvPr id="11" name="Straight Arrow Connector 10"/>
            <p:cNvCxnSpPr/>
            <p:nvPr/>
          </p:nvCxnSpPr>
          <p:spPr>
            <a:xfrm flipV="1">
              <a:off x="1380226" y="1086929"/>
              <a:ext cx="0" cy="4735901"/>
            </a:xfrm>
            <a:prstGeom prst="straightConnector1">
              <a:avLst/>
            </a:prstGeom>
            <a:ln w="3810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380226" y="5802705"/>
              <a:ext cx="6521570" cy="0"/>
            </a:xfrm>
            <a:prstGeom prst="straightConnector1">
              <a:avLst/>
            </a:prstGeom>
            <a:ln w="3810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380226" y="5822836"/>
              <a:ext cx="6521570" cy="492443"/>
            </a:xfrm>
            <a:prstGeom prst="rect">
              <a:avLst/>
            </a:prstGeom>
            <a:noFill/>
          </p:spPr>
          <p:txBody>
            <a:bodyPr wrap="square" rtlCol="0">
              <a:spAutoFit/>
            </a:bodyPr>
            <a:lstStyle/>
            <a:p>
              <a:pPr algn="ctr"/>
              <a:r>
                <a:rPr lang="en-US" sz="2600" dirty="0">
                  <a:solidFill>
                    <a:schemeClr val="bg1"/>
                  </a:solidFill>
                </a:rPr>
                <a:t>Time</a:t>
              </a:r>
            </a:p>
          </p:txBody>
        </p:sp>
        <p:sp>
          <p:nvSpPr>
            <p:cNvPr id="17" name="TextBox 16"/>
            <p:cNvSpPr txBox="1"/>
            <p:nvPr/>
          </p:nvSpPr>
          <p:spPr>
            <a:xfrm rot="16200000">
              <a:off x="-1480169" y="3208661"/>
              <a:ext cx="4735909" cy="492443"/>
            </a:xfrm>
            <a:prstGeom prst="rect">
              <a:avLst/>
            </a:prstGeom>
            <a:noFill/>
          </p:spPr>
          <p:txBody>
            <a:bodyPr wrap="square" rtlCol="0">
              <a:spAutoFit/>
            </a:bodyPr>
            <a:lstStyle/>
            <a:p>
              <a:pPr algn="ctr"/>
              <a:r>
                <a:rPr lang="en-US" sz="2600" dirty="0">
                  <a:solidFill>
                    <a:schemeClr val="bg1"/>
                  </a:solidFill>
                </a:rPr>
                <a:t>Disease burden</a:t>
              </a:r>
            </a:p>
          </p:txBody>
        </p:sp>
        <p:cxnSp>
          <p:nvCxnSpPr>
            <p:cNvPr id="19" name="Straight Arrow Connector 18"/>
            <p:cNvCxnSpPr/>
            <p:nvPr/>
          </p:nvCxnSpPr>
          <p:spPr>
            <a:xfrm flipV="1">
              <a:off x="1380226" y="1846053"/>
              <a:ext cx="3916393" cy="1578635"/>
            </a:xfrm>
            <a:prstGeom prst="straightConnector1">
              <a:avLst/>
            </a:prstGeom>
            <a:ln w="31750">
              <a:solidFill>
                <a:schemeClr val="accent1">
                  <a:lumMod val="20000"/>
                  <a:lumOff val="8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1380226" y="3424688"/>
              <a:ext cx="4149306" cy="2156603"/>
            </a:xfrm>
            <a:prstGeom prst="straightConnector1">
              <a:avLst/>
            </a:prstGeom>
            <a:ln w="31750">
              <a:solidFill>
                <a:schemeClr val="accent6">
                  <a:lumMod val="20000"/>
                  <a:lumOff val="8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1380226" y="1242204"/>
              <a:ext cx="1302223" cy="2182484"/>
            </a:xfrm>
            <a:prstGeom prst="straightConnector1">
              <a:avLst/>
            </a:prstGeom>
            <a:ln w="31750">
              <a:solidFill>
                <a:schemeClr val="accent4">
                  <a:lumMod val="20000"/>
                  <a:lumOff val="8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1380226" y="2717321"/>
              <a:ext cx="1768416" cy="707367"/>
            </a:xfrm>
            <a:prstGeom prst="straightConnector1">
              <a:avLst/>
            </a:prstGeom>
            <a:ln w="76200">
              <a:solidFill>
                <a:srgbClr val="FFFF00"/>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1380226" y="3424683"/>
              <a:ext cx="1871932" cy="995413"/>
            </a:xfrm>
            <a:prstGeom prst="straightConnector1">
              <a:avLst/>
            </a:prstGeom>
            <a:ln w="76200">
              <a:solidFill>
                <a:srgbClr val="FFFF00"/>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5296619" y="1595891"/>
              <a:ext cx="2734573" cy="430887"/>
            </a:xfrm>
            <a:prstGeom prst="rect">
              <a:avLst/>
            </a:prstGeom>
            <a:noFill/>
          </p:spPr>
          <p:txBody>
            <a:bodyPr wrap="square" rtlCol="0">
              <a:spAutoFit/>
            </a:bodyPr>
            <a:lstStyle/>
            <a:p>
              <a:r>
                <a:rPr lang="en-US" dirty="0">
                  <a:solidFill>
                    <a:schemeClr val="accent1">
                      <a:lumMod val="20000"/>
                      <a:lumOff val="80000"/>
                    </a:schemeClr>
                  </a:solidFill>
                </a:rPr>
                <a:t>Progressive disease</a:t>
              </a:r>
            </a:p>
          </p:txBody>
        </p:sp>
        <p:sp>
          <p:nvSpPr>
            <p:cNvPr id="33" name="TextBox 32"/>
            <p:cNvSpPr txBox="1"/>
            <p:nvPr/>
          </p:nvSpPr>
          <p:spPr>
            <a:xfrm>
              <a:off x="5529532" y="5409202"/>
              <a:ext cx="2734573" cy="430887"/>
            </a:xfrm>
            <a:prstGeom prst="rect">
              <a:avLst/>
            </a:prstGeom>
            <a:noFill/>
          </p:spPr>
          <p:txBody>
            <a:bodyPr wrap="square" rtlCol="0">
              <a:spAutoFit/>
            </a:bodyPr>
            <a:lstStyle/>
            <a:p>
              <a:r>
                <a:rPr lang="en-US" dirty="0">
                  <a:solidFill>
                    <a:schemeClr val="accent6">
                      <a:lumMod val="20000"/>
                      <a:lumOff val="80000"/>
                    </a:schemeClr>
                  </a:solidFill>
                </a:rPr>
                <a:t>Clinical response</a:t>
              </a:r>
            </a:p>
          </p:txBody>
        </p:sp>
        <p:sp>
          <p:nvSpPr>
            <p:cNvPr id="36" name="TextBox 35"/>
            <p:cNvSpPr txBox="1"/>
            <p:nvPr/>
          </p:nvSpPr>
          <p:spPr>
            <a:xfrm>
              <a:off x="2665197" y="980757"/>
              <a:ext cx="3243898" cy="430887"/>
            </a:xfrm>
            <a:prstGeom prst="rect">
              <a:avLst/>
            </a:prstGeom>
            <a:noFill/>
          </p:spPr>
          <p:txBody>
            <a:bodyPr wrap="square" rtlCol="0">
              <a:spAutoFit/>
            </a:bodyPr>
            <a:lstStyle/>
            <a:p>
              <a:r>
                <a:rPr lang="en-US" dirty="0" err="1">
                  <a:solidFill>
                    <a:schemeClr val="accent4">
                      <a:lumMod val="20000"/>
                      <a:lumOff val="80000"/>
                    </a:schemeClr>
                  </a:solidFill>
                </a:rPr>
                <a:t>Hyperprogressive</a:t>
              </a:r>
              <a:r>
                <a:rPr lang="en-US" dirty="0">
                  <a:solidFill>
                    <a:schemeClr val="accent4">
                      <a:lumMod val="20000"/>
                      <a:lumOff val="80000"/>
                    </a:schemeClr>
                  </a:solidFill>
                </a:rPr>
                <a:t> disease</a:t>
              </a:r>
            </a:p>
          </p:txBody>
        </p:sp>
        <p:sp>
          <p:nvSpPr>
            <p:cNvPr id="37" name="TextBox 36"/>
            <p:cNvSpPr txBox="1"/>
            <p:nvPr/>
          </p:nvSpPr>
          <p:spPr>
            <a:xfrm>
              <a:off x="3148642" y="3287102"/>
              <a:ext cx="3243898" cy="430887"/>
            </a:xfrm>
            <a:prstGeom prst="rect">
              <a:avLst/>
            </a:prstGeom>
            <a:noFill/>
          </p:spPr>
          <p:txBody>
            <a:bodyPr wrap="square" rtlCol="0">
              <a:spAutoFit/>
            </a:bodyPr>
            <a:lstStyle/>
            <a:p>
              <a:r>
                <a:rPr lang="en-US" dirty="0">
                  <a:solidFill>
                    <a:schemeClr val="bg1"/>
                  </a:solidFill>
                </a:rPr>
                <a:t>?</a:t>
              </a:r>
            </a:p>
          </p:txBody>
        </p:sp>
      </p:grpSp>
    </p:spTree>
    <p:extLst>
      <p:ext uri="{BB962C8B-B14F-4D97-AF65-F5344CB8AC3E}">
        <p14:creationId xmlns:p14="http://schemas.microsoft.com/office/powerpoint/2010/main" val="348901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Placeholder 2">
            <a:extLst>
              <a:ext uri="{FF2B5EF4-FFF2-40B4-BE49-F238E27FC236}">
                <a16:creationId xmlns:a16="http://schemas.microsoft.com/office/drawing/2014/main" id="{025E90AD-8B1C-354D-8DED-EC83CAA7E576}"/>
              </a:ext>
            </a:extLst>
          </p:cNvPr>
          <p:cNvSpPr>
            <a:spLocks noGrp="1"/>
          </p:cNvSpPr>
          <p:nvPr>
            <p:ph type="title" idx="4294967295"/>
          </p:nvPr>
        </p:nvSpPr>
        <p:spPr>
          <a:xfrm>
            <a:off x="2068340" y="708794"/>
            <a:ext cx="4372198" cy="4074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Gill Sans" panose="020B0502020104020203" charset="0"/>
              <a:buNone/>
              <a:tabLst/>
              <a:defRPr/>
            </a:pPr>
            <a:r>
              <a:rPr kumimoji="0" lang="en-US" altLang="en-US" sz="2136" b="1" i="0" u="none" strike="noStrike" kern="1200" cap="none" spc="0" normalizeH="0" baseline="0" noProof="0" dirty="0">
                <a:ln>
                  <a:noFill/>
                </a:ln>
                <a:solidFill>
                  <a:srgbClr val="FFFF00"/>
                </a:solidFill>
                <a:effectLst/>
                <a:uLnTx/>
                <a:uFillTx/>
                <a:latin typeface="+mn-lt"/>
                <a:ea typeface="+mn-ea"/>
                <a:cs typeface="Arial" panose="020B0604020202020204" pitchFamily="34" charset="0"/>
                <a:sym typeface="Gill Sans" panose="020B0502020104020203" charset="0"/>
              </a:rPr>
              <a:t>Disclosures</a:t>
            </a:r>
          </a:p>
        </p:txBody>
      </p:sp>
      <p:sp>
        <p:nvSpPr>
          <p:cNvPr id="3" name="Rectangle 2">
            <a:extLst>
              <a:ext uri="{FF2B5EF4-FFF2-40B4-BE49-F238E27FC236}">
                <a16:creationId xmlns:a16="http://schemas.microsoft.com/office/drawing/2014/main" id="{8C847124-2538-9B4B-8287-C16526C42697}"/>
              </a:ext>
            </a:extLst>
          </p:cNvPr>
          <p:cNvSpPr/>
          <p:nvPr/>
        </p:nvSpPr>
        <p:spPr>
          <a:xfrm>
            <a:off x="1129606" y="1550418"/>
            <a:ext cx="7304484" cy="4093428"/>
          </a:xfrm>
          <a:prstGeom prst="rect">
            <a:avLst/>
          </a:prstGeom>
        </p:spPr>
        <p:txBody>
          <a:bodyPr>
            <a:spAutoFit/>
          </a:bodyPr>
          <a:lstStyle/>
          <a:p>
            <a:pPr fontAlgn="t">
              <a:defRPr/>
            </a:pPr>
            <a:r>
              <a:rPr lang="en-US" sz="2000" dirty="0">
                <a:solidFill>
                  <a:schemeClr val="bg1"/>
                </a:solidFill>
              </a:rPr>
              <a:t>2019 to present</a:t>
            </a:r>
          </a:p>
          <a:p>
            <a:pPr marL="342882" indent="-342882" fontAlgn="t">
              <a:buFont typeface="Arial" panose="020B0604020202020204" pitchFamily="34" charset="0"/>
              <a:buChar char="•"/>
              <a:defRPr/>
            </a:pPr>
            <a:r>
              <a:rPr lang="en-US" sz="2000" dirty="0">
                <a:solidFill>
                  <a:schemeClr val="bg1"/>
                </a:solidFill>
              </a:rPr>
              <a:t>Research funding from Boehringer Ingelheim, </a:t>
            </a:r>
            <a:r>
              <a:rPr lang="en-US" sz="2000" dirty="0" err="1">
                <a:solidFill>
                  <a:schemeClr val="bg1"/>
                </a:solidFill>
              </a:rPr>
              <a:t>Debiopharm</a:t>
            </a:r>
            <a:r>
              <a:rPr lang="en-US" sz="2000" dirty="0">
                <a:solidFill>
                  <a:schemeClr val="bg1"/>
                </a:solidFill>
              </a:rPr>
              <a:t>, Foundation Medicine, Genentech, Grifols, Guardant, Incyte, Konica Minolta, Medimmune, Merck Serono, </a:t>
            </a:r>
            <a:r>
              <a:rPr lang="en-US" sz="2000" dirty="0" err="1">
                <a:solidFill>
                  <a:schemeClr val="bg1"/>
                </a:solidFill>
              </a:rPr>
              <a:t>Omniseq</a:t>
            </a:r>
            <a:r>
              <a:rPr lang="en-US" sz="2000" dirty="0">
                <a:solidFill>
                  <a:schemeClr val="bg1"/>
                </a:solidFill>
              </a:rPr>
              <a:t>, Pfizer, </a:t>
            </a:r>
            <a:r>
              <a:rPr lang="en-US" sz="2000" dirty="0" err="1">
                <a:solidFill>
                  <a:schemeClr val="bg1"/>
                </a:solidFill>
              </a:rPr>
              <a:t>Sequenom</a:t>
            </a:r>
            <a:r>
              <a:rPr lang="en-US" sz="2000" dirty="0">
                <a:solidFill>
                  <a:schemeClr val="bg1"/>
                </a:solidFill>
              </a:rPr>
              <a:t>, Takeda, and </a:t>
            </a:r>
            <a:r>
              <a:rPr lang="en-US" sz="2000" dirty="0" err="1">
                <a:solidFill>
                  <a:schemeClr val="bg1"/>
                </a:solidFill>
              </a:rPr>
              <a:t>TopAlliance</a:t>
            </a:r>
            <a:r>
              <a:rPr lang="en-US" sz="2000" dirty="0">
                <a:solidFill>
                  <a:schemeClr val="bg1"/>
                </a:solidFill>
              </a:rPr>
              <a:t>; </a:t>
            </a:r>
          </a:p>
          <a:p>
            <a:pPr marL="342882" indent="-342882" fontAlgn="t">
              <a:buFont typeface="Arial" panose="020B0604020202020204" pitchFamily="34" charset="0"/>
              <a:buChar char="•"/>
              <a:defRPr/>
            </a:pPr>
            <a:r>
              <a:rPr lang="en-US" sz="2000" dirty="0">
                <a:solidFill>
                  <a:schemeClr val="bg1"/>
                </a:solidFill>
              </a:rPr>
              <a:t>Consultant and/or speaker fees and/or advisory board for Actuate Therapeutics, AstraZeneca, </a:t>
            </a:r>
            <a:r>
              <a:rPr lang="en-US" sz="2000" dirty="0" err="1">
                <a:solidFill>
                  <a:schemeClr val="bg1"/>
                </a:solidFill>
              </a:rPr>
              <a:t>Bicara</a:t>
            </a:r>
            <a:r>
              <a:rPr lang="en-US" sz="2000" dirty="0">
                <a:solidFill>
                  <a:schemeClr val="bg1"/>
                </a:solidFill>
              </a:rPr>
              <a:t> Therapeutics, Inc., Biological Dynamics, EOM Pharmaceuticals, Merck, </a:t>
            </a:r>
            <a:r>
              <a:rPr lang="en-US" sz="2000" dirty="0" err="1">
                <a:solidFill>
                  <a:schemeClr val="bg1"/>
                </a:solidFill>
              </a:rPr>
              <a:t>NeoGenomics</a:t>
            </a:r>
            <a:r>
              <a:rPr lang="en-US" sz="2000" dirty="0">
                <a:solidFill>
                  <a:schemeClr val="bg1"/>
                </a:solidFill>
              </a:rPr>
              <a:t>, </a:t>
            </a:r>
            <a:r>
              <a:rPr lang="en-US" sz="2000" dirty="0" err="1">
                <a:solidFill>
                  <a:schemeClr val="bg1"/>
                </a:solidFill>
              </a:rPr>
              <a:t>Neomed</a:t>
            </a:r>
            <a:r>
              <a:rPr lang="en-US" sz="2000" dirty="0">
                <a:solidFill>
                  <a:schemeClr val="bg1"/>
                </a:solidFill>
              </a:rPr>
              <a:t>, Pfizer, </a:t>
            </a:r>
            <a:r>
              <a:rPr lang="en-US" sz="2000" dirty="0" err="1">
                <a:solidFill>
                  <a:schemeClr val="bg1"/>
                </a:solidFill>
              </a:rPr>
              <a:t>Prosperdtx</a:t>
            </a:r>
            <a:r>
              <a:rPr lang="en-US" sz="2000" dirty="0">
                <a:solidFill>
                  <a:schemeClr val="bg1"/>
                </a:solidFill>
              </a:rPr>
              <a:t>, Regeneron, Roche, TD2/</a:t>
            </a:r>
            <a:r>
              <a:rPr lang="en-US" sz="2000" dirty="0" err="1">
                <a:solidFill>
                  <a:schemeClr val="bg1"/>
                </a:solidFill>
              </a:rPr>
              <a:t>Volastra</a:t>
            </a:r>
            <a:r>
              <a:rPr lang="en-US" sz="2000" dirty="0">
                <a:solidFill>
                  <a:schemeClr val="bg1"/>
                </a:solidFill>
              </a:rPr>
              <a:t>, Turning Point Therapeutics, X-Biotech </a:t>
            </a:r>
          </a:p>
          <a:p>
            <a:pPr marL="342882" indent="-342882" fontAlgn="t">
              <a:buFont typeface="Arial" panose="020B0604020202020204" pitchFamily="34" charset="0"/>
              <a:buChar char="•"/>
              <a:defRPr/>
            </a:pPr>
            <a:r>
              <a:rPr lang="en-US" sz="2000" dirty="0">
                <a:solidFill>
                  <a:schemeClr val="bg1"/>
                </a:solidFill>
              </a:rPr>
              <a:t>Equity interest in </a:t>
            </a:r>
            <a:r>
              <a:rPr lang="en-US" sz="2000" dirty="0" err="1">
                <a:solidFill>
                  <a:schemeClr val="bg1"/>
                </a:solidFill>
              </a:rPr>
              <a:t>CureMatch</a:t>
            </a:r>
            <a:r>
              <a:rPr lang="en-US" sz="2000" dirty="0">
                <a:solidFill>
                  <a:schemeClr val="bg1"/>
                </a:solidFill>
              </a:rPr>
              <a:t> Inc. and </a:t>
            </a:r>
            <a:r>
              <a:rPr lang="en-US" sz="2000" dirty="0" err="1">
                <a:solidFill>
                  <a:schemeClr val="bg1"/>
                </a:solidFill>
              </a:rPr>
              <a:t>IDbyDNA</a:t>
            </a:r>
            <a:r>
              <a:rPr lang="en-US" sz="2000" dirty="0">
                <a:solidFill>
                  <a:schemeClr val="bg1"/>
                </a:solidFill>
              </a:rPr>
              <a:t> </a:t>
            </a:r>
          </a:p>
          <a:p>
            <a:pPr marL="342882" indent="-342882" fontAlgn="t">
              <a:buFont typeface="Arial" panose="020B0604020202020204" pitchFamily="34" charset="0"/>
              <a:buChar char="•"/>
              <a:defRPr/>
            </a:pPr>
            <a:r>
              <a:rPr lang="en-US" sz="2000" dirty="0">
                <a:solidFill>
                  <a:schemeClr val="bg1"/>
                </a:solidFill>
              </a:rPr>
              <a:t>Serves on the Board of </a:t>
            </a:r>
            <a:r>
              <a:rPr lang="en-US" sz="2000" dirty="0" err="1">
                <a:solidFill>
                  <a:schemeClr val="bg1"/>
                </a:solidFill>
              </a:rPr>
              <a:t>CureMatch</a:t>
            </a:r>
            <a:r>
              <a:rPr lang="en-US" sz="2000" dirty="0">
                <a:solidFill>
                  <a:schemeClr val="bg1"/>
                </a:solidFill>
              </a:rPr>
              <a:t> and </a:t>
            </a:r>
            <a:r>
              <a:rPr lang="en-US" sz="2000" dirty="0" err="1">
                <a:solidFill>
                  <a:schemeClr val="bg1"/>
                </a:solidFill>
              </a:rPr>
              <a:t>CureMetrix</a:t>
            </a:r>
            <a:r>
              <a:rPr lang="en-US" sz="2000" dirty="0">
                <a:solidFill>
                  <a:schemeClr val="bg1"/>
                </a:solidFill>
              </a:rPr>
              <a:t>, and is a co-founder of </a:t>
            </a:r>
            <a:r>
              <a:rPr lang="en-US" sz="2000" dirty="0" err="1">
                <a:solidFill>
                  <a:schemeClr val="bg1"/>
                </a:solidFill>
              </a:rPr>
              <a:t>CureMatch</a:t>
            </a:r>
            <a:r>
              <a:rPr lang="en-US" sz="2000" dirty="0">
                <a:solidFill>
                  <a:schemeClr val="bg1"/>
                </a:solidFill>
              </a:rPr>
              <a:t>. </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p:cNvSpPr>
            <a:spLocks noGrp="1"/>
          </p:cNvSpPr>
          <p:nvPr>
            <p:ph type="title"/>
          </p:nvPr>
        </p:nvSpPr>
        <p:spPr>
          <a:solidFill>
            <a:schemeClr val="tx1"/>
          </a:solidFill>
        </p:spPr>
        <p:txBody>
          <a:bodyPr/>
          <a:lstStyle/>
          <a:p>
            <a:r>
              <a:rPr lang="en-US" dirty="0">
                <a:solidFill>
                  <a:srgbClr val="FFFF00"/>
                </a:solidFill>
              </a:rPr>
              <a:t>Potential Responses to Immunotherapy Treatment</a:t>
            </a:r>
          </a:p>
        </p:txBody>
      </p:sp>
      <p:grpSp>
        <p:nvGrpSpPr>
          <p:cNvPr id="2" name="Group 1" descr="Line chart depicting disease burden over time in response to immunotherapy treatment. Pseudoprogression describes when patients appear to be progressing early on, but ultimately respond.">
            <a:extLst>
              <a:ext uri="{FF2B5EF4-FFF2-40B4-BE49-F238E27FC236}">
                <a16:creationId xmlns:a16="http://schemas.microsoft.com/office/drawing/2014/main" id="{ACE4047A-D207-4172-BD1F-EFFAA072D296}"/>
              </a:ext>
            </a:extLst>
          </p:cNvPr>
          <p:cNvGrpSpPr/>
          <p:nvPr/>
        </p:nvGrpSpPr>
        <p:grpSpPr>
          <a:xfrm>
            <a:off x="641564" y="980757"/>
            <a:ext cx="7622541" cy="5334522"/>
            <a:chOff x="641564" y="980757"/>
            <a:chExt cx="7622541" cy="5334522"/>
          </a:xfrm>
        </p:grpSpPr>
        <p:cxnSp>
          <p:nvCxnSpPr>
            <p:cNvPr id="11" name="Straight Arrow Connector 10"/>
            <p:cNvCxnSpPr/>
            <p:nvPr/>
          </p:nvCxnSpPr>
          <p:spPr>
            <a:xfrm flipV="1">
              <a:off x="1380226" y="1086929"/>
              <a:ext cx="0" cy="4735901"/>
            </a:xfrm>
            <a:prstGeom prst="straightConnector1">
              <a:avLst/>
            </a:prstGeom>
            <a:ln w="3810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380226" y="5802705"/>
              <a:ext cx="6521570" cy="0"/>
            </a:xfrm>
            <a:prstGeom prst="straightConnector1">
              <a:avLst/>
            </a:prstGeom>
            <a:ln w="3810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380226" y="5822836"/>
              <a:ext cx="6521570" cy="492443"/>
            </a:xfrm>
            <a:prstGeom prst="rect">
              <a:avLst/>
            </a:prstGeom>
            <a:noFill/>
          </p:spPr>
          <p:txBody>
            <a:bodyPr wrap="square" rtlCol="0">
              <a:spAutoFit/>
            </a:bodyPr>
            <a:lstStyle/>
            <a:p>
              <a:pPr algn="ctr"/>
              <a:r>
                <a:rPr lang="en-US" sz="2600" dirty="0">
                  <a:solidFill>
                    <a:schemeClr val="bg1"/>
                  </a:solidFill>
                </a:rPr>
                <a:t>Time</a:t>
              </a:r>
            </a:p>
          </p:txBody>
        </p:sp>
        <p:sp>
          <p:nvSpPr>
            <p:cNvPr id="17" name="TextBox 16"/>
            <p:cNvSpPr txBox="1"/>
            <p:nvPr/>
          </p:nvSpPr>
          <p:spPr>
            <a:xfrm rot="16200000">
              <a:off x="-1480169" y="3208661"/>
              <a:ext cx="4735909" cy="492443"/>
            </a:xfrm>
            <a:prstGeom prst="rect">
              <a:avLst/>
            </a:prstGeom>
            <a:noFill/>
          </p:spPr>
          <p:txBody>
            <a:bodyPr wrap="square" rtlCol="0">
              <a:spAutoFit/>
            </a:bodyPr>
            <a:lstStyle/>
            <a:p>
              <a:pPr algn="ctr"/>
              <a:r>
                <a:rPr lang="en-US" sz="2600" dirty="0">
                  <a:solidFill>
                    <a:schemeClr val="bg1"/>
                  </a:solidFill>
                </a:rPr>
                <a:t>Disease burden</a:t>
              </a:r>
            </a:p>
          </p:txBody>
        </p:sp>
        <p:cxnSp>
          <p:nvCxnSpPr>
            <p:cNvPr id="19" name="Straight Arrow Connector 18"/>
            <p:cNvCxnSpPr/>
            <p:nvPr/>
          </p:nvCxnSpPr>
          <p:spPr>
            <a:xfrm flipV="1">
              <a:off x="1380226" y="1846053"/>
              <a:ext cx="3916393" cy="1578635"/>
            </a:xfrm>
            <a:prstGeom prst="straightConnector1">
              <a:avLst/>
            </a:prstGeom>
            <a:ln w="31750">
              <a:solidFill>
                <a:schemeClr val="accent1">
                  <a:lumMod val="20000"/>
                  <a:lumOff val="8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1380226" y="3424688"/>
              <a:ext cx="4149306" cy="2156603"/>
            </a:xfrm>
            <a:prstGeom prst="straightConnector1">
              <a:avLst/>
            </a:prstGeom>
            <a:ln w="31750">
              <a:solidFill>
                <a:schemeClr val="accent6">
                  <a:lumMod val="20000"/>
                  <a:lumOff val="8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1380226" y="1242204"/>
              <a:ext cx="1302223" cy="2182484"/>
            </a:xfrm>
            <a:prstGeom prst="straightConnector1">
              <a:avLst/>
            </a:prstGeom>
            <a:ln w="31750">
              <a:solidFill>
                <a:schemeClr val="accent4">
                  <a:lumMod val="20000"/>
                  <a:lumOff val="8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1380226" y="3424683"/>
              <a:ext cx="1871932" cy="995413"/>
            </a:xfrm>
            <a:prstGeom prst="straightConnector1">
              <a:avLst/>
            </a:prstGeom>
            <a:ln w="76200">
              <a:solidFill>
                <a:srgbClr val="FFFF00"/>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5296619" y="1595891"/>
              <a:ext cx="2734573" cy="430887"/>
            </a:xfrm>
            <a:prstGeom prst="rect">
              <a:avLst/>
            </a:prstGeom>
            <a:noFill/>
          </p:spPr>
          <p:txBody>
            <a:bodyPr wrap="square" rtlCol="0">
              <a:spAutoFit/>
            </a:bodyPr>
            <a:lstStyle/>
            <a:p>
              <a:r>
                <a:rPr lang="en-US" dirty="0">
                  <a:solidFill>
                    <a:schemeClr val="accent1">
                      <a:lumMod val="20000"/>
                      <a:lumOff val="80000"/>
                    </a:schemeClr>
                  </a:solidFill>
                </a:rPr>
                <a:t>Progressive disease</a:t>
              </a:r>
            </a:p>
          </p:txBody>
        </p:sp>
        <p:sp>
          <p:nvSpPr>
            <p:cNvPr id="33" name="TextBox 32"/>
            <p:cNvSpPr txBox="1"/>
            <p:nvPr/>
          </p:nvSpPr>
          <p:spPr>
            <a:xfrm>
              <a:off x="5529532" y="5409202"/>
              <a:ext cx="2734573" cy="430887"/>
            </a:xfrm>
            <a:prstGeom prst="rect">
              <a:avLst/>
            </a:prstGeom>
            <a:noFill/>
          </p:spPr>
          <p:txBody>
            <a:bodyPr wrap="square" rtlCol="0">
              <a:spAutoFit/>
            </a:bodyPr>
            <a:lstStyle/>
            <a:p>
              <a:r>
                <a:rPr lang="en-US" dirty="0">
                  <a:solidFill>
                    <a:schemeClr val="accent6">
                      <a:lumMod val="20000"/>
                      <a:lumOff val="80000"/>
                    </a:schemeClr>
                  </a:solidFill>
                </a:rPr>
                <a:t>Clinical response</a:t>
              </a:r>
            </a:p>
          </p:txBody>
        </p:sp>
        <p:sp>
          <p:nvSpPr>
            <p:cNvPr id="36" name="TextBox 35"/>
            <p:cNvSpPr txBox="1"/>
            <p:nvPr/>
          </p:nvSpPr>
          <p:spPr>
            <a:xfrm>
              <a:off x="2665197" y="980757"/>
              <a:ext cx="3243898" cy="430887"/>
            </a:xfrm>
            <a:prstGeom prst="rect">
              <a:avLst/>
            </a:prstGeom>
            <a:noFill/>
          </p:spPr>
          <p:txBody>
            <a:bodyPr wrap="square" rtlCol="0">
              <a:spAutoFit/>
            </a:bodyPr>
            <a:lstStyle/>
            <a:p>
              <a:r>
                <a:rPr lang="en-US" dirty="0" err="1">
                  <a:solidFill>
                    <a:schemeClr val="accent4">
                      <a:lumMod val="20000"/>
                      <a:lumOff val="80000"/>
                    </a:schemeClr>
                  </a:solidFill>
                </a:rPr>
                <a:t>Hyperprogressive</a:t>
              </a:r>
              <a:r>
                <a:rPr lang="en-US" dirty="0">
                  <a:solidFill>
                    <a:schemeClr val="accent4">
                      <a:lumMod val="20000"/>
                      <a:lumOff val="80000"/>
                    </a:schemeClr>
                  </a:solidFill>
                </a:rPr>
                <a:t> disease</a:t>
              </a:r>
            </a:p>
          </p:txBody>
        </p:sp>
        <p:sp>
          <p:nvSpPr>
            <p:cNvPr id="37" name="TextBox 36"/>
            <p:cNvSpPr txBox="1"/>
            <p:nvPr/>
          </p:nvSpPr>
          <p:spPr>
            <a:xfrm>
              <a:off x="3148642" y="3287102"/>
              <a:ext cx="3243898" cy="430887"/>
            </a:xfrm>
            <a:prstGeom prst="rect">
              <a:avLst/>
            </a:prstGeom>
            <a:noFill/>
          </p:spPr>
          <p:txBody>
            <a:bodyPr wrap="square" rtlCol="0">
              <a:spAutoFit/>
            </a:bodyPr>
            <a:lstStyle/>
            <a:p>
              <a:r>
                <a:rPr lang="en-US" dirty="0" err="1">
                  <a:solidFill>
                    <a:schemeClr val="bg1"/>
                  </a:solidFill>
                </a:rPr>
                <a:t>Pseudoprogression</a:t>
              </a:r>
              <a:endParaRPr lang="en-US" dirty="0">
                <a:solidFill>
                  <a:schemeClr val="bg1"/>
                </a:solidFill>
              </a:endParaRPr>
            </a:p>
          </p:txBody>
        </p:sp>
      </p:grpSp>
    </p:spTree>
    <p:extLst>
      <p:ext uri="{BB962C8B-B14F-4D97-AF65-F5344CB8AC3E}">
        <p14:creationId xmlns:p14="http://schemas.microsoft.com/office/powerpoint/2010/main" val="2316788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FFFF00"/>
                </a:solidFill>
              </a:rPr>
              <a:t>Patient example</a:t>
            </a:r>
          </a:p>
        </p:txBody>
      </p:sp>
      <p:sp>
        <p:nvSpPr>
          <p:cNvPr id="2" name="Subtitle 1"/>
          <p:cNvSpPr>
            <a:spLocks noGrp="1"/>
          </p:cNvSpPr>
          <p:nvPr>
            <p:ph type="subTitle" idx="11"/>
          </p:nvPr>
        </p:nvSpPr>
        <p:spPr>
          <a:solidFill>
            <a:schemeClr val="tx1"/>
          </a:solidFill>
        </p:spPr>
        <p:txBody>
          <a:bodyPr>
            <a:normAutofit/>
          </a:bodyPr>
          <a:lstStyle/>
          <a:p>
            <a:r>
              <a:rPr lang="en-US" sz="2000" b="1" dirty="0">
                <a:solidFill>
                  <a:srgbClr val="FFFF00"/>
                </a:solidFill>
              </a:rPr>
              <a:t>Complete remission</a:t>
            </a:r>
          </a:p>
        </p:txBody>
      </p:sp>
      <p:sp>
        <p:nvSpPr>
          <p:cNvPr id="4" name="Content Placeholder 3"/>
          <p:cNvSpPr>
            <a:spLocks noGrp="1"/>
          </p:cNvSpPr>
          <p:nvPr>
            <p:ph idx="1"/>
          </p:nvPr>
        </p:nvSpPr>
        <p:spPr>
          <a:xfrm>
            <a:off x="685800" y="1463040"/>
            <a:ext cx="3595240" cy="4420408"/>
          </a:xfrm>
        </p:spPr>
        <p:txBody>
          <a:bodyPr/>
          <a:lstStyle/>
          <a:p>
            <a:pPr marL="0" indent="0">
              <a:buNone/>
            </a:pPr>
            <a:r>
              <a:rPr lang="en-US" b="1" dirty="0">
                <a:solidFill>
                  <a:srgbClr val="00FFCC"/>
                </a:solidFill>
              </a:rPr>
              <a:t>Cancer type</a:t>
            </a:r>
            <a:r>
              <a:rPr lang="en-US" b="1" dirty="0">
                <a:solidFill>
                  <a:schemeClr val="bg1"/>
                </a:solidFill>
              </a:rPr>
              <a:t>: </a:t>
            </a:r>
            <a:r>
              <a:rPr lang="en-US" dirty="0">
                <a:solidFill>
                  <a:schemeClr val="bg1"/>
                </a:solidFill>
              </a:rPr>
              <a:t>Cutaneous squamous cell carcinoma</a:t>
            </a:r>
          </a:p>
          <a:p>
            <a:pPr marL="0" indent="0">
              <a:buNone/>
            </a:pPr>
            <a:r>
              <a:rPr lang="en-US" b="1" dirty="0">
                <a:solidFill>
                  <a:srgbClr val="00FFCC"/>
                </a:solidFill>
              </a:rPr>
              <a:t>Treatment</a:t>
            </a:r>
            <a:r>
              <a:rPr lang="en-US" dirty="0">
                <a:solidFill>
                  <a:srgbClr val="00FFCC"/>
                </a:solidFill>
              </a:rPr>
              <a:t>:</a:t>
            </a:r>
            <a:r>
              <a:rPr lang="en-US" dirty="0">
                <a:solidFill>
                  <a:schemeClr val="bg1"/>
                </a:solidFill>
              </a:rPr>
              <a:t> </a:t>
            </a:r>
            <a:r>
              <a:rPr lang="en-US" dirty="0" err="1">
                <a:solidFill>
                  <a:schemeClr val="bg1"/>
                </a:solidFill>
              </a:rPr>
              <a:t>Pembrolizumab</a:t>
            </a:r>
            <a:endParaRPr lang="en-US" dirty="0">
              <a:solidFill>
                <a:schemeClr val="bg1"/>
              </a:solidFill>
            </a:endParaRPr>
          </a:p>
          <a:p>
            <a:pPr marL="0" indent="0">
              <a:buNone/>
            </a:pPr>
            <a:r>
              <a:rPr lang="en-US" b="1" dirty="0">
                <a:solidFill>
                  <a:srgbClr val="00FFCC"/>
                </a:solidFill>
              </a:rPr>
              <a:t>GIN prediction</a:t>
            </a:r>
            <a:r>
              <a:rPr lang="en-US" b="1" dirty="0">
                <a:solidFill>
                  <a:schemeClr val="bg1"/>
                </a:solidFill>
              </a:rPr>
              <a:t>: </a:t>
            </a:r>
            <a:r>
              <a:rPr lang="en-US" dirty="0">
                <a:solidFill>
                  <a:schemeClr val="bg1"/>
                </a:solidFill>
              </a:rPr>
              <a:t>response</a:t>
            </a:r>
          </a:p>
          <a:p>
            <a:pPr marL="0" indent="0">
              <a:buNone/>
            </a:pPr>
            <a:r>
              <a:rPr lang="en-US" dirty="0">
                <a:solidFill>
                  <a:srgbClr val="00FFCC"/>
                </a:solidFill>
              </a:rPr>
              <a:t>Clinical response</a:t>
            </a:r>
            <a:r>
              <a:rPr lang="en-US" dirty="0">
                <a:solidFill>
                  <a:schemeClr val="bg1"/>
                </a:solidFill>
              </a:rPr>
              <a:t>: complete remission ongoing 11+ months</a:t>
            </a:r>
          </a:p>
          <a:p>
            <a:pPr lvl="1"/>
            <a:r>
              <a:rPr lang="en-US" dirty="0">
                <a:solidFill>
                  <a:schemeClr val="bg1"/>
                </a:solidFill>
              </a:rPr>
              <a:t>GIN remains below threshold at most recent time point</a:t>
            </a:r>
          </a:p>
        </p:txBody>
      </p:sp>
      <p:grpSp>
        <p:nvGrpSpPr>
          <p:cNvPr id="9" name="Group 8" descr="CT scans of a patient early on during treatment and over 300 days later. The cancer disappears."/>
          <p:cNvGrpSpPr>
            <a:grpSpLocks noChangeAspect="1"/>
          </p:cNvGrpSpPr>
          <p:nvPr/>
        </p:nvGrpSpPr>
        <p:grpSpPr>
          <a:xfrm>
            <a:off x="4746273" y="1094416"/>
            <a:ext cx="3900247" cy="1554480"/>
            <a:chOff x="1550387" y="27708"/>
            <a:chExt cx="6462182" cy="2377440"/>
          </a:xfrm>
        </p:grpSpPr>
        <p:pic>
          <p:nvPicPr>
            <p:cNvPr id="10" name="Picture 9"/>
            <p:cNvPicPr>
              <a:picLocks noChangeAspect="1"/>
            </p:cNvPicPr>
            <p:nvPr/>
          </p:nvPicPr>
          <p:blipFill rotWithShape="1">
            <a:blip r:embed="rId2"/>
            <a:srcRect l="2039" t="20019" r="50270" b="4604"/>
            <a:stretch/>
          </p:blipFill>
          <p:spPr>
            <a:xfrm>
              <a:off x="1550387" y="27708"/>
              <a:ext cx="3203074" cy="2377440"/>
            </a:xfrm>
            <a:prstGeom prst="rect">
              <a:avLst/>
            </a:prstGeom>
          </p:spPr>
        </p:pic>
        <p:pic>
          <p:nvPicPr>
            <p:cNvPr id="11" name="Picture 10"/>
            <p:cNvPicPr>
              <a:picLocks noChangeAspect="1"/>
            </p:cNvPicPr>
            <p:nvPr/>
          </p:nvPicPr>
          <p:blipFill rotWithShape="1">
            <a:blip r:embed="rId2"/>
            <a:srcRect l="50387" t="18595" r="3331" b="7466"/>
            <a:stretch/>
          </p:blipFill>
          <p:spPr>
            <a:xfrm>
              <a:off x="4809495" y="27708"/>
              <a:ext cx="3203074" cy="2377440"/>
            </a:xfrm>
            <a:prstGeom prst="rect">
              <a:avLst/>
            </a:prstGeom>
          </p:spPr>
        </p:pic>
        <p:sp>
          <p:nvSpPr>
            <p:cNvPr id="12" name="Flowchart: Connector 11"/>
            <p:cNvSpPr/>
            <p:nvPr/>
          </p:nvSpPr>
          <p:spPr>
            <a:xfrm>
              <a:off x="3623947" y="1627907"/>
              <a:ext cx="457200" cy="457199"/>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Content Placeholder 7" descr="Line graph showing a patient treated with pembrolizumab. This patient had complete remission and the blood GIN value dropped."/>
          <p:cNvPicPr>
            <a:picLocks noGrp="1" noChangeAspect="1"/>
          </p:cNvPicPr>
          <p:nvPr>
            <p:ph idx="12"/>
          </p:nvPr>
        </p:nvPicPr>
        <p:blipFill rotWithShape="1">
          <a:blip r:embed="rId3" cstate="print">
            <a:extLst>
              <a:ext uri="{28A0092B-C50C-407E-A947-70E740481C1C}">
                <a14:useLocalDpi xmlns:a14="http://schemas.microsoft.com/office/drawing/2010/main" val="0"/>
              </a:ext>
            </a:extLst>
          </a:blip>
          <a:srcRect t="19698" r="52266" b="52345"/>
          <a:stretch/>
        </p:blipFill>
        <p:spPr>
          <a:xfrm>
            <a:off x="4409794" y="2892668"/>
            <a:ext cx="4734206" cy="3588331"/>
          </a:xfrm>
          <a:prstGeom prst="rect">
            <a:avLst/>
          </a:prstGeom>
        </p:spPr>
      </p:pic>
    </p:spTree>
    <p:extLst>
      <p:ext uri="{BB962C8B-B14F-4D97-AF65-F5344CB8AC3E}">
        <p14:creationId xmlns:p14="http://schemas.microsoft.com/office/powerpoint/2010/main" val="139101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FFFF00"/>
                </a:solidFill>
              </a:rPr>
              <a:t>Patient example</a:t>
            </a:r>
          </a:p>
        </p:txBody>
      </p:sp>
      <p:sp>
        <p:nvSpPr>
          <p:cNvPr id="2" name="Subtitle 1"/>
          <p:cNvSpPr>
            <a:spLocks noGrp="1"/>
          </p:cNvSpPr>
          <p:nvPr>
            <p:ph type="subTitle" idx="11"/>
          </p:nvPr>
        </p:nvSpPr>
        <p:spPr>
          <a:solidFill>
            <a:schemeClr val="tx1"/>
          </a:solidFill>
        </p:spPr>
        <p:txBody>
          <a:bodyPr>
            <a:normAutofit/>
          </a:bodyPr>
          <a:lstStyle/>
          <a:p>
            <a:r>
              <a:rPr lang="en-US" sz="2000" b="1" dirty="0">
                <a:solidFill>
                  <a:srgbClr val="FFFF00"/>
                </a:solidFill>
              </a:rPr>
              <a:t>Progressive disease</a:t>
            </a:r>
          </a:p>
        </p:txBody>
      </p:sp>
      <p:sp>
        <p:nvSpPr>
          <p:cNvPr id="4" name="Content Placeholder 3"/>
          <p:cNvSpPr>
            <a:spLocks noGrp="1"/>
          </p:cNvSpPr>
          <p:nvPr>
            <p:ph idx="1"/>
          </p:nvPr>
        </p:nvSpPr>
        <p:spPr>
          <a:xfrm>
            <a:off x="685800" y="1463040"/>
            <a:ext cx="3595240" cy="4420408"/>
          </a:xfrm>
        </p:spPr>
        <p:txBody>
          <a:bodyPr/>
          <a:lstStyle/>
          <a:p>
            <a:pPr marL="0" indent="0">
              <a:buNone/>
            </a:pPr>
            <a:r>
              <a:rPr lang="en-US" b="1" dirty="0">
                <a:solidFill>
                  <a:srgbClr val="00FFCC"/>
                </a:solidFill>
              </a:rPr>
              <a:t>Cancer type: </a:t>
            </a:r>
            <a:r>
              <a:rPr lang="en-US" dirty="0">
                <a:solidFill>
                  <a:schemeClr val="bg1"/>
                </a:solidFill>
              </a:rPr>
              <a:t>Head and neck squamous cell carcinoma</a:t>
            </a:r>
          </a:p>
          <a:p>
            <a:pPr marL="0" indent="0">
              <a:buNone/>
            </a:pPr>
            <a:r>
              <a:rPr lang="en-US" b="1" dirty="0">
                <a:solidFill>
                  <a:srgbClr val="00FFCC"/>
                </a:solidFill>
              </a:rPr>
              <a:t>Treatment</a:t>
            </a:r>
            <a:r>
              <a:rPr lang="en-US" dirty="0">
                <a:solidFill>
                  <a:srgbClr val="00FFCC"/>
                </a:solidFill>
              </a:rPr>
              <a:t>:</a:t>
            </a:r>
            <a:r>
              <a:rPr lang="en-US" dirty="0">
                <a:solidFill>
                  <a:schemeClr val="bg1"/>
                </a:solidFill>
              </a:rPr>
              <a:t> </a:t>
            </a:r>
            <a:r>
              <a:rPr lang="en-US" dirty="0" err="1">
                <a:solidFill>
                  <a:schemeClr val="bg1"/>
                </a:solidFill>
              </a:rPr>
              <a:t>Pembrolizumab</a:t>
            </a:r>
            <a:endParaRPr lang="en-US" dirty="0">
              <a:solidFill>
                <a:schemeClr val="bg1"/>
              </a:solidFill>
            </a:endParaRPr>
          </a:p>
          <a:p>
            <a:pPr marL="0" indent="0">
              <a:buNone/>
            </a:pPr>
            <a:r>
              <a:rPr lang="en-US" b="1" dirty="0">
                <a:solidFill>
                  <a:srgbClr val="00FFCC"/>
                </a:solidFill>
              </a:rPr>
              <a:t>GIN prediction</a:t>
            </a:r>
            <a:r>
              <a:rPr lang="en-US" b="1" dirty="0">
                <a:solidFill>
                  <a:schemeClr val="bg1"/>
                </a:solidFill>
              </a:rPr>
              <a:t>: </a:t>
            </a:r>
            <a:r>
              <a:rPr lang="en-US" dirty="0">
                <a:solidFill>
                  <a:schemeClr val="bg1"/>
                </a:solidFill>
              </a:rPr>
              <a:t>progressive disease</a:t>
            </a:r>
          </a:p>
          <a:p>
            <a:pPr marL="0" indent="0">
              <a:buNone/>
            </a:pPr>
            <a:r>
              <a:rPr lang="en-US" b="1" dirty="0">
                <a:solidFill>
                  <a:srgbClr val="00FFCC"/>
                </a:solidFill>
              </a:rPr>
              <a:t>Clinical response</a:t>
            </a:r>
            <a:r>
              <a:rPr lang="en-US" dirty="0">
                <a:solidFill>
                  <a:schemeClr val="bg1"/>
                </a:solidFill>
              </a:rPr>
              <a:t>: progressive disease</a:t>
            </a:r>
          </a:p>
          <a:p>
            <a:pPr lvl="1"/>
            <a:r>
              <a:rPr lang="en-US" dirty="0">
                <a:solidFill>
                  <a:schemeClr val="bg1"/>
                </a:solidFill>
              </a:rPr>
              <a:t>Note: GIN value decreased after treatment change</a:t>
            </a:r>
          </a:p>
          <a:p>
            <a:endParaRPr lang="en-US" dirty="0">
              <a:solidFill>
                <a:schemeClr val="bg1"/>
              </a:solidFill>
            </a:endParaRPr>
          </a:p>
        </p:txBody>
      </p:sp>
      <p:grpSp>
        <p:nvGrpSpPr>
          <p:cNvPr id="9" name="Group 8" descr="CT scans of patient with progressive disease. Cancer is present in a scan taken between 150 and 200 days after the start of treatment."/>
          <p:cNvGrpSpPr>
            <a:grpSpLocks noChangeAspect="1"/>
          </p:cNvGrpSpPr>
          <p:nvPr/>
        </p:nvGrpSpPr>
        <p:grpSpPr>
          <a:xfrm>
            <a:off x="4933656" y="1311674"/>
            <a:ext cx="4128981" cy="1554480"/>
            <a:chOff x="1508760" y="109912"/>
            <a:chExt cx="6433800" cy="2194560"/>
          </a:xfrm>
        </p:grpSpPr>
        <p:pic>
          <p:nvPicPr>
            <p:cNvPr id="10" name="Picture 9"/>
            <p:cNvPicPr>
              <a:picLocks noChangeAspect="1"/>
            </p:cNvPicPr>
            <p:nvPr/>
          </p:nvPicPr>
          <p:blipFill rotWithShape="1">
            <a:blip r:embed="rId2"/>
            <a:srcRect l="4536" t="22795" r="55388" b="17035"/>
            <a:stretch/>
          </p:blipFill>
          <p:spPr>
            <a:xfrm>
              <a:off x="1508760" y="109912"/>
              <a:ext cx="3199688" cy="2194560"/>
            </a:xfrm>
            <a:prstGeom prst="rect">
              <a:avLst/>
            </a:prstGeom>
          </p:spPr>
        </p:pic>
        <p:pic>
          <p:nvPicPr>
            <p:cNvPr id="11" name="Picture 10"/>
            <p:cNvPicPr>
              <a:picLocks noChangeAspect="1"/>
            </p:cNvPicPr>
            <p:nvPr/>
          </p:nvPicPr>
          <p:blipFill rotWithShape="1">
            <a:blip r:embed="rId2"/>
            <a:srcRect l="51519" t="20094" r="2706" b="17176"/>
            <a:stretch/>
          </p:blipFill>
          <p:spPr>
            <a:xfrm>
              <a:off x="4742872" y="109912"/>
              <a:ext cx="3199688" cy="2194560"/>
            </a:xfrm>
            <a:prstGeom prst="rect">
              <a:avLst/>
            </a:prstGeom>
          </p:spPr>
        </p:pic>
        <p:sp>
          <p:nvSpPr>
            <p:cNvPr id="12" name="Flowchart: Connector 11"/>
            <p:cNvSpPr/>
            <p:nvPr/>
          </p:nvSpPr>
          <p:spPr>
            <a:xfrm>
              <a:off x="7315200" y="615880"/>
              <a:ext cx="219456" cy="219456"/>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p:cNvSpPr/>
            <p:nvPr/>
          </p:nvSpPr>
          <p:spPr>
            <a:xfrm>
              <a:off x="7524495" y="565080"/>
              <a:ext cx="246888" cy="246888"/>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Content Placeholder 7" descr="Line graph showing a patient treated with nivolumab. This patient had progressive disease and blood samples had  elevation of GIN values"/>
          <p:cNvPicPr>
            <a:picLocks noGrp="1" noChangeAspect="1"/>
          </p:cNvPicPr>
          <p:nvPr>
            <p:ph idx="12"/>
          </p:nvPr>
        </p:nvPicPr>
        <p:blipFill rotWithShape="1">
          <a:blip r:embed="rId3" cstate="print">
            <a:extLst>
              <a:ext uri="{28A0092B-C50C-407E-A947-70E740481C1C}">
                <a14:useLocalDpi xmlns:a14="http://schemas.microsoft.com/office/drawing/2010/main" val="0"/>
              </a:ext>
            </a:extLst>
          </a:blip>
          <a:srcRect l="52786" t="19352" b="52736"/>
          <a:stretch/>
        </p:blipFill>
        <p:spPr>
          <a:xfrm>
            <a:off x="5498493" y="2966492"/>
            <a:ext cx="4780944" cy="3657600"/>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8693150" y="2843261"/>
            <a:ext cx="1875204" cy="3991846"/>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Light"/>
            </a:endParaRPr>
          </a:p>
        </p:txBody>
      </p:sp>
      <p:sp>
        <p:nvSpPr>
          <p:cNvPr id="7" name="Slide Number Placeholder 6"/>
          <p:cNvSpPr>
            <a:spLocks noGrp="1"/>
          </p:cNvSpPr>
          <p:nvPr>
            <p:ph type="sldNum" sz="quarter" idx="4"/>
          </p:nvPr>
        </p:nvSpPr>
        <p:spPr/>
        <p:txBody>
          <a:bodyPr/>
          <a:lstStyle/>
          <a:p>
            <a:pPr defTabSz="457200"/>
            <a:fld id="{CB005DDE-140E-F641-A7AF-1CDD3EF57A8F}" type="slidenum">
              <a:rPr lang="en-US" smtClean="0">
                <a:solidFill>
                  <a:srgbClr val="FFFFFF"/>
                </a:solidFill>
              </a:rPr>
              <a:pPr defTabSz="457200"/>
              <a:t>22</a:t>
            </a:fld>
            <a:endParaRPr lang="en-US" dirty="0">
              <a:solidFill>
                <a:srgbClr val="FFFFFF"/>
              </a:solidFill>
            </a:endParaRPr>
          </a:p>
        </p:txBody>
      </p:sp>
    </p:spTree>
    <p:extLst>
      <p:ext uri="{BB962C8B-B14F-4D97-AF65-F5344CB8AC3E}">
        <p14:creationId xmlns:p14="http://schemas.microsoft.com/office/powerpoint/2010/main" val="168057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FFFF00"/>
                </a:solidFill>
              </a:rPr>
              <a:t>Patient example</a:t>
            </a:r>
          </a:p>
        </p:txBody>
      </p:sp>
      <p:sp>
        <p:nvSpPr>
          <p:cNvPr id="2" name="Subtitle 1"/>
          <p:cNvSpPr>
            <a:spLocks noGrp="1"/>
          </p:cNvSpPr>
          <p:nvPr>
            <p:ph type="subTitle" idx="11"/>
          </p:nvPr>
        </p:nvSpPr>
        <p:spPr>
          <a:solidFill>
            <a:schemeClr val="tx1"/>
          </a:solidFill>
        </p:spPr>
        <p:txBody>
          <a:bodyPr>
            <a:normAutofit/>
          </a:bodyPr>
          <a:lstStyle/>
          <a:p>
            <a:r>
              <a:rPr lang="en-US" sz="2000" b="1" dirty="0" err="1">
                <a:solidFill>
                  <a:srgbClr val="FFFF00"/>
                </a:solidFill>
              </a:rPr>
              <a:t>Hyperprogressive</a:t>
            </a:r>
            <a:r>
              <a:rPr lang="en-US" sz="2000" b="1" dirty="0">
                <a:solidFill>
                  <a:srgbClr val="FFFF00"/>
                </a:solidFill>
              </a:rPr>
              <a:t> disease</a:t>
            </a:r>
          </a:p>
        </p:txBody>
      </p:sp>
      <p:sp>
        <p:nvSpPr>
          <p:cNvPr id="4" name="Content Placeholder 3"/>
          <p:cNvSpPr>
            <a:spLocks noGrp="1"/>
          </p:cNvSpPr>
          <p:nvPr>
            <p:ph idx="1"/>
          </p:nvPr>
        </p:nvSpPr>
        <p:spPr>
          <a:xfrm>
            <a:off x="685800" y="1465120"/>
            <a:ext cx="3595240" cy="4420408"/>
          </a:xfrm>
        </p:spPr>
        <p:txBody>
          <a:bodyPr/>
          <a:lstStyle/>
          <a:p>
            <a:pPr marL="0" indent="0">
              <a:buNone/>
            </a:pPr>
            <a:r>
              <a:rPr lang="en-US" b="1" dirty="0">
                <a:solidFill>
                  <a:srgbClr val="00FFCC"/>
                </a:solidFill>
              </a:rPr>
              <a:t>Cancer type: </a:t>
            </a:r>
            <a:r>
              <a:rPr lang="en-US" dirty="0">
                <a:solidFill>
                  <a:schemeClr val="bg1"/>
                </a:solidFill>
              </a:rPr>
              <a:t>Bladder urothelial carcinoma and high TMB</a:t>
            </a:r>
          </a:p>
          <a:p>
            <a:pPr marL="0" indent="0">
              <a:buNone/>
            </a:pPr>
            <a:r>
              <a:rPr lang="en-US" b="1" dirty="0">
                <a:solidFill>
                  <a:srgbClr val="00FFCC"/>
                </a:solidFill>
              </a:rPr>
              <a:t>Treatment</a:t>
            </a:r>
            <a:r>
              <a:rPr lang="en-US" dirty="0">
                <a:solidFill>
                  <a:srgbClr val="00FFCC"/>
                </a:solidFill>
              </a:rPr>
              <a:t>:</a:t>
            </a:r>
            <a:r>
              <a:rPr lang="en-US" dirty="0">
                <a:solidFill>
                  <a:schemeClr val="bg1"/>
                </a:solidFill>
              </a:rPr>
              <a:t> </a:t>
            </a:r>
            <a:r>
              <a:rPr lang="en-US" dirty="0" err="1">
                <a:solidFill>
                  <a:schemeClr val="bg1"/>
                </a:solidFill>
              </a:rPr>
              <a:t>Atezolizumab</a:t>
            </a:r>
            <a:r>
              <a:rPr lang="en-US" dirty="0">
                <a:solidFill>
                  <a:schemeClr val="bg1"/>
                </a:solidFill>
              </a:rPr>
              <a:t> + radiation</a:t>
            </a:r>
          </a:p>
          <a:p>
            <a:pPr marL="0" indent="0">
              <a:buNone/>
            </a:pPr>
            <a:endParaRPr lang="en-US" b="1" dirty="0">
              <a:solidFill>
                <a:schemeClr val="bg1"/>
              </a:solidFill>
            </a:endParaRPr>
          </a:p>
          <a:p>
            <a:pPr marL="0" indent="0">
              <a:buNone/>
            </a:pPr>
            <a:r>
              <a:rPr lang="en-US" b="1" dirty="0">
                <a:solidFill>
                  <a:srgbClr val="00FFCC"/>
                </a:solidFill>
              </a:rPr>
              <a:t>GIN prediction: </a:t>
            </a:r>
            <a:r>
              <a:rPr lang="en-US" dirty="0">
                <a:solidFill>
                  <a:schemeClr val="bg1"/>
                </a:solidFill>
              </a:rPr>
              <a:t>rapid progression</a:t>
            </a:r>
          </a:p>
          <a:p>
            <a:pPr marL="0" indent="0">
              <a:buNone/>
            </a:pPr>
            <a:r>
              <a:rPr lang="en-US" b="1" dirty="0">
                <a:solidFill>
                  <a:srgbClr val="00FFCC"/>
                </a:solidFill>
              </a:rPr>
              <a:t>Clinical response</a:t>
            </a:r>
            <a:r>
              <a:rPr lang="en-US" dirty="0">
                <a:solidFill>
                  <a:schemeClr val="bg1"/>
                </a:solidFill>
              </a:rPr>
              <a:t> </a:t>
            </a:r>
            <a:r>
              <a:rPr lang="en-US" dirty="0" err="1">
                <a:solidFill>
                  <a:schemeClr val="bg1"/>
                </a:solidFill>
              </a:rPr>
              <a:t>hyperprogressive</a:t>
            </a:r>
            <a:r>
              <a:rPr lang="en-US" dirty="0">
                <a:solidFill>
                  <a:schemeClr val="bg1"/>
                </a:solidFill>
              </a:rPr>
              <a:t> disease</a:t>
            </a:r>
          </a:p>
          <a:p>
            <a:endParaRPr lang="en-US" dirty="0">
              <a:solidFill>
                <a:schemeClr val="bg1"/>
              </a:solidFill>
            </a:endParaRPr>
          </a:p>
        </p:txBody>
      </p:sp>
      <p:pic>
        <p:nvPicPr>
          <p:cNvPr id="16" name="Picture 15" descr="PET scan"/>
          <p:cNvPicPr>
            <a:picLocks noChangeAspect="1" noChangeArrowheads="1"/>
          </p:cNvPicPr>
          <p:nvPr/>
        </p:nvPicPr>
        <p:blipFill>
          <a:blip r:embed="rId2">
            <a:extLst>
              <a:ext uri="{28A0092B-C50C-407E-A947-70E740481C1C}">
                <a14:useLocalDpi xmlns:a14="http://schemas.microsoft.com/office/drawing/2010/main" val="0"/>
              </a:ext>
            </a:extLst>
          </a:blip>
          <a:srcRect l="25351" t="13602" r="25978" b="12663"/>
          <a:stretch>
            <a:fillRect/>
          </a:stretch>
        </p:blipFill>
        <p:spPr bwMode="auto">
          <a:xfrm>
            <a:off x="4714379" y="1670851"/>
            <a:ext cx="1278500" cy="1215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descr="PET scans showing hyperprogressive disease."/>
          <p:cNvGrpSpPr>
            <a:grpSpLocks noChangeAspect="1"/>
          </p:cNvGrpSpPr>
          <p:nvPr/>
        </p:nvGrpSpPr>
        <p:grpSpPr>
          <a:xfrm>
            <a:off x="6220659" y="1634919"/>
            <a:ext cx="2963391" cy="1311169"/>
            <a:chOff x="1530336" y="27432"/>
            <a:chExt cx="6481230" cy="2377440"/>
          </a:xfrm>
        </p:grpSpPr>
        <p:pic>
          <p:nvPicPr>
            <p:cNvPr id="10" name="Picture 9"/>
            <p:cNvPicPr>
              <a:picLocks noChangeAspect="1"/>
            </p:cNvPicPr>
            <p:nvPr/>
          </p:nvPicPr>
          <p:blipFill rotWithShape="1">
            <a:blip r:embed="rId3"/>
            <a:srcRect l="2327" t="7108" r="53039"/>
            <a:stretch/>
          </p:blipFill>
          <p:spPr>
            <a:xfrm>
              <a:off x="1530336" y="27432"/>
              <a:ext cx="3204355" cy="2377440"/>
            </a:xfrm>
            <a:prstGeom prst="rect">
              <a:avLst/>
            </a:prstGeom>
          </p:spPr>
        </p:pic>
        <p:pic>
          <p:nvPicPr>
            <p:cNvPr id="11" name="Picture 10"/>
            <p:cNvPicPr>
              <a:picLocks noChangeAspect="1"/>
            </p:cNvPicPr>
            <p:nvPr/>
          </p:nvPicPr>
          <p:blipFill rotWithShape="1">
            <a:blip r:embed="rId3"/>
            <a:srcRect l="52944" t="7108" r="1472" b="3567"/>
            <a:stretch/>
          </p:blipFill>
          <p:spPr>
            <a:xfrm>
              <a:off x="4807211" y="27432"/>
              <a:ext cx="3204355" cy="2377440"/>
            </a:xfrm>
            <a:prstGeom prst="rect">
              <a:avLst/>
            </a:prstGeom>
          </p:spPr>
        </p:pic>
        <p:sp>
          <p:nvSpPr>
            <p:cNvPr id="12" name="Right Arrow 11"/>
            <p:cNvSpPr/>
            <p:nvPr/>
          </p:nvSpPr>
          <p:spPr>
            <a:xfrm rot="8456795">
              <a:off x="2682526" y="605872"/>
              <a:ext cx="299747" cy="241027"/>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8456795">
              <a:off x="6748043" y="336685"/>
              <a:ext cx="299746" cy="241028"/>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8456795">
              <a:off x="5757442" y="218576"/>
              <a:ext cx="299746" cy="241028"/>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8406486">
              <a:off x="4921671" y="1661588"/>
              <a:ext cx="299746" cy="241028"/>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0" y="5563383"/>
            <a:ext cx="4522905" cy="830997"/>
          </a:xfrm>
          <a:prstGeom prst="rect">
            <a:avLst/>
          </a:prstGeom>
        </p:spPr>
        <p:txBody>
          <a:bodyPr wrap="none">
            <a:spAutoFit/>
          </a:bodyPr>
          <a:lstStyle/>
          <a:p>
            <a:r>
              <a:rPr lang="en-US" sz="1600" b="1" dirty="0">
                <a:solidFill>
                  <a:srgbClr val="FF9900"/>
                </a:solidFill>
              </a:rPr>
              <a:t>Kato…. Kurzrock.  </a:t>
            </a:r>
            <a:r>
              <a:rPr lang="en-US" sz="1600" dirty="0" err="1">
                <a:solidFill>
                  <a:srgbClr val="FF9900"/>
                </a:solidFill>
              </a:rPr>
              <a:t>Hyperprogressors</a:t>
            </a:r>
            <a:r>
              <a:rPr lang="en-US" sz="1600" dirty="0">
                <a:solidFill>
                  <a:srgbClr val="FF9900"/>
                </a:solidFill>
              </a:rPr>
              <a:t> after </a:t>
            </a:r>
          </a:p>
          <a:p>
            <a:r>
              <a:rPr lang="en-US" sz="1600" dirty="0">
                <a:solidFill>
                  <a:srgbClr val="FF9900"/>
                </a:solidFill>
              </a:rPr>
              <a:t>Immunotherapy: Analysis of Genomic Alterations </a:t>
            </a:r>
          </a:p>
          <a:p>
            <a:r>
              <a:rPr lang="en-US" sz="1600" dirty="0">
                <a:solidFill>
                  <a:srgbClr val="FF9900"/>
                </a:solidFill>
              </a:rPr>
              <a:t>Associated with Accelerated Growth Rate </a:t>
            </a:r>
            <a:r>
              <a:rPr lang="en-US" sz="1600" b="1" dirty="0">
                <a:solidFill>
                  <a:srgbClr val="FF9900"/>
                </a:solidFill>
              </a:rPr>
              <a:t>CCR, 2017</a:t>
            </a:r>
            <a:endParaRPr lang="en-US" sz="1600" dirty="0">
              <a:solidFill>
                <a:srgbClr val="FF9900"/>
              </a:solidFill>
            </a:endParaRPr>
          </a:p>
        </p:txBody>
      </p:sp>
      <p:pic>
        <p:nvPicPr>
          <p:cNvPr id="8" name="Content Placeholder 7" descr="Line graph showing a patient treated with atezolizumab. The blood GIN value rapidly increased in the 60 days following the start of treatment."/>
          <p:cNvPicPr>
            <a:picLocks noGrp="1" noChangeAspect="1"/>
          </p:cNvPicPr>
          <p:nvPr>
            <p:ph idx="12"/>
          </p:nvPr>
        </p:nvPicPr>
        <p:blipFill rotWithShape="1">
          <a:blip r:embed="rId4" cstate="print">
            <a:extLst>
              <a:ext uri="{28A0092B-C50C-407E-A947-70E740481C1C}">
                <a14:useLocalDpi xmlns:a14="http://schemas.microsoft.com/office/drawing/2010/main" val="0"/>
              </a:ext>
            </a:extLst>
          </a:blip>
          <a:srcRect t="72638" r="52865"/>
          <a:stretch/>
        </p:blipFill>
        <p:spPr>
          <a:xfrm>
            <a:off x="4396934" y="2918286"/>
            <a:ext cx="4747066" cy="3566160"/>
          </a:xfrm>
          <a:prstGeom prst="rect">
            <a:avLst/>
          </a:prstGeom>
        </p:spPr>
      </p:pic>
    </p:spTree>
    <p:extLst>
      <p:ext uri="{BB962C8B-B14F-4D97-AF65-F5344CB8AC3E}">
        <p14:creationId xmlns:p14="http://schemas.microsoft.com/office/powerpoint/2010/main" val="363769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FFFF00"/>
                </a:solidFill>
              </a:rPr>
              <a:t>Patient example</a:t>
            </a:r>
          </a:p>
        </p:txBody>
      </p:sp>
      <p:sp>
        <p:nvSpPr>
          <p:cNvPr id="2" name="Subtitle 1"/>
          <p:cNvSpPr>
            <a:spLocks noGrp="1"/>
          </p:cNvSpPr>
          <p:nvPr>
            <p:ph type="subTitle" idx="11"/>
          </p:nvPr>
        </p:nvSpPr>
        <p:spPr>
          <a:solidFill>
            <a:schemeClr val="tx1"/>
          </a:solidFill>
        </p:spPr>
        <p:txBody>
          <a:bodyPr>
            <a:normAutofit/>
          </a:bodyPr>
          <a:lstStyle/>
          <a:p>
            <a:r>
              <a:rPr lang="en-US" sz="2000" b="1" dirty="0">
                <a:solidFill>
                  <a:srgbClr val="FFFF00"/>
                </a:solidFill>
              </a:rPr>
              <a:t>Partial remission following </a:t>
            </a:r>
            <a:r>
              <a:rPr lang="en-US" sz="2000" b="1" dirty="0" err="1">
                <a:solidFill>
                  <a:srgbClr val="FFFF00"/>
                </a:solidFill>
              </a:rPr>
              <a:t>pseudoprogression</a:t>
            </a:r>
            <a:endParaRPr lang="en-US" sz="2000" b="1" dirty="0">
              <a:solidFill>
                <a:srgbClr val="FFFF00"/>
              </a:solidFill>
            </a:endParaRPr>
          </a:p>
        </p:txBody>
      </p:sp>
      <p:sp>
        <p:nvSpPr>
          <p:cNvPr id="4" name="Content Placeholder 3"/>
          <p:cNvSpPr>
            <a:spLocks noGrp="1"/>
          </p:cNvSpPr>
          <p:nvPr>
            <p:ph idx="1"/>
          </p:nvPr>
        </p:nvSpPr>
        <p:spPr>
          <a:xfrm>
            <a:off x="685800" y="1463040"/>
            <a:ext cx="3595240" cy="4420408"/>
          </a:xfrm>
        </p:spPr>
        <p:txBody>
          <a:bodyPr/>
          <a:lstStyle/>
          <a:p>
            <a:pPr marL="0" indent="0">
              <a:buNone/>
            </a:pPr>
            <a:r>
              <a:rPr lang="en-US" b="1" dirty="0">
                <a:solidFill>
                  <a:srgbClr val="00FFCC"/>
                </a:solidFill>
              </a:rPr>
              <a:t>Cancer type</a:t>
            </a:r>
            <a:r>
              <a:rPr lang="en-US" b="1" dirty="0">
                <a:solidFill>
                  <a:schemeClr val="bg1"/>
                </a:solidFill>
              </a:rPr>
              <a:t>: </a:t>
            </a:r>
            <a:r>
              <a:rPr lang="en-US" dirty="0">
                <a:solidFill>
                  <a:schemeClr val="bg1"/>
                </a:solidFill>
              </a:rPr>
              <a:t>GE junction adenocarcinoma</a:t>
            </a:r>
          </a:p>
          <a:p>
            <a:pPr marL="0" indent="0">
              <a:buNone/>
            </a:pPr>
            <a:r>
              <a:rPr lang="en-US" b="1" dirty="0">
                <a:solidFill>
                  <a:srgbClr val="00FFCC"/>
                </a:solidFill>
              </a:rPr>
              <a:t>Treatment</a:t>
            </a:r>
            <a:r>
              <a:rPr lang="en-US" dirty="0">
                <a:solidFill>
                  <a:schemeClr val="bg1"/>
                </a:solidFill>
              </a:rPr>
              <a:t>: </a:t>
            </a:r>
            <a:r>
              <a:rPr lang="en-US" dirty="0" err="1">
                <a:solidFill>
                  <a:schemeClr val="bg1"/>
                </a:solidFill>
              </a:rPr>
              <a:t>Pembrolizumab</a:t>
            </a:r>
            <a:r>
              <a:rPr lang="en-US" dirty="0">
                <a:solidFill>
                  <a:schemeClr val="bg1"/>
                </a:solidFill>
              </a:rPr>
              <a:t> + Radiation</a:t>
            </a:r>
          </a:p>
          <a:p>
            <a:pPr marL="0" indent="0">
              <a:buNone/>
            </a:pPr>
            <a:r>
              <a:rPr lang="en-US" b="1" dirty="0">
                <a:solidFill>
                  <a:srgbClr val="00FFCC"/>
                </a:solidFill>
              </a:rPr>
              <a:t>GIN prediction</a:t>
            </a:r>
            <a:r>
              <a:rPr lang="en-US" b="1" dirty="0">
                <a:solidFill>
                  <a:schemeClr val="bg1"/>
                </a:solidFill>
              </a:rPr>
              <a:t>: </a:t>
            </a:r>
            <a:r>
              <a:rPr lang="en-US" dirty="0">
                <a:solidFill>
                  <a:schemeClr val="bg1"/>
                </a:solidFill>
              </a:rPr>
              <a:t>clinical response</a:t>
            </a:r>
          </a:p>
          <a:p>
            <a:pPr marL="0" indent="0">
              <a:buNone/>
            </a:pPr>
            <a:r>
              <a:rPr lang="en-US" b="1" dirty="0">
                <a:solidFill>
                  <a:srgbClr val="00FFCC"/>
                </a:solidFill>
              </a:rPr>
              <a:t>Clinical response</a:t>
            </a:r>
            <a:r>
              <a:rPr lang="en-US" dirty="0">
                <a:solidFill>
                  <a:schemeClr val="bg1"/>
                </a:solidFill>
              </a:rPr>
              <a:t>: Patient ultimately exhibited a partial remission after pseudo-progression</a:t>
            </a:r>
          </a:p>
          <a:p>
            <a:endParaRPr lang="en-US" dirty="0">
              <a:solidFill>
                <a:schemeClr val="bg1"/>
              </a:solidFill>
            </a:endParaRPr>
          </a:p>
          <a:p>
            <a:endParaRPr lang="en-US" dirty="0">
              <a:solidFill>
                <a:schemeClr val="bg1"/>
              </a:solidFill>
            </a:endParaRPr>
          </a:p>
        </p:txBody>
      </p:sp>
      <p:grpSp>
        <p:nvGrpSpPr>
          <p:cNvPr id="6" name="Group 5" descr="CT scans initially suggested a patient was progressing, but the patient later experienced partial remission.">
            <a:extLst>
              <a:ext uri="{FF2B5EF4-FFF2-40B4-BE49-F238E27FC236}">
                <a16:creationId xmlns:a16="http://schemas.microsoft.com/office/drawing/2014/main" id="{D9E24A12-2427-4B85-BAB7-794FFD8B14D7}"/>
              </a:ext>
            </a:extLst>
          </p:cNvPr>
          <p:cNvGrpSpPr/>
          <p:nvPr/>
        </p:nvGrpSpPr>
        <p:grpSpPr>
          <a:xfrm>
            <a:off x="4754738" y="1304237"/>
            <a:ext cx="2902779" cy="1554480"/>
            <a:chOff x="4754738" y="1304237"/>
            <a:chExt cx="2902779" cy="1554480"/>
          </a:xfrm>
        </p:grpSpPr>
        <p:pic>
          <p:nvPicPr>
            <p:cNvPr id="10" name="Picture 9"/>
            <p:cNvPicPr>
              <a:picLocks noChangeAspect="1"/>
            </p:cNvPicPr>
            <p:nvPr/>
          </p:nvPicPr>
          <p:blipFill rotWithShape="1">
            <a:blip r:embed="rId2"/>
            <a:srcRect l="1947" t="11013" r="52469" b="2448"/>
            <a:stretch/>
          </p:blipFill>
          <p:spPr>
            <a:xfrm>
              <a:off x="4754738" y="1304237"/>
              <a:ext cx="1427812" cy="1554480"/>
            </a:xfrm>
            <a:prstGeom prst="rect">
              <a:avLst/>
            </a:prstGeom>
          </p:spPr>
        </p:pic>
        <p:pic>
          <p:nvPicPr>
            <p:cNvPr id="11" name="Picture 10"/>
            <p:cNvPicPr>
              <a:picLocks noChangeAspect="1"/>
            </p:cNvPicPr>
            <p:nvPr/>
          </p:nvPicPr>
          <p:blipFill rotWithShape="1">
            <a:blip r:embed="rId2"/>
            <a:srcRect l="52374" t="9915" r="1092" b="6621"/>
            <a:stretch/>
          </p:blipFill>
          <p:spPr>
            <a:xfrm>
              <a:off x="6199959" y="1304237"/>
              <a:ext cx="1457558" cy="1554480"/>
            </a:xfrm>
            <a:prstGeom prst="rect">
              <a:avLst/>
            </a:prstGeom>
          </p:spPr>
        </p:pic>
        <p:sp>
          <p:nvSpPr>
            <p:cNvPr id="13" name="Right Arrow 12"/>
            <p:cNvSpPr/>
            <p:nvPr/>
          </p:nvSpPr>
          <p:spPr>
            <a:xfrm rot="8456795">
              <a:off x="5179008" y="1741682"/>
              <a:ext cx="174631" cy="18624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8456795">
              <a:off x="6738007" y="1741682"/>
              <a:ext cx="174631" cy="18624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Content Placeholder 7" descr="Line graph showing a patient treated with pembrolizumab. The GIN value is decreasing"/>
          <p:cNvPicPr>
            <a:picLocks noGrp="1" noChangeAspect="1"/>
          </p:cNvPicPr>
          <p:nvPr>
            <p:ph idx="12"/>
          </p:nvPr>
        </p:nvPicPr>
        <p:blipFill rotWithShape="1">
          <a:blip r:embed="rId3" cstate="print">
            <a:extLst>
              <a:ext uri="{28A0092B-C50C-407E-A947-70E740481C1C}">
                <a14:useLocalDpi xmlns:a14="http://schemas.microsoft.com/office/drawing/2010/main" val="0"/>
              </a:ext>
            </a:extLst>
          </a:blip>
          <a:srcRect l="53038" t="72833"/>
          <a:stretch/>
        </p:blipFill>
        <p:spPr>
          <a:xfrm>
            <a:off x="4364058" y="2885042"/>
            <a:ext cx="4763597" cy="3566160"/>
          </a:xfrm>
          <a:prstGeom prst="rect">
            <a:avLst/>
          </a:prstGeom>
        </p:spPr>
      </p:pic>
      <p:sp>
        <p:nvSpPr>
          <p:cNvPr id="7" name="Slide Number Placeholder 6"/>
          <p:cNvSpPr>
            <a:spLocks noGrp="1"/>
          </p:cNvSpPr>
          <p:nvPr>
            <p:ph type="sldNum" sz="quarter" idx="4"/>
          </p:nvPr>
        </p:nvSpPr>
        <p:spPr/>
        <p:txBody>
          <a:bodyPr/>
          <a:lstStyle/>
          <a:p>
            <a:pPr defTabSz="457200"/>
            <a:fld id="{CB005DDE-140E-F641-A7AF-1CDD3EF57A8F}" type="slidenum">
              <a:rPr lang="en-US" smtClean="0">
                <a:solidFill>
                  <a:srgbClr val="FFFFFF"/>
                </a:solidFill>
              </a:rPr>
              <a:pPr defTabSz="457200"/>
              <a:t>24</a:t>
            </a:fld>
            <a:endParaRPr lang="en-US" dirty="0">
              <a:solidFill>
                <a:srgbClr val="FFFFFF"/>
              </a:solidFill>
            </a:endParaRPr>
          </a:p>
        </p:txBody>
      </p:sp>
    </p:spTree>
    <p:extLst>
      <p:ext uri="{BB962C8B-B14F-4D97-AF65-F5344CB8AC3E}">
        <p14:creationId xmlns:p14="http://schemas.microsoft.com/office/powerpoint/2010/main" val="401538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274638"/>
            <a:ext cx="7772400" cy="677339"/>
          </a:xfrm>
          <a:solidFill>
            <a:schemeClr val="tx1"/>
          </a:solidFill>
        </p:spPr>
        <p:txBody>
          <a:bodyPr/>
          <a:lstStyle/>
          <a:p>
            <a:r>
              <a:rPr lang="en-US" dirty="0">
                <a:solidFill>
                  <a:srgbClr val="FFFF00"/>
                </a:solidFill>
              </a:rPr>
              <a:t>Overall summary of results</a:t>
            </a:r>
          </a:p>
        </p:txBody>
      </p:sp>
      <p:sp>
        <p:nvSpPr>
          <p:cNvPr id="4" name="Content Placeholder 3"/>
          <p:cNvSpPr>
            <a:spLocks noGrp="1"/>
          </p:cNvSpPr>
          <p:nvPr>
            <p:ph idx="1"/>
          </p:nvPr>
        </p:nvSpPr>
        <p:spPr/>
        <p:txBody>
          <a:bodyPr/>
          <a:lstStyle/>
          <a:p>
            <a:pPr marL="0" indent="0">
              <a:buNone/>
            </a:pPr>
            <a:r>
              <a:rPr lang="en-US" dirty="0">
                <a:solidFill>
                  <a:schemeClr val="bg1"/>
                </a:solidFill>
              </a:rPr>
              <a:t>Detected CNAs in 24/44 (55%) of baseline samples</a:t>
            </a:r>
          </a:p>
          <a:p>
            <a:pPr marL="406400" lvl="1" indent="0">
              <a:buNone/>
            </a:pPr>
            <a:r>
              <a:rPr lang="en-US" dirty="0">
                <a:solidFill>
                  <a:schemeClr val="bg1"/>
                </a:solidFill>
              </a:rPr>
              <a:t>18 samples had elevated GIN and longitudinal samples to enable response monitoring</a:t>
            </a:r>
          </a:p>
          <a:p>
            <a:pPr marL="0" indent="0">
              <a:buNone/>
            </a:pPr>
            <a:r>
              <a:rPr lang="en-US" dirty="0">
                <a:solidFill>
                  <a:schemeClr val="bg1"/>
                </a:solidFill>
              </a:rPr>
              <a:t>Predicted response based on GIN at </a:t>
            </a:r>
            <a:r>
              <a:rPr lang="en-US" dirty="0">
                <a:solidFill>
                  <a:srgbClr val="00FFCC"/>
                </a:solidFill>
              </a:rPr>
              <a:t>day +42 </a:t>
            </a:r>
            <a:r>
              <a:rPr lang="en-US" dirty="0">
                <a:solidFill>
                  <a:schemeClr val="bg1"/>
                </a:solidFill>
              </a:rPr>
              <a:t>or nearest time point thereafter</a:t>
            </a:r>
          </a:p>
          <a:p>
            <a:pPr marL="0" indent="0">
              <a:buNone/>
            </a:pPr>
            <a:r>
              <a:rPr lang="en-US" dirty="0">
                <a:solidFill>
                  <a:srgbClr val="00FFCC"/>
                </a:solidFill>
              </a:rPr>
              <a:t>Prediction from GIN was concordant with clinical outcome in 17/18 evaluable cases</a:t>
            </a:r>
          </a:p>
          <a:p>
            <a:endParaRPr lang="en-US" dirty="0">
              <a:solidFill>
                <a:schemeClr val="bg1"/>
              </a:solidFill>
            </a:endParaRPr>
          </a:p>
        </p:txBody>
      </p:sp>
      <p:graphicFrame>
        <p:nvGraphicFramePr>
          <p:cNvPr id="10" name="Content Placeholder 9"/>
          <p:cNvGraphicFramePr>
            <a:graphicFrameLocks noGrp="1"/>
          </p:cNvGraphicFramePr>
          <p:nvPr>
            <p:ph idx="12"/>
            <p:extLst>
              <p:ext uri="{D42A27DB-BD31-4B8C-83A1-F6EECF244321}">
                <p14:modId xmlns:p14="http://schemas.microsoft.com/office/powerpoint/2010/main" val="3728915507"/>
              </p:ext>
            </p:extLst>
          </p:nvPr>
        </p:nvGraphicFramePr>
        <p:xfrm>
          <a:off x="5207356" y="1525588"/>
          <a:ext cx="3594099" cy="4640073"/>
        </p:xfrm>
        <a:graphic>
          <a:graphicData uri="http://schemas.openxmlformats.org/drawingml/2006/table">
            <a:tbl>
              <a:tblPr firstRow="1">
                <a:tableStyleId>{073A0DAA-6AF3-43AB-8588-CEC1D06C72B9}</a:tableStyleId>
              </a:tblPr>
              <a:tblGrid>
                <a:gridCol w="1198033">
                  <a:extLst>
                    <a:ext uri="{9D8B030D-6E8A-4147-A177-3AD203B41FA5}">
                      <a16:colId xmlns:a16="http://schemas.microsoft.com/office/drawing/2014/main" val="1673097351"/>
                    </a:ext>
                  </a:extLst>
                </a:gridCol>
                <a:gridCol w="1198033">
                  <a:extLst>
                    <a:ext uri="{9D8B030D-6E8A-4147-A177-3AD203B41FA5}">
                      <a16:colId xmlns:a16="http://schemas.microsoft.com/office/drawing/2014/main" val="4089472716"/>
                    </a:ext>
                  </a:extLst>
                </a:gridCol>
                <a:gridCol w="1198033">
                  <a:extLst>
                    <a:ext uri="{9D8B030D-6E8A-4147-A177-3AD203B41FA5}">
                      <a16:colId xmlns:a16="http://schemas.microsoft.com/office/drawing/2014/main" val="1726467193"/>
                    </a:ext>
                  </a:extLst>
                </a:gridCol>
              </a:tblGrid>
              <a:tr h="353823">
                <a:tc>
                  <a:txBody>
                    <a:bodyPr/>
                    <a:lstStyle/>
                    <a:p>
                      <a:pPr algn="ctr"/>
                      <a:r>
                        <a:rPr lang="en-US" sz="1700" dirty="0"/>
                        <a:t>Patient</a:t>
                      </a:r>
                    </a:p>
                  </a:txBody>
                  <a:tcPr/>
                </a:tc>
                <a:tc>
                  <a:txBody>
                    <a:bodyPr/>
                    <a:lstStyle/>
                    <a:p>
                      <a:pPr algn="ctr"/>
                      <a:r>
                        <a:rPr lang="en-US" sz="1700" dirty="0"/>
                        <a:t>Clinical</a:t>
                      </a:r>
                    </a:p>
                  </a:txBody>
                  <a:tcPr/>
                </a:tc>
                <a:tc>
                  <a:txBody>
                    <a:bodyPr/>
                    <a:lstStyle/>
                    <a:p>
                      <a:pPr algn="ctr"/>
                      <a:r>
                        <a:rPr lang="en-US" sz="1700" dirty="0"/>
                        <a:t>GIN</a:t>
                      </a:r>
                    </a:p>
                  </a:txBody>
                  <a:tcPr/>
                </a:tc>
                <a:extLst>
                  <a:ext uri="{0D108BD9-81ED-4DB2-BD59-A6C34878D82A}">
                    <a16:rowId xmlns:a16="http://schemas.microsoft.com/office/drawing/2014/main" val="2045086250"/>
                  </a:ext>
                </a:extLst>
              </a:tr>
              <a:tr h="169035">
                <a:tc>
                  <a:txBody>
                    <a:bodyPr/>
                    <a:lstStyle/>
                    <a:p>
                      <a:pPr algn="ctr" fontAlgn="b"/>
                      <a:r>
                        <a:rPr lang="en-US" sz="1500" u="none" strike="noStrike" dirty="0">
                          <a:effectLst/>
                        </a:rPr>
                        <a:t>1</a:t>
                      </a:r>
                      <a:endParaRPr lang="en-US" sz="15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500" b="0" i="0" u="none" strike="noStrike" dirty="0">
                          <a:solidFill>
                            <a:schemeClr val="dk1"/>
                          </a:solidFill>
                          <a:effectLst/>
                          <a:latin typeface="+mn-lt"/>
                        </a:rPr>
                        <a:t>Response</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ctr" fontAlgn="b"/>
                      <a:r>
                        <a:rPr lang="en-US" sz="1500" u="none" strike="noStrike" dirty="0">
                          <a:effectLst/>
                        </a:rPr>
                        <a:t>Response</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extLst>
                  <a:ext uri="{0D108BD9-81ED-4DB2-BD59-A6C34878D82A}">
                    <a16:rowId xmlns:a16="http://schemas.microsoft.com/office/drawing/2014/main" val="317871561"/>
                  </a:ext>
                </a:extLst>
              </a:tr>
              <a:tr h="169035">
                <a:tc>
                  <a:txBody>
                    <a:bodyPr/>
                    <a:lstStyle/>
                    <a:p>
                      <a:pPr algn="ctr" fontAlgn="b"/>
                      <a:r>
                        <a:rPr lang="en-US" sz="1500" u="none" strike="noStrike">
                          <a:effectLst/>
                        </a:rPr>
                        <a:t>30</a:t>
                      </a:r>
                      <a:endParaRPr lang="en-US" sz="15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500" b="0" i="0" u="none" strike="noStrike" dirty="0">
                          <a:solidFill>
                            <a:schemeClr val="dk1"/>
                          </a:solidFill>
                          <a:effectLst/>
                          <a:latin typeface="+mn-lt"/>
                        </a:rPr>
                        <a:t>Progression</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ctr" fontAlgn="b"/>
                      <a:r>
                        <a:rPr lang="en-US" sz="1500" u="none" strike="noStrike" dirty="0">
                          <a:effectLst/>
                        </a:rPr>
                        <a:t>Progression</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extLst>
                  <a:ext uri="{0D108BD9-81ED-4DB2-BD59-A6C34878D82A}">
                    <a16:rowId xmlns:a16="http://schemas.microsoft.com/office/drawing/2014/main" val="2465567293"/>
                  </a:ext>
                </a:extLst>
              </a:tr>
              <a:tr h="169035">
                <a:tc>
                  <a:txBody>
                    <a:bodyPr/>
                    <a:lstStyle/>
                    <a:p>
                      <a:pPr algn="ctr" fontAlgn="b"/>
                      <a:r>
                        <a:rPr lang="en-US" sz="1500" u="none" strike="noStrike">
                          <a:effectLst/>
                        </a:rPr>
                        <a:t>40</a:t>
                      </a:r>
                      <a:endParaRPr lang="en-US" sz="15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500" b="0" i="0" u="none" strike="noStrike" dirty="0">
                          <a:solidFill>
                            <a:schemeClr val="dk1"/>
                          </a:solidFill>
                          <a:effectLst/>
                          <a:latin typeface="+mn-lt"/>
                        </a:rPr>
                        <a:t>Response</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ctr" fontAlgn="b"/>
                      <a:r>
                        <a:rPr lang="en-US" sz="1500" u="none" strike="noStrike" dirty="0">
                          <a:effectLst/>
                        </a:rPr>
                        <a:t>Response</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extLst>
                  <a:ext uri="{0D108BD9-81ED-4DB2-BD59-A6C34878D82A}">
                    <a16:rowId xmlns:a16="http://schemas.microsoft.com/office/drawing/2014/main" val="3274069598"/>
                  </a:ext>
                </a:extLst>
              </a:tr>
              <a:tr h="169035">
                <a:tc>
                  <a:txBody>
                    <a:bodyPr/>
                    <a:lstStyle/>
                    <a:p>
                      <a:pPr algn="ctr" fontAlgn="b"/>
                      <a:r>
                        <a:rPr lang="en-US" sz="1500" u="none" strike="noStrike">
                          <a:effectLst/>
                        </a:rPr>
                        <a:t>40B</a:t>
                      </a:r>
                      <a:endParaRPr lang="en-US" sz="15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500" b="0" i="0" u="none" strike="noStrike" dirty="0">
                          <a:solidFill>
                            <a:schemeClr val="dk1"/>
                          </a:solidFill>
                          <a:effectLst/>
                          <a:latin typeface="+mn-lt"/>
                        </a:rPr>
                        <a:t>Progression</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ctr" fontAlgn="b"/>
                      <a:r>
                        <a:rPr lang="en-US" sz="1500" u="none" strike="noStrike" dirty="0">
                          <a:effectLst/>
                        </a:rPr>
                        <a:t>Progression</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extLst>
                  <a:ext uri="{0D108BD9-81ED-4DB2-BD59-A6C34878D82A}">
                    <a16:rowId xmlns:a16="http://schemas.microsoft.com/office/drawing/2014/main" val="3193845811"/>
                  </a:ext>
                </a:extLst>
              </a:tr>
              <a:tr h="169035">
                <a:tc>
                  <a:txBody>
                    <a:bodyPr/>
                    <a:lstStyle/>
                    <a:p>
                      <a:pPr algn="ctr" fontAlgn="b"/>
                      <a:r>
                        <a:rPr lang="en-US" sz="1500" u="none" strike="noStrike">
                          <a:effectLst/>
                        </a:rPr>
                        <a:t>51</a:t>
                      </a:r>
                      <a:endParaRPr lang="en-US" sz="15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500" b="0" i="0" u="none" strike="noStrike" dirty="0">
                          <a:solidFill>
                            <a:schemeClr val="dk1"/>
                          </a:solidFill>
                          <a:effectLst/>
                          <a:latin typeface="+mn-lt"/>
                        </a:rPr>
                        <a:t>Response</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ctr" fontAlgn="b"/>
                      <a:r>
                        <a:rPr lang="en-US" sz="1500" u="none" strike="noStrike" dirty="0">
                          <a:effectLst/>
                        </a:rPr>
                        <a:t>Response</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extLst>
                  <a:ext uri="{0D108BD9-81ED-4DB2-BD59-A6C34878D82A}">
                    <a16:rowId xmlns:a16="http://schemas.microsoft.com/office/drawing/2014/main" val="3644242649"/>
                  </a:ext>
                </a:extLst>
              </a:tr>
              <a:tr h="169035">
                <a:tc>
                  <a:txBody>
                    <a:bodyPr/>
                    <a:lstStyle/>
                    <a:p>
                      <a:pPr algn="ctr" fontAlgn="b"/>
                      <a:r>
                        <a:rPr lang="en-US" sz="1500" u="none" strike="noStrike">
                          <a:effectLst/>
                        </a:rPr>
                        <a:t>55</a:t>
                      </a:r>
                      <a:endParaRPr lang="en-US" sz="15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500" b="0" i="0" u="none" strike="noStrike" dirty="0">
                          <a:solidFill>
                            <a:schemeClr val="dk1"/>
                          </a:solidFill>
                          <a:effectLst/>
                          <a:latin typeface="+mn-lt"/>
                        </a:rPr>
                        <a:t>Response</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ctr" fontAlgn="b"/>
                      <a:r>
                        <a:rPr lang="en-US" sz="1500" u="none" strike="noStrike" dirty="0">
                          <a:effectLst/>
                        </a:rPr>
                        <a:t>Response</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extLst>
                  <a:ext uri="{0D108BD9-81ED-4DB2-BD59-A6C34878D82A}">
                    <a16:rowId xmlns:a16="http://schemas.microsoft.com/office/drawing/2014/main" val="4000079663"/>
                  </a:ext>
                </a:extLst>
              </a:tr>
              <a:tr h="169035">
                <a:tc>
                  <a:txBody>
                    <a:bodyPr/>
                    <a:lstStyle/>
                    <a:p>
                      <a:pPr algn="ctr" fontAlgn="b"/>
                      <a:r>
                        <a:rPr lang="en-US" sz="1500" u="none" strike="noStrike">
                          <a:effectLst/>
                        </a:rPr>
                        <a:t>65</a:t>
                      </a:r>
                      <a:endParaRPr lang="en-US" sz="15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500" u="none" strike="noStrike" dirty="0">
                          <a:effectLst/>
                        </a:rPr>
                        <a:t>Progression</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ctr" fontAlgn="b"/>
                      <a:r>
                        <a:rPr lang="en-US" sz="1500" u="none" strike="noStrike" dirty="0">
                          <a:effectLst/>
                        </a:rPr>
                        <a:t>Progression</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extLst>
                  <a:ext uri="{0D108BD9-81ED-4DB2-BD59-A6C34878D82A}">
                    <a16:rowId xmlns:a16="http://schemas.microsoft.com/office/drawing/2014/main" val="4004858940"/>
                  </a:ext>
                </a:extLst>
              </a:tr>
              <a:tr h="169035">
                <a:tc>
                  <a:txBody>
                    <a:bodyPr/>
                    <a:lstStyle/>
                    <a:p>
                      <a:pPr algn="ctr" fontAlgn="b"/>
                      <a:r>
                        <a:rPr lang="en-US" sz="1500" u="none" strike="noStrike">
                          <a:effectLst/>
                        </a:rPr>
                        <a:t>67</a:t>
                      </a:r>
                      <a:endParaRPr lang="en-US" sz="15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500" u="none" strike="noStrike" dirty="0">
                          <a:effectLst/>
                        </a:rPr>
                        <a:t>Progression</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ctr" fontAlgn="b"/>
                      <a:r>
                        <a:rPr lang="en-US" sz="1500" u="none" strike="noStrike" dirty="0">
                          <a:effectLst/>
                        </a:rPr>
                        <a:t>Progression</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extLst>
                  <a:ext uri="{0D108BD9-81ED-4DB2-BD59-A6C34878D82A}">
                    <a16:rowId xmlns:a16="http://schemas.microsoft.com/office/drawing/2014/main" val="1064024681"/>
                  </a:ext>
                </a:extLst>
              </a:tr>
              <a:tr h="169035">
                <a:tc>
                  <a:txBody>
                    <a:bodyPr/>
                    <a:lstStyle/>
                    <a:p>
                      <a:pPr algn="ctr" fontAlgn="b"/>
                      <a:r>
                        <a:rPr lang="en-US" sz="1500" u="none" strike="noStrike">
                          <a:effectLst/>
                        </a:rPr>
                        <a:t>69</a:t>
                      </a:r>
                      <a:endParaRPr lang="en-US" sz="15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500" u="none" strike="noStrike" dirty="0">
                          <a:effectLst/>
                        </a:rPr>
                        <a:t>Progression</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ctr" fontAlgn="b"/>
                      <a:r>
                        <a:rPr lang="en-US" sz="1500" u="none" strike="noStrike" dirty="0">
                          <a:effectLst/>
                        </a:rPr>
                        <a:t>Progression</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extLst>
                  <a:ext uri="{0D108BD9-81ED-4DB2-BD59-A6C34878D82A}">
                    <a16:rowId xmlns:a16="http://schemas.microsoft.com/office/drawing/2014/main" val="3142201903"/>
                  </a:ext>
                </a:extLst>
              </a:tr>
              <a:tr h="169035">
                <a:tc>
                  <a:txBody>
                    <a:bodyPr/>
                    <a:lstStyle/>
                    <a:p>
                      <a:pPr algn="ctr" fontAlgn="b"/>
                      <a:r>
                        <a:rPr lang="en-US" sz="1500" u="none" strike="noStrike" dirty="0">
                          <a:effectLst/>
                        </a:rPr>
                        <a:t>70</a:t>
                      </a:r>
                      <a:endParaRPr lang="en-US" sz="15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500" u="none" strike="noStrike" dirty="0">
                          <a:effectLst/>
                        </a:rPr>
                        <a:t>Progression</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ctr" fontAlgn="b"/>
                      <a:r>
                        <a:rPr lang="en-US" sz="1500" u="none" strike="noStrike" dirty="0">
                          <a:effectLst/>
                        </a:rPr>
                        <a:t>Progression</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extLst>
                  <a:ext uri="{0D108BD9-81ED-4DB2-BD59-A6C34878D82A}">
                    <a16:rowId xmlns:a16="http://schemas.microsoft.com/office/drawing/2014/main" val="993846082"/>
                  </a:ext>
                </a:extLst>
              </a:tr>
              <a:tr h="169035">
                <a:tc>
                  <a:txBody>
                    <a:bodyPr/>
                    <a:lstStyle/>
                    <a:p>
                      <a:pPr algn="ctr" fontAlgn="b"/>
                      <a:r>
                        <a:rPr lang="en-US" sz="1500" u="none" strike="noStrike">
                          <a:effectLst/>
                        </a:rPr>
                        <a:t>79</a:t>
                      </a:r>
                      <a:endParaRPr lang="en-US" sz="15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500" u="none" strike="noStrike" dirty="0">
                          <a:effectLst/>
                        </a:rPr>
                        <a:t>Progression</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ctr" fontAlgn="b"/>
                      <a:r>
                        <a:rPr lang="en-US" sz="1500" u="none" strike="noStrike" dirty="0">
                          <a:effectLst/>
                        </a:rPr>
                        <a:t>Progression</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extLst>
                  <a:ext uri="{0D108BD9-81ED-4DB2-BD59-A6C34878D82A}">
                    <a16:rowId xmlns:a16="http://schemas.microsoft.com/office/drawing/2014/main" val="1764483611"/>
                  </a:ext>
                </a:extLst>
              </a:tr>
              <a:tr h="169035">
                <a:tc>
                  <a:txBody>
                    <a:bodyPr/>
                    <a:lstStyle/>
                    <a:p>
                      <a:pPr algn="ctr" fontAlgn="b"/>
                      <a:r>
                        <a:rPr lang="en-US" sz="1500" u="none" strike="noStrike">
                          <a:effectLst/>
                        </a:rPr>
                        <a:t>82</a:t>
                      </a:r>
                      <a:endParaRPr lang="en-US" sz="15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500" u="none" strike="noStrike" dirty="0">
                          <a:effectLst/>
                        </a:rPr>
                        <a:t>Progression</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ctr" fontAlgn="b"/>
                      <a:r>
                        <a:rPr lang="en-US" sz="1500" u="none" strike="noStrike" dirty="0">
                          <a:effectLst/>
                        </a:rPr>
                        <a:t>Progression</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extLst>
                  <a:ext uri="{0D108BD9-81ED-4DB2-BD59-A6C34878D82A}">
                    <a16:rowId xmlns:a16="http://schemas.microsoft.com/office/drawing/2014/main" val="4171960462"/>
                  </a:ext>
                </a:extLst>
              </a:tr>
              <a:tr h="169035">
                <a:tc>
                  <a:txBody>
                    <a:bodyPr/>
                    <a:lstStyle/>
                    <a:p>
                      <a:pPr algn="ctr" fontAlgn="b"/>
                      <a:r>
                        <a:rPr lang="en-US" sz="1500" u="none" strike="noStrike">
                          <a:effectLst/>
                        </a:rPr>
                        <a:t>83</a:t>
                      </a:r>
                      <a:endParaRPr lang="en-US" sz="15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500" u="none" strike="noStrike" dirty="0">
                          <a:effectLst/>
                        </a:rPr>
                        <a:t>Progression</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ctr" fontAlgn="b"/>
                      <a:r>
                        <a:rPr lang="en-US" sz="1500" u="none" strike="noStrike" dirty="0">
                          <a:effectLst/>
                        </a:rPr>
                        <a:t>Progression</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extLst>
                  <a:ext uri="{0D108BD9-81ED-4DB2-BD59-A6C34878D82A}">
                    <a16:rowId xmlns:a16="http://schemas.microsoft.com/office/drawing/2014/main" val="4226048819"/>
                  </a:ext>
                </a:extLst>
              </a:tr>
              <a:tr h="169035">
                <a:tc>
                  <a:txBody>
                    <a:bodyPr/>
                    <a:lstStyle/>
                    <a:p>
                      <a:pPr algn="ctr" fontAlgn="b"/>
                      <a:r>
                        <a:rPr lang="en-US" sz="1500" u="none" strike="noStrike">
                          <a:effectLst/>
                        </a:rPr>
                        <a:t>100</a:t>
                      </a:r>
                      <a:endParaRPr lang="en-US" sz="15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500" u="none" strike="noStrike" dirty="0">
                          <a:effectLst/>
                        </a:rPr>
                        <a:t>Progression</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ctr" fontAlgn="b"/>
                      <a:r>
                        <a:rPr lang="en-US" sz="1500" u="none" strike="noStrike" dirty="0">
                          <a:effectLst/>
                        </a:rPr>
                        <a:t>Progression</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extLst>
                  <a:ext uri="{0D108BD9-81ED-4DB2-BD59-A6C34878D82A}">
                    <a16:rowId xmlns:a16="http://schemas.microsoft.com/office/drawing/2014/main" val="1782288159"/>
                  </a:ext>
                </a:extLst>
              </a:tr>
              <a:tr h="169035">
                <a:tc>
                  <a:txBody>
                    <a:bodyPr/>
                    <a:lstStyle/>
                    <a:p>
                      <a:pPr algn="ctr" fontAlgn="b"/>
                      <a:r>
                        <a:rPr lang="en-US" sz="1500" u="none" strike="noStrike" dirty="0">
                          <a:effectLst/>
                        </a:rPr>
                        <a:t>110</a:t>
                      </a:r>
                      <a:endParaRPr lang="en-US" sz="15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500" u="none" strike="noStrike" dirty="0">
                          <a:effectLst/>
                        </a:rPr>
                        <a:t>Progression</a:t>
                      </a:r>
                    </a:p>
                  </a:txBody>
                  <a:tcPr marL="9525" marR="9525" marT="9525" marB="0" anchor="b">
                    <a:solidFill>
                      <a:srgbClr val="FF0000"/>
                    </a:solidFill>
                  </a:tcPr>
                </a:tc>
                <a:tc>
                  <a:txBody>
                    <a:bodyPr/>
                    <a:lstStyle/>
                    <a:p>
                      <a:pPr algn="ctr" fontAlgn="b"/>
                      <a:r>
                        <a:rPr lang="en-US" sz="1500" u="none" strike="noStrike" dirty="0">
                          <a:effectLst/>
                        </a:rPr>
                        <a:t>Response</a:t>
                      </a:r>
                      <a:endParaRPr lang="en-US" sz="1500" b="0" i="0" u="none" strike="noStrike" dirty="0">
                        <a:solidFill>
                          <a:srgbClr val="000000"/>
                        </a:solidFill>
                        <a:effectLst/>
                        <a:latin typeface="Calibri" panose="020F0502020204030204" pitchFamily="34" charset="0"/>
                      </a:endParaRPr>
                    </a:p>
                  </a:txBody>
                  <a:tcPr marL="9525" marR="9525" marT="9525" marB="0" anchor="b">
                    <a:solidFill>
                      <a:srgbClr val="FF0000"/>
                    </a:solidFill>
                  </a:tcPr>
                </a:tc>
                <a:extLst>
                  <a:ext uri="{0D108BD9-81ED-4DB2-BD59-A6C34878D82A}">
                    <a16:rowId xmlns:a16="http://schemas.microsoft.com/office/drawing/2014/main" val="2743342019"/>
                  </a:ext>
                </a:extLst>
              </a:tr>
              <a:tr h="169035">
                <a:tc>
                  <a:txBody>
                    <a:bodyPr/>
                    <a:lstStyle/>
                    <a:p>
                      <a:pPr algn="ctr" fontAlgn="b"/>
                      <a:r>
                        <a:rPr lang="en-US" sz="1500" u="none" strike="noStrike">
                          <a:effectLst/>
                        </a:rPr>
                        <a:t>111</a:t>
                      </a:r>
                      <a:endParaRPr lang="en-US" sz="15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500" u="none" strike="noStrike" dirty="0">
                          <a:effectLst/>
                        </a:rPr>
                        <a:t>Progression</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ctr" fontAlgn="b"/>
                      <a:r>
                        <a:rPr lang="en-US" sz="1500" u="none" strike="noStrike" dirty="0">
                          <a:effectLst/>
                        </a:rPr>
                        <a:t>Progression</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extLst>
                  <a:ext uri="{0D108BD9-81ED-4DB2-BD59-A6C34878D82A}">
                    <a16:rowId xmlns:a16="http://schemas.microsoft.com/office/drawing/2014/main" val="1712864605"/>
                  </a:ext>
                </a:extLst>
              </a:tr>
              <a:tr h="47729">
                <a:tc>
                  <a:txBody>
                    <a:bodyPr/>
                    <a:lstStyle/>
                    <a:p>
                      <a:pPr algn="ctr" fontAlgn="b"/>
                      <a:r>
                        <a:rPr lang="en-US" sz="1500" u="none" strike="noStrike">
                          <a:effectLst/>
                        </a:rPr>
                        <a:t>114</a:t>
                      </a:r>
                      <a:endParaRPr lang="en-US" sz="15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500" u="none" strike="noStrike" dirty="0">
                          <a:effectLst/>
                        </a:rPr>
                        <a:t>Response</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ctr" fontAlgn="b"/>
                      <a:r>
                        <a:rPr lang="en-US" sz="1500" u="none" strike="noStrike" dirty="0">
                          <a:effectLst/>
                        </a:rPr>
                        <a:t>Response</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extLst>
                  <a:ext uri="{0D108BD9-81ED-4DB2-BD59-A6C34878D82A}">
                    <a16:rowId xmlns:a16="http://schemas.microsoft.com/office/drawing/2014/main" val="403038352"/>
                  </a:ext>
                </a:extLst>
              </a:tr>
              <a:tr h="51719">
                <a:tc>
                  <a:txBody>
                    <a:bodyPr/>
                    <a:lstStyle/>
                    <a:p>
                      <a:pPr algn="ctr" fontAlgn="b"/>
                      <a:r>
                        <a:rPr lang="en-US" sz="1500" u="none" strike="noStrike" dirty="0">
                          <a:effectLst/>
                        </a:rPr>
                        <a:t>125</a:t>
                      </a:r>
                      <a:endParaRPr lang="en-US" sz="15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500" b="0" i="0" u="none" strike="noStrike" dirty="0">
                          <a:solidFill>
                            <a:schemeClr val="dk1"/>
                          </a:solidFill>
                          <a:effectLst/>
                          <a:latin typeface="+mn-lt"/>
                        </a:rPr>
                        <a:t>Response</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ctr" fontAlgn="b"/>
                      <a:r>
                        <a:rPr lang="en-US" sz="1500" u="none" strike="noStrike" dirty="0">
                          <a:effectLst/>
                        </a:rPr>
                        <a:t>Response</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extLst>
                  <a:ext uri="{0D108BD9-81ED-4DB2-BD59-A6C34878D82A}">
                    <a16:rowId xmlns:a16="http://schemas.microsoft.com/office/drawing/2014/main" val="2513724784"/>
                  </a:ext>
                </a:extLst>
              </a:tr>
            </a:tbl>
          </a:graphicData>
        </a:graphic>
      </p:graphicFrame>
    </p:spTree>
    <p:extLst>
      <p:ext uri="{BB962C8B-B14F-4D97-AF65-F5344CB8AC3E}">
        <p14:creationId xmlns:p14="http://schemas.microsoft.com/office/powerpoint/2010/main" val="340057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2"/>
          <p:cNvSpPr>
            <a:spLocks noGrp="1" noChangeArrowheads="1"/>
          </p:cNvSpPr>
          <p:nvPr>
            <p:ph type="title" idx="4294967295"/>
          </p:nvPr>
        </p:nvSpPr>
        <p:spPr bwMode="auto">
          <a:xfrm>
            <a:off x="1443007" y="2089547"/>
            <a:ext cx="5989717" cy="206210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marL="0" marR="0" lvl="0" indent="0" algn="ctr" defTabSz="543722"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ヒラギノ角ゴ ProN W3" charset="-128"/>
                <a:cs typeface="Times New Roman" panose="02020603050405020304" pitchFamily="18" charset="0"/>
                <a:sym typeface="Gill Sans" charset="0"/>
              </a:rPr>
              <a:t>Super-Responders </a:t>
            </a:r>
          </a:p>
          <a:p>
            <a:pPr marL="0" marR="0" lvl="0" indent="0" algn="ctr" defTabSz="543722"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ヒラギノ角ゴ ProN W3" charset="-128"/>
                <a:cs typeface="Times New Roman" panose="02020603050405020304" pitchFamily="18" charset="0"/>
                <a:sym typeface="Gill Sans" charset="0"/>
              </a:rPr>
              <a:t>and Optimized Immunotherapy</a:t>
            </a:r>
          </a:p>
          <a:p>
            <a:pPr marL="0" marR="0" lvl="0" indent="0" algn="ctr" defTabSz="543722" rtl="0" eaLnBrk="1" fontAlgn="auto" latinLnBrk="0" hangingPunct="1">
              <a:lnSpc>
                <a:spcPct val="100000"/>
              </a:lnSpc>
              <a:spcBef>
                <a:spcPts val="0"/>
              </a:spcBef>
              <a:spcAft>
                <a:spcPts val="0"/>
              </a:spcAft>
              <a:buClrTx/>
              <a:buSzTx/>
              <a:buFontTx/>
              <a:buNone/>
              <a:tabLst/>
              <a:defRPr/>
            </a:pPr>
            <a:endParaRPr kumimoji="0" lang="en-US" alt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ヒラギノ角ゴ ProN W3" charset="-128"/>
              <a:cs typeface="Times New Roman" panose="02020603050405020304" pitchFamily="18" charset="0"/>
              <a:sym typeface="Gill Sans" charset="0"/>
            </a:endParaRPr>
          </a:p>
          <a:p>
            <a:pPr marL="0" marR="0" lvl="0" indent="0" algn="ctr" defTabSz="543722"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ヒラギノ角ゴ ProN W3" charset="-128"/>
                <a:cs typeface="Times New Roman" panose="02020603050405020304" pitchFamily="18" charset="0"/>
                <a:sym typeface="Gill Sans" charset="0"/>
              </a:rPr>
              <a:t>The role of hypermutated </a:t>
            </a:r>
            <a:r>
              <a:rPr kumimoji="0" lang="en-US" alt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ヒラギノ角ゴ ProN W3" charset="-128"/>
                <a:cs typeface="Times New Roman" panose="02020603050405020304" pitchFamily="18" charset="0"/>
                <a:sym typeface="Gill Sans" charset="0"/>
              </a:rPr>
              <a:t>ctDNA</a:t>
            </a:r>
            <a:endParaRPr kumimoji="0" lang="en-US" altLang="en-US" sz="3200" b="1" i="0" u="none" strike="noStrike" kern="1200" cap="none" spc="0" normalizeH="0" baseline="0" noProof="0" dirty="0">
              <a:ln>
                <a:noFill/>
              </a:ln>
              <a:solidFill>
                <a:srgbClr val="FFFF00"/>
              </a:solidFill>
              <a:effectLst/>
              <a:uLnTx/>
              <a:uFillTx/>
              <a:latin typeface="Gill Sans" charset="0"/>
              <a:ea typeface="ヒラギノ角ゴ ProN W3" charset="-128"/>
              <a:cs typeface="+mn-cs"/>
              <a:sym typeface="Gill Sans" charset="0"/>
            </a:endParaRPr>
          </a:p>
        </p:txBody>
      </p:sp>
    </p:spTree>
    <p:extLst>
      <p:ext uri="{BB962C8B-B14F-4D97-AF65-F5344CB8AC3E}">
        <p14:creationId xmlns:p14="http://schemas.microsoft.com/office/powerpoint/2010/main" val="389626527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1"/>
          <p:cNvSpPr>
            <a:spLocks noGrp="1" noChangeArrowheads="1"/>
          </p:cNvSpPr>
          <p:nvPr>
            <p:ph type="title" idx="4294967295"/>
          </p:nvPr>
        </p:nvSpPr>
        <p:spPr bwMode="auto">
          <a:xfrm>
            <a:off x="380628" y="438672"/>
            <a:ext cx="8840391" cy="1109404"/>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39" tIns="45719" rIns="91439" bIns="45719" numCol="1" spcCol="0" rtlCol="0" fromWordArt="0" anchor="t" anchorCtr="0" forceAA="0" compatLnSpc="1">
            <a:prstTxWarp prst="textNoShape">
              <a:avLst/>
            </a:prstTxWarp>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marL="0" marR="0" lvl="0" indent="0" algn="ctr" defTabSz="543722" rtl="0" eaLnBrk="1" fontAlgn="auto" latinLnBrk="0" hangingPunct="1">
              <a:lnSpc>
                <a:spcPct val="100000"/>
              </a:lnSpc>
              <a:spcBef>
                <a:spcPts val="0"/>
              </a:spcBef>
              <a:spcAft>
                <a:spcPts val="0"/>
              </a:spcAft>
              <a:buClrTx/>
              <a:buSzTx/>
              <a:buFontTx/>
              <a:buNone/>
              <a:tabLst/>
              <a:defRPr/>
            </a:pPr>
            <a:r>
              <a:rPr kumimoji="0" lang="en-US" altLang="en-US" sz="2812" b="1"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mn-cs"/>
                <a:sym typeface="Gill Sans" charset="0"/>
              </a:rPr>
              <a:t>The Pillars of Precision/Personalized Medicine</a:t>
            </a:r>
          </a:p>
          <a:p>
            <a:pPr marL="0" marR="0" lvl="0" indent="0" algn="ctr" defTabSz="543722" rtl="0" eaLnBrk="1" fontAlgn="auto" latinLnBrk="0" hangingPunct="1">
              <a:lnSpc>
                <a:spcPct val="100000"/>
              </a:lnSpc>
              <a:spcBef>
                <a:spcPts val="0"/>
              </a:spcBef>
              <a:spcAft>
                <a:spcPts val="0"/>
              </a:spcAft>
              <a:buClrTx/>
              <a:buSzTx/>
              <a:buFontTx/>
              <a:buNone/>
              <a:tabLst/>
              <a:defRPr/>
            </a:pPr>
            <a:r>
              <a:rPr kumimoji="0" lang="en-US" altLang="en-US" sz="3797" b="0" i="0" u="none" strike="noStrike" kern="1200" cap="none" spc="0" normalizeH="0" baseline="0" noProof="0" dirty="0">
                <a:ln>
                  <a:noFill/>
                </a:ln>
                <a:solidFill>
                  <a:schemeClr val="bg1"/>
                </a:solidFill>
                <a:effectLst/>
                <a:uLnTx/>
                <a:uFillTx/>
                <a:latin typeface="Arial" panose="020B0604020202020204" pitchFamily="34" charset="0"/>
                <a:ea typeface="MS PGothic" panose="020B0600070205080204" pitchFamily="34" charset="-128"/>
                <a:cs typeface="+mn-cs"/>
                <a:sym typeface="Gill Sans" charset="0"/>
              </a:rPr>
              <a:t> </a:t>
            </a:r>
            <a:endParaRPr kumimoji="0" lang="en-US" altLang="en-US" sz="3797"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sym typeface="Gill Sans" charset="0"/>
            </a:endParaRPr>
          </a:p>
        </p:txBody>
      </p:sp>
      <p:pic>
        <p:nvPicPr>
          <p:cNvPr id="21506" name="Picture 4" descr="Pillar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58168" y="2023691"/>
            <a:ext cx="8085832" cy="38163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descr="Genomics"/>
          <p:cNvGrpSpPr>
            <a:grpSpLocks/>
          </p:cNvGrpSpPr>
          <p:nvPr/>
        </p:nvGrpSpPr>
        <p:grpSpPr bwMode="auto">
          <a:xfrm>
            <a:off x="848320" y="1422053"/>
            <a:ext cx="3951716" cy="3078510"/>
            <a:chOff x="1206205" y="2021978"/>
            <a:chExt cx="5618924" cy="4378822"/>
          </a:xfrm>
        </p:grpSpPr>
        <p:sp>
          <p:nvSpPr>
            <p:cNvPr id="21512" name="Rectangle 3"/>
            <p:cNvSpPr>
              <a:spLocks noChangeArrowheads="1"/>
            </p:cNvSpPr>
            <p:nvPr/>
          </p:nvSpPr>
          <p:spPr bwMode="auto">
            <a:xfrm>
              <a:off x="3941360" y="2021978"/>
              <a:ext cx="2883769" cy="74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eaLnBrk="1" hangingPunct="1"/>
              <a:r>
                <a:rPr lang="en-US" altLang="en-US" sz="2812" b="1">
                  <a:solidFill>
                    <a:schemeClr val="bg1"/>
                  </a:solidFill>
                  <a:latin typeface="Arial" panose="020B0604020202020204" pitchFamily="34" charset="0"/>
                  <a:ea typeface="MS PGothic" panose="020B0600070205080204" pitchFamily="34" charset="-128"/>
                </a:rPr>
                <a:t>Genomics </a:t>
              </a:r>
              <a:endParaRPr lang="en-US" altLang="en-US" sz="2812" b="1">
                <a:solidFill>
                  <a:schemeClr val="tx1"/>
                </a:solidFill>
                <a:latin typeface="Arial" panose="020B0604020202020204" pitchFamily="34" charset="0"/>
                <a:ea typeface="MS PGothic" panose="020B0600070205080204" pitchFamily="34" charset="-128"/>
              </a:endParaRPr>
            </a:p>
          </p:txBody>
        </p:sp>
        <p:pic>
          <p:nvPicPr>
            <p:cNvPr id="2151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6205" y="4257675"/>
              <a:ext cx="2133600" cy="2143125"/>
            </a:xfrm>
            <a:prstGeom prst="rect">
              <a:avLst/>
            </a:prstGeom>
            <a:noFill/>
            <a:ln>
              <a:noFill/>
            </a:ln>
            <a:extLst>
              <a:ext uri="{909E8E84-426E-40DD-AFC4-6F175D3DCCD1}">
                <a14:hiddenFill xmlns:a14="http://schemas.microsoft.com/office/drawing/2010/main">
                  <a:gradFill rotWithShape="0">
                    <a:gsLst>
                      <a:gs pos="0">
                        <a:srgbClr val="074EB3">
                          <a:alpha val="84998"/>
                        </a:srgbClr>
                      </a:gs>
                      <a:gs pos="100000">
                        <a:srgbClr val="0B3280">
                          <a:alpha val="84998"/>
                        </a:srgbClr>
                      </a:gs>
                    </a:gsLst>
                    <a:lin ang="5400000" scaled="1"/>
                  </a:gradFill>
                </a14:hiddenFill>
              </a:ext>
              <a:ext uri="{91240B29-F687-4F45-9708-019B960494DF}">
                <a14:hiddenLine xmlns:a14="http://schemas.microsoft.com/office/drawing/2010/main" w="12700">
                  <a:solidFill>
                    <a:srgbClr val="2F3946">
                      <a:alpha val="85097"/>
                    </a:srgbClr>
                  </a:solidFill>
                  <a:miter lim="800000"/>
                  <a:headEnd/>
                  <a:tailEnd/>
                </a14:hiddenLine>
              </a:ext>
            </a:extLst>
          </p:spPr>
        </p:pic>
      </p:grpSp>
      <p:grpSp>
        <p:nvGrpSpPr>
          <p:cNvPr id="4" name="Group 3" descr="Immunotherapy"/>
          <p:cNvGrpSpPr>
            <a:grpSpLocks/>
          </p:cNvGrpSpPr>
          <p:nvPr/>
        </p:nvGrpSpPr>
        <p:grpSpPr bwMode="auto">
          <a:xfrm>
            <a:off x="5000625" y="1457772"/>
            <a:ext cx="3911203" cy="3203525"/>
            <a:chOff x="7112000" y="2073275"/>
            <a:chExt cx="5562538" cy="4556125"/>
          </a:xfrm>
        </p:grpSpPr>
        <p:sp>
          <p:nvSpPr>
            <p:cNvPr id="21514" name="Rectangle 4"/>
            <p:cNvSpPr>
              <a:spLocks noChangeArrowheads="1"/>
            </p:cNvSpPr>
            <p:nvPr/>
          </p:nvSpPr>
          <p:spPr bwMode="auto">
            <a:xfrm>
              <a:off x="7112000" y="2073275"/>
              <a:ext cx="4106375" cy="74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eaLnBrk="1" hangingPunct="1"/>
              <a:r>
                <a:rPr lang="en-US" altLang="en-US" sz="2812" b="1">
                  <a:solidFill>
                    <a:schemeClr val="bg1"/>
                  </a:solidFill>
                  <a:latin typeface="Arial" panose="020B0604020202020204" pitchFamily="34" charset="0"/>
                  <a:ea typeface="MS PGothic" panose="020B0600070205080204" pitchFamily="34" charset="-128"/>
                </a:rPr>
                <a:t>Immunotherapy</a:t>
              </a:r>
              <a:endParaRPr lang="en-US" altLang="en-US" sz="2812" b="1">
                <a:solidFill>
                  <a:schemeClr val="tx1"/>
                </a:solidFill>
                <a:latin typeface="Arial" panose="020B0604020202020204" pitchFamily="34" charset="0"/>
                <a:ea typeface="MS PGothic" panose="020B0600070205080204" pitchFamily="34" charset="-128"/>
              </a:endParaRPr>
            </a:p>
          </p:txBody>
        </p:sp>
        <p:pic>
          <p:nvPicPr>
            <p:cNvPr id="215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3800" y="3733800"/>
              <a:ext cx="2590738"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16" name="Rounded Rectangle 1"/>
            <p:cNvSpPr>
              <a:spLocks noChangeArrowheads="1"/>
            </p:cNvSpPr>
            <p:nvPr/>
          </p:nvSpPr>
          <p:spPr bwMode="auto">
            <a:xfrm>
              <a:off x="10605324" y="6172200"/>
              <a:ext cx="2069214" cy="457200"/>
            </a:xfrm>
            <a:prstGeom prst="roundRect">
              <a:avLst>
                <a:gd name="adj" fmla="val 16667"/>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ctr" eaLnBrk="1" hangingPunct="1"/>
              <a:r>
                <a:rPr lang="en-US" altLang="en-US" sz="1687" b="1">
                  <a:solidFill>
                    <a:schemeClr val="bg1"/>
                  </a:solidFill>
                </a:rPr>
                <a:t>T-cell killing cancer cell</a:t>
              </a:r>
              <a:endParaRPr lang="en-US" altLang="en-US" sz="1687">
                <a:solidFill>
                  <a:schemeClr val="bg1"/>
                </a:solidFill>
              </a:endParaRPr>
            </a:p>
          </p:txBody>
        </p:sp>
      </p:grpSp>
      <p:pic>
        <p:nvPicPr>
          <p:cNvPr id="20492" name="Picture 12" descr="Bride and groom"/>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25318" y="2930054"/>
            <a:ext cx="1428750" cy="1945555"/>
          </a:xfrm>
          <a:prstGeom prst="rect">
            <a:avLst/>
          </a:prstGeom>
          <a:noFill/>
          <a:ln>
            <a:noFill/>
          </a:ln>
          <a:extLst>
            <a:ext uri="{909E8E84-426E-40DD-AFC4-6F175D3DCCD1}">
              <a14:hiddenFill xmlns:a14="http://schemas.microsoft.com/office/drawing/2010/main">
                <a:gradFill rotWithShape="0">
                  <a:gsLst>
                    <a:gs pos="0">
                      <a:srgbClr val="074EB3">
                        <a:alpha val="84998"/>
                      </a:srgbClr>
                    </a:gs>
                    <a:gs pos="100000">
                      <a:srgbClr val="0B3280">
                        <a:alpha val="84998"/>
                      </a:srgbClr>
                    </a:gs>
                  </a:gsLst>
                  <a:lin ang="5400000" scaled="1"/>
                </a:gradFill>
              </a14:hiddenFill>
            </a:ext>
            <a:ext uri="{91240B29-F687-4F45-9708-019B960494DF}">
              <a14:hiddenLine xmlns:a14="http://schemas.microsoft.com/office/drawing/2010/main" w="12700">
                <a:solidFill>
                  <a:srgbClr val="2F3946">
                    <a:alpha val="85097"/>
                  </a:srgbClr>
                </a:solidFill>
                <a:miter lim="800000"/>
                <a:headEnd/>
                <a:tailEnd/>
              </a14:hiddenLine>
            </a:ext>
          </a:extLst>
        </p:spPr>
      </p:pic>
      <p:pic>
        <p:nvPicPr>
          <p:cNvPr id="21511" name="Picture 2" descr="Image with the words &quot;The future is here.&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8156" y="5602263"/>
            <a:ext cx="5943823" cy="122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0627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3" name="Rectangle 1"/>
          <p:cNvSpPr>
            <a:spLocks noGrp="1" noChangeArrowheads="1"/>
          </p:cNvSpPr>
          <p:nvPr>
            <p:ph type="title" idx="4294967295"/>
          </p:nvPr>
        </p:nvSpPr>
        <p:spPr bwMode="auto">
          <a:xfrm>
            <a:off x="887388" y="215446"/>
            <a:ext cx="8006581" cy="121776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marL="0" marR="0" lvl="0" indent="0" algn="ctr" defTabSz="543722" rtl="0" eaLnBrk="1" fontAlgn="auto" latinLnBrk="0" hangingPunct="1">
              <a:lnSpc>
                <a:spcPct val="100000"/>
              </a:lnSpc>
              <a:spcBef>
                <a:spcPts val="0"/>
              </a:spcBef>
              <a:spcAft>
                <a:spcPts val="0"/>
              </a:spcAft>
              <a:buClrTx/>
              <a:buSzTx/>
              <a:buFontTx/>
              <a:buNone/>
              <a:tabLst/>
              <a:defRPr/>
            </a:pPr>
            <a:r>
              <a:rPr kumimoji="0" lang="en-US" altLang="en-US" sz="4219" b="0" i="0" u="none" strike="noStrike" kern="1200" cap="none" spc="0" normalizeH="0" baseline="0" noProof="0" dirty="0">
                <a:ln>
                  <a:noFill/>
                </a:ln>
                <a:solidFill>
                  <a:srgbClr val="FFFF00"/>
                </a:solidFill>
                <a:effectLst/>
                <a:uLnTx/>
                <a:uFillTx/>
                <a:latin typeface="Gill Sans" charset="0"/>
                <a:ea typeface="ヒラギノ角ゴ ProN W3" charset="-128"/>
                <a:cs typeface="+mn-cs"/>
                <a:sym typeface="Gill Sans" charset="0"/>
              </a:rPr>
              <a:t>Bridging</a:t>
            </a:r>
          </a:p>
          <a:p>
            <a:pPr marL="0" marR="0" lvl="0" indent="0" algn="ctr" defTabSz="543722" rtl="0" eaLnBrk="1" fontAlgn="auto" latinLnBrk="0" hangingPunct="1">
              <a:lnSpc>
                <a:spcPct val="100000"/>
              </a:lnSpc>
              <a:spcBef>
                <a:spcPts val="0"/>
              </a:spcBef>
              <a:spcAft>
                <a:spcPts val="0"/>
              </a:spcAft>
              <a:buClrTx/>
              <a:buSzTx/>
              <a:buFontTx/>
              <a:buNone/>
              <a:tabLst/>
              <a:defRPr/>
            </a:pPr>
            <a:r>
              <a:rPr kumimoji="0" lang="en-US" altLang="en-US" sz="3094" b="0" i="0" u="none" strike="noStrike" kern="1200" cap="none" spc="0" normalizeH="0" baseline="0" noProof="0" dirty="0">
                <a:ln>
                  <a:noFill/>
                </a:ln>
                <a:solidFill>
                  <a:srgbClr val="FFFF00"/>
                </a:solidFill>
                <a:effectLst/>
                <a:uLnTx/>
                <a:uFillTx/>
                <a:latin typeface="Gill Sans" charset="0"/>
                <a:ea typeface="ヒラギノ角ゴ ProN W3" charset="-128"/>
                <a:cs typeface="+mn-cs"/>
                <a:sym typeface="Gill Sans" charset="0"/>
              </a:rPr>
              <a:t>Genomics and Immunotherapy </a:t>
            </a:r>
            <a:endParaRPr kumimoji="0" lang="en-US" altLang="en-US" sz="2953" b="0" i="0" u="none" strike="noStrike" kern="1200" cap="none" spc="0" normalizeH="0" baseline="0" noProof="0" dirty="0">
              <a:ln>
                <a:noFill/>
              </a:ln>
              <a:solidFill>
                <a:srgbClr val="FFFFFF"/>
              </a:solidFill>
              <a:effectLst/>
              <a:uLnTx/>
              <a:uFillTx/>
              <a:latin typeface="Gill Sans" charset="0"/>
              <a:ea typeface="ヒラギノ角ゴ ProN W3" charset="-128"/>
              <a:cs typeface="+mn-cs"/>
              <a:sym typeface="Gill Sans" charset="0"/>
            </a:endParaRPr>
          </a:p>
        </p:txBody>
      </p:sp>
      <p:sp>
        <p:nvSpPr>
          <p:cNvPr id="22532" name="Rectangle 1"/>
          <p:cNvSpPr>
            <a:spLocks noChangeArrowheads="1"/>
          </p:cNvSpPr>
          <p:nvPr/>
        </p:nvSpPr>
        <p:spPr bwMode="auto">
          <a:xfrm>
            <a:off x="1436564" y="1450496"/>
            <a:ext cx="7707436" cy="525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r>
              <a:rPr lang="en-US" altLang="en-US" sz="2812" b="1" dirty="0" err="1">
                <a:solidFill>
                  <a:schemeClr val="bg1"/>
                </a:solidFill>
              </a:rPr>
              <a:t>Mutanome</a:t>
            </a:r>
            <a:r>
              <a:rPr lang="en-US" altLang="en-US" sz="2812" b="1" dirty="0">
                <a:solidFill>
                  <a:schemeClr val="bg1"/>
                </a:solidFill>
              </a:rPr>
              <a:t>-Directed Immunotherapy</a:t>
            </a:r>
          </a:p>
        </p:txBody>
      </p:sp>
      <p:sp>
        <p:nvSpPr>
          <p:cNvPr id="27651" name="Rectangle 1"/>
          <p:cNvSpPr>
            <a:spLocks noChangeArrowheads="1"/>
          </p:cNvSpPr>
          <p:nvPr/>
        </p:nvSpPr>
        <p:spPr bwMode="auto">
          <a:xfrm>
            <a:off x="0" y="2196703"/>
            <a:ext cx="8893969" cy="95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4200">
                <a:solidFill>
                  <a:srgbClr val="FFFFFF"/>
                </a:solidFill>
                <a:latin typeface="Gill Sans" charset="0"/>
                <a:ea typeface="ヒラギノ角ゴ ProN W3" charset="-128"/>
                <a:sym typeface="Gill Sans" charset="0"/>
              </a:defRPr>
            </a:lvl1pPr>
            <a:lvl2pPr>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lvl="1" algn="ctr"/>
            <a:r>
              <a:rPr lang="en-US" altLang="en-US" sz="2812">
                <a:solidFill>
                  <a:srgbClr val="00FFFF"/>
                </a:solidFill>
              </a:rPr>
              <a:t>The more mutated the tumor, </a:t>
            </a:r>
          </a:p>
          <a:p>
            <a:pPr lvl="1" algn="ctr"/>
            <a:r>
              <a:rPr lang="en-US" altLang="en-US" sz="2812">
                <a:solidFill>
                  <a:srgbClr val="00FFFF"/>
                </a:solidFill>
              </a:rPr>
              <a:t>the better the response to immunotherapy</a:t>
            </a:r>
          </a:p>
        </p:txBody>
      </p:sp>
      <p:sp>
        <p:nvSpPr>
          <p:cNvPr id="22530" name="Rectangle 1"/>
          <p:cNvSpPr>
            <a:spLocks noChangeArrowheads="1"/>
          </p:cNvSpPr>
          <p:nvPr/>
        </p:nvSpPr>
        <p:spPr bwMode="auto">
          <a:xfrm>
            <a:off x="-145108" y="3696890"/>
            <a:ext cx="9663038" cy="31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spAutoFit/>
          </a:bodyPr>
          <a:lstStyle>
            <a:lvl1pPr marL="342900" indent="-342900">
              <a:defRPr sz="4200">
                <a:solidFill>
                  <a:srgbClr val="FFFFFF"/>
                </a:solidFill>
                <a:latin typeface="Gill Sans" charset="0"/>
                <a:ea typeface="ヒラギノ角ゴ ProN W3" charset="-128"/>
                <a:sym typeface="Gill Sans" charset="0"/>
              </a:defRPr>
            </a:lvl1pPr>
            <a:lvl2pPr marL="1028700" indent="-57150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lvl="1">
              <a:buClr>
                <a:srgbClr val="FFFF00"/>
              </a:buClr>
              <a:buFont typeface="Arial" panose="020B0604020202020204" pitchFamily="34" charset="0"/>
              <a:buChar char="•"/>
            </a:pPr>
            <a:r>
              <a:rPr lang="en-US" altLang="en-US" sz="2812" dirty="0">
                <a:solidFill>
                  <a:schemeClr val="bg1"/>
                </a:solidFill>
                <a:latin typeface="Arial" panose="020B0604020202020204" pitchFamily="34" charset="0"/>
              </a:rPr>
              <a:t>4% response rate for low mutational burden</a:t>
            </a:r>
          </a:p>
          <a:p>
            <a:pPr lvl="1">
              <a:buClr>
                <a:srgbClr val="FFFF00"/>
              </a:buClr>
              <a:buFont typeface="Arial" panose="020B0604020202020204" pitchFamily="34" charset="0"/>
              <a:buChar char="•"/>
            </a:pPr>
            <a:r>
              <a:rPr lang="en-US" altLang="en-US" sz="2812" dirty="0">
                <a:solidFill>
                  <a:schemeClr val="bg1"/>
                </a:solidFill>
                <a:latin typeface="Arial" panose="020B0604020202020204" pitchFamily="34" charset="0"/>
              </a:rPr>
              <a:t>26% response rate for intermediate</a:t>
            </a:r>
          </a:p>
          <a:p>
            <a:pPr lvl="1">
              <a:buClr>
                <a:srgbClr val="FFFF00"/>
              </a:buClr>
              <a:buFont typeface="Arial" panose="020B0604020202020204" pitchFamily="34" charset="0"/>
              <a:buChar char="•"/>
            </a:pPr>
            <a:r>
              <a:rPr lang="en-US" altLang="en-US" sz="2812" dirty="0">
                <a:solidFill>
                  <a:schemeClr val="bg1"/>
                </a:solidFill>
                <a:latin typeface="Arial" panose="020B0604020202020204" pitchFamily="34" charset="0"/>
              </a:rPr>
              <a:t>45% response rate for high</a:t>
            </a:r>
          </a:p>
          <a:p>
            <a:pPr lvl="1">
              <a:buClr>
                <a:srgbClr val="FFFF00"/>
              </a:buClr>
              <a:buFont typeface="Arial" panose="020B0604020202020204" pitchFamily="34" charset="0"/>
              <a:buChar char="•"/>
            </a:pPr>
            <a:r>
              <a:rPr lang="en-US" altLang="en-US" sz="2812" dirty="0">
                <a:solidFill>
                  <a:schemeClr val="bg1"/>
                </a:solidFill>
                <a:latin typeface="Arial" panose="020B0604020202020204" pitchFamily="34" charset="0"/>
              </a:rPr>
              <a:t>67% response rate for very high mutational burden</a:t>
            </a:r>
          </a:p>
          <a:p>
            <a:pPr lvl="1">
              <a:buClr>
                <a:srgbClr val="FFFF00"/>
              </a:buClr>
              <a:buFont typeface="Arial" panose="020B0604020202020204" pitchFamily="34" charset="0"/>
              <a:buChar char="•"/>
            </a:pPr>
            <a:endParaRPr lang="en-US" altLang="en-US" sz="3375" dirty="0">
              <a:solidFill>
                <a:schemeClr val="bg1"/>
              </a:solidFill>
              <a:latin typeface="Arial" panose="020B0604020202020204" pitchFamily="34" charset="0"/>
            </a:endParaRPr>
          </a:p>
          <a:p>
            <a:pPr lvl="1" algn="ctr">
              <a:buClr>
                <a:srgbClr val="FFFF00"/>
              </a:buClr>
            </a:pPr>
            <a:r>
              <a:rPr lang="en-US" altLang="en-US" sz="1800" b="1" dirty="0">
                <a:solidFill>
                  <a:srgbClr val="FF9900"/>
                </a:solidFill>
                <a:latin typeface="+mn-lt"/>
              </a:rPr>
              <a:t>Goodman……Kurzrock. </a:t>
            </a:r>
            <a:r>
              <a:rPr lang="en-US" sz="1800" b="1" dirty="0">
                <a:solidFill>
                  <a:srgbClr val="FF9900"/>
                </a:solidFill>
                <a:latin typeface="+mn-lt"/>
              </a:rPr>
              <a:t>Tumor Mutational Burden as an </a:t>
            </a:r>
          </a:p>
          <a:p>
            <a:pPr lvl="1" algn="ctr">
              <a:buClr>
                <a:srgbClr val="FFFF00"/>
              </a:buClr>
            </a:pPr>
            <a:r>
              <a:rPr lang="en-US" sz="1800" b="1" dirty="0">
                <a:solidFill>
                  <a:srgbClr val="FF9900"/>
                </a:solidFill>
                <a:latin typeface="+mn-lt"/>
              </a:rPr>
              <a:t>Independent Predictor of Response to Immunotherapy </a:t>
            </a:r>
          </a:p>
          <a:p>
            <a:pPr lvl="1" algn="ctr">
              <a:buClr>
                <a:srgbClr val="FFFF00"/>
              </a:buClr>
            </a:pPr>
            <a:r>
              <a:rPr lang="en-US" sz="1800" b="1" dirty="0">
                <a:solidFill>
                  <a:srgbClr val="FF9900"/>
                </a:solidFill>
                <a:latin typeface="+mn-lt"/>
              </a:rPr>
              <a:t>in Diverse Cancers.  </a:t>
            </a:r>
            <a:r>
              <a:rPr lang="en-US" altLang="en-US" sz="1800" b="1" dirty="0">
                <a:solidFill>
                  <a:srgbClr val="FF9900"/>
                </a:solidFill>
                <a:latin typeface="+mn-lt"/>
              </a:rPr>
              <a:t>MCT, 2017</a:t>
            </a:r>
          </a:p>
        </p:txBody>
      </p:sp>
    </p:spTree>
    <p:extLst>
      <p:ext uri="{BB962C8B-B14F-4D97-AF65-F5344CB8AC3E}">
        <p14:creationId xmlns:p14="http://schemas.microsoft.com/office/powerpoint/2010/main" val="2939437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65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7" name="Rectangle 4"/>
          <p:cNvSpPr>
            <a:spLocks noGrp="1" noChangeArrowheads="1"/>
          </p:cNvSpPr>
          <p:nvPr>
            <p:ph type="title" idx="4294967295"/>
          </p:nvPr>
        </p:nvSpPr>
        <p:spPr bwMode="auto">
          <a:xfrm>
            <a:off x="611683" y="428625"/>
            <a:ext cx="7983141" cy="102290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marL="0" marR="0" lvl="0" indent="0" algn="l" defTabSz="543722" rtl="0" eaLnBrk="1" fontAlgn="auto" latinLnBrk="0" hangingPunct="1">
              <a:lnSpc>
                <a:spcPct val="100000"/>
              </a:lnSpc>
              <a:spcBef>
                <a:spcPts val="0"/>
              </a:spcBef>
              <a:spcAft>
                <a:spcPts val="0"/>
              </a:spcAft>
              <a:buClrTx/>
              <a:buSzTx/>
              <a:buFontTx/>
              <a:buNone/>
              <a:tabLst/>
              <a:defRPr/>
            </a:pPr>
            <a:r>
              <a:rPr kumimoji="0" lang="en-US" altLang="en-US" sz="3094" b="0" i="0" u="none" strike="noStrike" kern="1200" cap="none" spc="0" normalizeH="0" baseline="0" noProof="0" dirty="0">
                <a:ln>
                  <a:noFill/>
                </a:ln>
                <a:solidFill>
                  <a:srgbClr val="FFFF00"/>
                </a:solidFill>
                <a:effectLst/>
                <a:uLnTx/>
                <a:uFillTx/>
                <a:latin typeface="Gill Sans" charset="0"/>
                <a:ea typeface="ヒラギノ角ゴ ProN W3" charset="-128"/>
                <a:cs typeface="+mn-cs"/>
                <a:sym typeface="Gill Sans" charset="0"/>
              </a:rPr>
              <a:t>High-grade neuroendocrine cervical cancer</a:t>
            </a:r>
            <a:br>
              <a:rPr kumimoji="0" lang="en-US" altLang="en-US" sz="3094" b="0" i="0" u="none" strike="noStrike" kern="1200" cap="none" spc="0" normalizeH="0" baseline="0" noProof="0" dirty="0">
                <a:ln>
                  <a:noFill/>
                </a:ln>
                <a:solidFill>
                  <a:srgbClr val="FFFF00"/>
                </a:solidFill>
                <a:effectLst/>
                <a:uLnTx/>
                <a:uFillTx/>
                <a:latin typeface="Gill Sans" charset="0"/>
                <a:ea typeface="ヒラギノ角ゴ ProN W3" charset="-128"/>
                <a:cs typeface="+mn-cs"/>
                <a:sym typeface="Gill Sans" charset="0"/>
              </a:rPr>
            </a:br>
            <a:endParaRPr kumimoji="0" lang="en-US" altLang="en-US" sz="2953" b="0" i="0" u="none" strike="noStrike" kern="1200" cap="none" spc="0" normalizeH="0" baseline="0" noProof="0" dirty="0">
              <a:ln>
                <a:noFill/>
              </a:ln>
              <a:solidFill>
                <a:srgbClr val="FFFFFF"/>
              </a:solidFill>
              <a:effectLst/>
              <a:uLnTx/>
              <a:uFillTx/>
              <a:latin typeface="Gill Sans" charset="0"/>
              <a:ea typeface="ヒラギノ角ゴ ProN W3" charset="-128"/>
              <a:cs typeface="+mn-cs"/>
              <a:sym typeface="Gill Sans" charset="0"/>
            </a:endParaRPr>
          </a:p>
        </p:txBody>
      </p:sp>
      <p:sp>
        <p:nvSpPr>
          <p:cNvPr id="82946" name="TextBox 3"/>
          <p:cNvSpPr txBox="1">
            <a:spLocks noChangeArrowheads="1"/>
          </p:cNvSpPr>
          <p:nvPr/>
        </p:nvSpPr>
        <p:spPr bwMode="auto">
          <a:xfrm>
            <a:off x="439787" y="1714500"/>
            <a:ext cx="8704213" cy="2624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r>
              <a:rPr lang="en-US" altLang="en-US" sz="2250" dirty="0">
                <a:solidFill>
                  <a:schemeClr val="bg1"/>
                </a:solidFill>
                <a:latin typeface="Times New Roman" panose="02020603050405020304" pitchFamily="18" charset="0"/>
                <a:cs typeface="Times New Roman" panose="02020603050405020304" pitchFamily="18" charset="0"/>
              </a:rPr>
              <a:t>49-year-old woman from Saudi Arabia</a:t>
            </a:r>
          </a:p>
          <a:p>
            <a:endParaRPr lang="en-US" altLang="en-US" sz="2250" dirty="0">
              <a:solidFill>
                <a:schemeClr val="bg1"/>
              </a:solidFill>
              <a:latin typeface="Times New Roman" panose="02020603050405020304" pitchFamily="18" charset="0"/>
              <a:cs typeface="Times New Roman" panose="02020603050405020304" pitchFamily="18" charset="0"/>
            </a:endParaRPr>
          </a:p>
          <a:p>
            <a:r>
              <a:rPr lang="en-US" altLang="en-US" sz="2250" b="1" u="sng" dirty="0">
                <a:solidFill>
                  <a:schemeClr val="bg1"/>
                </a:solidFill>
                <a:latin typeface="Times New Roman" panose="02020603050405020304" pitchFamily="18" charset="0"/>
                <a:cs typeface="Times New Roman" panose="02020603050405020304" pitchFamily="18" charset="0"/>
              </a:rPr>
              <a:t>Past treatments at OSH in Saudi Arabia: </a:t>
            </a:r>
          </a:p>
          <a:p>
            <a:r>
              <a:rPr lang="en-US" altLang="en-US" sz="2250" dirty="0">
                <a:solidFill>
                  <a:schemeClr val="bg1"/>
                </a:solidFill>
                <a:latin typeface="Times New Roman" panose="02020603050405020304" pitchFamily="18" charset="0"/>
                <a:cs typeface="Times New Roman" panose="02020603050405020304" pitchFamily="18" charset="0"/>
              </a:rPr>
              <a:t>Myomectomy around 4/2015</a:t>
            </a:r>
          </a:p>
          <a:p>
            <a:r>
              <a:rPr lang="en-US" altLang="en-US" sz="2250" dirty="0">
                <a:solidFill>
                  <a:schemeClr val="bg1"/>
                </a:solidFill>
                <a:latin typeface="Times New Roman" panose="02020603050405020304" pitchFamily="18" charset="0"/>
                <a:cs typeface="Times New Roman" panose="02020603050405020304" pitchFamily="18" charset="0"/>
              </a:rPr>
              <a:t>Cisplatin/etoposide chemo x 3 cycles with progression\</a:t>
            </a:r>
          </a:p>
          <a:p>
            <a:r>
              <a:rPr lang="en-US" altLang="en-US" sz="2250" dirty="0">
                <a:solidFill>
                  <a:schemeClr val="bg1"/>
                </a:solidFill>
                <a:latin typeface="Times New Roman" panose="02020603050405020304" pitchFamily="18" charset="0"/>
                <a:cs typeface="Times New Roman" panose="02020603050405020304" pitchFamily="18" charset="0"/>
              </a:rPr>
              <a:t>Radiation treatment x 2 sessions with progression last session 11/15/2015</a:t>
            </a:r>
          </a:p>
          <a:p>
            <a:endParaRPr lang="en-US" altLang="en-US" sz="2953" dirty="0"/>
          </a:p>
        </p:txBody>
      </p:sp>
      <p:sp>
        <p:nvSpPr>
          <p:cNvPr id="6" name="Rectangle 5"/>
          <p:cNvSpPr>
            <a:spLocks noChangeArrowheads="1"/>
          </p:cNvSpPr>
          <p:nvPr/>
        </p:nvSpPr>
        <p:spPr bwMode="auto">
          <a:xfrm>
            <a:off x="433090" y="3857625"/>
            <a:ext cx="8055410" cy="2256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r>
              <a:rPr lang="en-US" altLang="en-US" sz="2812" dirty="0">
                <a:solidFill>
                  <a:srgbClr val="00CCFF"/>
                </a:solidFill>
                <a:latin typeface="Times New Roman" panose="02020603050405020304" pitchFamily="18" charset="0"/>
                <a:cs typeface="Times New Roman" panose="02020603050405020304" pitchFamily="18" charset="0"/>
              </a:rPr>
              <a:t>First visit</a:t>
            </a:r>
            <a:r>
              <a:rPr lang="en-US" altLang="en-US" sz="2812" dirty="0">
                <a:solidFill>
                  <a:schemeClr val="bg1"/>
                </a:solidFill>
                <a:latin typeface="Times New Roman" panose="02020603050405020304" pitchFamily="18" charset="0"/>
                <a:cs typeface="Times New Roman" panose="02020603050405020304" pitchFamily="18" charset="0"/>
              </a:rPr>
              <a:t> </a:t>
            </a:r>
          </a:p>
          <a:p>
            <a:r>
              <a:rPr lang="en-US" altLang="en-US" sz="2812" dirty="0">
                <a:solidFill>
                  <a:schemeClr val="bg1"/>
                </a:solidFill>
                <a:latin typeface="Times New Roman" panose="02020603050405020304" pitchFamily="18" charset="0"/>
                <a:cs typeface="Times New Roman" panose="02020603050405020304" pitchFamily="18" charset="0"/>
              </a:rPr>
              <a:t>Exam:  Very large abdominal tumor </a:t>
            </a:r>
          </a:p>
          <a:p>
            <a:r>
              <a:rPr lang="en-US" altLang="en-US" sz="2812" dirty="0">
                <a:solidFill>
                  <a:schemeClr val="bg1"/>
                </a:solidFill>
                <a:latin typeface="Times New Roman" panose="02020603050405020304" pitchFamily="18" charset="0"/>
                <a:cs typeface="Times New Roman" panose="02020603050405020304" pitchFamily="18" charset="0"/>
              </a:rPr>
              <a:t>Impending bowel obstruction, </a:t>
            </a:r>
          </a:p>
          <a:p>
            <a:r>
              <a:rPr lang="en-US" altLang="en-US" sz="2812" dirty="0">
                <a:solidFill>
                  <a:schemeClr val="bg1"/>
                </a:solidFill>
                <a:latin typeface="Times New Roman" panose="02020603050405020304" pitchFamily="18" charset="0"/>
                <a:cs typeface="Times New Roman" panose="02020603050405020304" pitchFamily="18" charset="0"/>
              </a:rPr>
              <a:t>Partial ureteral obstruction</a:t>
            </a:r>
          </a:p>
          <a:p>
            <a:r>
              <a:rPr lang="en-US" altLang="en-US" sz="2812" dirty="0">
                <a:solidFill>
                  <a:schemeClr val="bg1"/>
                </a:solidFill>
                <a:latin typeface="Times New Roman" panose="02020603050405020304" pitchFamily="18" charset="0"/>
                <a:cs typeface="Times New Roman" panose="02020603050405020304" pitchFamily="18" charset="0"/>
              </a:rPr>
              <a:t>Urology consult</a:t>
            </a:r>
            <a:r>
              <a:rPr lang="en-US" altLang="en-US" sz="2812"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stent not indicated, suggest hospice</a:t>
            </a:r>
          </a:p>
        </p:txBody>
      </p:sp>
      <p:sp>
        <p:nvSpPr>
          <p:cNvPr id="2" name="Rectangle 1">
            <a:extLst>
              <a:ext uri="{C183D7F6-B498-43B3-948B-1728B52AA6E4}">
                <adec:decorative xmlns:adec="http://schemas.microsoft.com/office/drawing/2017/decorative" val="1"/>
              </a:ext>
            </a:extLst>
          </p:cNvPr>
          <p:cNvSpPr>
            <a:spLocks noChangeArrowheads="1"/>
          </p:cNvSpPr>
          <p:nvPr/>
        </p:nvSpPr>
        <p:spPr bwMode="auto">
          <a:xfrm>
            <a:off x="474390" y="6086699"/>
            <a:ext cx="184731" cy="56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endParaRPr lang="en-US" altLang="en-US" sz="3094" dirty="0">
              <a:solidFill>
                <a:srgbClr val="FFC000"/>
              </a:solidFill>
            </a:endParaRPr>
          </a:p>
        </p:txBody>
      </p:sp>
    </p:spTree>
    <p:extLst>
      <p:ext uri="{BB962C8B-B14F-4D97-AF65-F5344CB8AC3E}">
        <p14:creationId xmlns:p14="http://schemas.microsoft.com/office/powerpoint/2010/main" val="27203643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nodePh="1">
                                  <p:stCondLst>
                                    <p:cond delay="0"/>
                                  </p:stCondLst>
                                  <p:endCondLst>
                                    <p:cond evt="begin" delay="0">
                                      <p:tn val="17"/>
                                    </p:cond>
                                  </p:end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2">
            <a:extLst>
              <a:ext uri="{FF2B5EF4-FFF2-40B4-BE49-F238E27FC236}">
                <a16:creationId xmlns:a16="http://schemas.microsoft.com/office/drawing/2014/main" id="{2EF26824-E9A4-5542-8E21-0BAD36E929B5}"/>
              </a:ext>
            </a:extLst>
          </p:cNvPr>
          <p:cNvSpPr>
            <a:spLocks noGrp="1" noChangeArrowheads="1"/>
          </p:cNvSpPr>
          <p:nvPr>
            <p:ph type="title" idx="4294967295"/>
          </p:nvPr>
        </p:nvSpPr>
        <p:spPr bwMode="auto">
          <a:xfrm>
            <a:off x="1125141" y="0"/>
            <a:ext cx="6770936" cy="79137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1pPr>
            <a:lvl2pPr marL="742950" indent="-28575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2pPr>
            <a:lvl3pPr marL="11430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3pPr>
            <a:lvl4pPr marL="16002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4pPr>
            <a:lvl5pPr marL="20574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5pPr>
            <a:lvl6pPr marL="25146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6pPr>
            <a:lvl7pPr marL="29718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7pPr>
            <a:lvl8pPr marL="34290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8pPr>
            <a:lvl9pPr marL="38862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9pPr>
          </a:lstStyle>
          <a:p>
            <a:pPr marL="0" marR="0" lvl="0" indent="0" algn="ctr" defTabSz="543722" rtl="0" eaLnBrk="1" fontAlgn="auto" latinLnBrk="0" hangingPunct="1">
              <a:lnSpc>
                <a:spcPct val="85000"/>
              </a:lnSpc>
              <a:spcBef>
                <a:spcPts val="0"/>
              </a:spcBef>
              <a:spcAft>
                <a:spcPts val="0"/>
              </a:spcAft>
              <a:buClr>
                <a:srgbClr val="66FFFF"/>
              </a:buClr>
              <a:buSzTx/>
              <a:buFontTx/>
              <a:buNone/>
              <a:tabLst/>
              <a:defRPr/>
            </a:pPr>
            <a:endParaRPr kumimoji="0" lang="en-US" altLang="ja-JP" sz="3094" b="1"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mn-cs"/>
              <a:sym typeface="Gill Sans" panose="020B0A02020104020203" pitchFamily="34" charset="77"/>
            </a:endParaRPr>
          </a:p>
          <a:p>
            <a:pPr marL="0" marR="0" lvl="0" indent="0" algn="ctr" defTabSz="543722" rtl="0" eaLnBrk="1" fontAlgn="auto" latinLnBrk="0" hangingPunct="1">
              <a:lnSpc>
                <a:spcPct val="85000"/>
              </a:lnSpc>
              <a:spcBef>
                <a:spcPts val="0"/>
              </a:spcBef>
              <a:spcAft>
                <a:spcPts val="0"/>
              </a:spcAft>
              <a:buClr>
                <a:srgbClr val="66FFFF"/>
              </a:buClr>
              <a:buSzTx/>
              <a:buFontTx/>
              <a:buNone/>
              <a:tabLst/>
              <a:defRPr/>
            </a:pPr>
            <a:r>
              <a:rPr kumimoji="0" lang="en-US" altLang="ja-JP" sz="2250" b="1"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mn-cs"/>
                <a:sym typeface="Gill Sans" panose="020B0A02020104020203" pitchFamily="34" charset="77"/>
              </a:rPr>
              <a:t>Precision Medicine in the Clinic: Experience</a:t>
            </a:r>
          </a:p>
        </p:txBody>
      </p:sp>
      <p:sp>
        <p:nvSpPr>
          <p:cNvPr id="20481" name="Rectangle 1">
            <a:extLst>
              <a:ext uri="{FF2B5EF4-FFF2-40B4-BE49-F238E27FC236}">
                <a16:creationId xmlns:a16="http://schemas.microsoft.com/office/drawing/2014/main" id="{DEBA285A-034D-F742-876D-D789BCE67CF5}"/>
              </a:ext>
            </a:extLst>
          </p:cNvPr>
          <p:cNvSpPr>
            <a:spLocks noChangeArrowheads="1"/>
          </p:cNvSpPr>
          <p:nvPr/>
        </p:nvSpPr>
        <p:spPr bwMode="auto">
          <a:xfrm>
            <a:off x="0" y="868412"/>
            <a:ext cx="4714875" cy="64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spAutoFit/>
          </a:bodyPr>
          <a:lstStyle>
            <a:lvl1pPr>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1pPr>
            <a:lvl2pPr marL="742950" indent="-28575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2pPr>
            <a:lvl3pPr marL="11430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3pPr>
            <a:lvl4pPr marL="16002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4pPr>
            <a:lvl5pPr marL="20574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5pPr>
            <a:lvl6pPr marL="25146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6pPr>
            <a:lvl7pPr marL="29718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7pPr>
            <a:lvl8pPr marL="34290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8pPr>
            <a:lvl9pPr marL="38862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9pPr>
          </a:lstStyle>
          <a:p>
            <a:pPr algn="ctr" eaLnBrk="1" hangingPunct="1">
              <a:lnSpc>
                <a:spcPct val="85000"/>
              </a:lnSpc>
              <a:buClr>
                <a:srgbClr val="66FFFF"/>
              </a:buClr>
            </a:pPr>
            <a:r>
              <a:rPr lang="en-US" altLang="ja-JP" sz="1406" b="1">
                <a:solidFill>
                  <a:srgbClr val="FFFF00"/>
                </a:solidFill>
                <a:latin typeface="Arial" panose="020B0604020202020204" pitchFamily="34" charset="0"/>
                <a:ea typeface="MS PGothic" panose="020B0600070205080204" pitchFamily="34" charset="-128"/>
              </a:rPr>
              <a:t>Center for Personalized Cancer Therapy </a:t>
            </a:r>
          </a:p>
          <a:p>
            <a:pPr algn="ctr" eaLnBrk="1" hangingPunct="1">
              <a:lnSpc>
                <a:spcPct val="85000"/>
              </a:lnSpc>
              <a:buClr>
                <a:srgbClr val="66FFFF"/>
              </a:buClr>
            </a:pPr>
            <a:r>
              <a:rPr lang="en-US" altLang="ja-JP" sz="1406" b="1">
                <a:solidFill>
                  <a:srgbClr val="FFFF00"/>
                </a:solidFill>
                <a:latin typeface="Arial" panose="020B0604020202020204" pitchFamily="34" charset="0"/>
                <a:ea typeface="MS PGothic" panose="020B0600070205080204" pitchFamily="34" charset="-128"/>
              </a:rPr>
              <a:t>at UCSD Moores Cancer Center</a:t>
            </a:r>
          </a:p>
          <a:p>
            <a:pPr algn="ctr" eaLnBrk="1" hangingPunct="1">
              <a:lnSpc>
                <a:spcPct val="85000"/>
              </a:lnSpc>
              <a:buClr>
                <a:srgbClr val="66FFFF"/>
              </a:buClr>
            </a:pPr>
            <a:r>
              <a:rPr lang="en-US" altLang="ja-JP" sz="1406" b="1">
                <a:solidFill>
                  <a:schemeClr val="bg1"/>
                </a:solidFill>
                <a:latin typeface="Arial" panose="020B0604020202020204" pitchFamily="34" charset="0"/>
                <a:ea typeface="MS PGothic" panose="020B0600070205080204" pitchFamily="34" charset="-128"/>
              </a:rPr>
              <a:t>Director:  Razelle Kurzrock, MD</a:t>
            </a:r>
          </a:p>
        </p:txBody>
      </p:sp>
      <p:grpSp>
        <p:nvGrpSpPr>
          <p:cNvPr id="20482" name="Group 15386" descr="Infographic showing connections within the Center for Personalized Cancer Therapy">
            <a:extLst>
              <a:ext uri="{FF2B5EF4-FFF2-40B4-BE49-F238E27FC236}">
                <a16:creationId xmlns:a16="http://schemas.microsoft.com/office/drawing/2014/main" id="{9D1DE398-0663-DA4E-A2DE-9E13B25050CF}"/>
              </a:ext>
            </a:extLst>
          </p:cNvPr>
          <p:cNvGrpSpPr>
            <a:grpSpLocks/>
          </p:cNvGrpSpPr>
          <p:nvPr/>
        </p:nvGrpSpPr>
        <p:grpSpPr bwMode="auto">
          <a:xfrm>
            <a:off x="-31254" y="1692176"/>
            <a:ext cx="4746129" cy="4302982"/>
            <a:chOff x="2463800" y="666239"/>
            <a:chExt cx="7469550" cy="4851292"/>
          </a:xfrm>
        </p:grpSpPr>
        <p:sp>
          <p:nvSpPr>
            <p:cNvPr id="20486" name="Rounded Rectangle 2">
              <a:extLst>
                <a:ext uri="{FF2B5EF4-FFF2-40B4-BE49-F238E27FC236}">
                  <a16:creationId xmlns:a16="http://schemas.microsoft.com/office/drawing/2014/main" id="{1375C0F7-8AAB-8948-A4C1-67DCEE483226}"/>
                </a:ext>
              </a:extLst>
            </p:cNvPr>
            <p:cNvSpPr>
              <a:spLocks noChangeArrowheads="1"/>
            </p:cNvSpPr>
            <p:nvPr/>
          </p:nvSpPr>
          <p:spPr bwMode="auto">
            <a:xfrm>
              <a:off x="3659843" y="666239"/>
              <a:ext cx="4965703" cy="4439955"/>
            </a:xfrm>
            <a:prstGeom prst="roundRect">
              <a:avLst>
                <a:gd name="adj" fmla="val 16667"/>
              </a:avLst>
            </a:prstGeom>
            <a:solidFill>
              <a:srgbClr val="6699FF"/>
            </a:solidFill>
            <a:ln w="9525">
              <a:solidFill>
                <a:schemeClr val="tx1"/>
              </a:solidFill>
              <a:round/>
              <a:headEnd/>
              <a:tailEnd/>
            </a:ln>
          </p:spPr>
          <p:txBody>
            <a:bodyPr lIns="91439" tIns="45719" rIns="91439" bIns="45719"/>
            <a:lstStyle>
              <a:lvl1pPr>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1pPr>
              <a:lvl2pPr marL="742950" indent="-28575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2pPr>
              <a:lvl3pPr marL="11430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3pPr>
              <a:lvl4pPr marL="16002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4pPr>
              <a:lvl5pPr marL="20574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5pPr>
              <a:lvl6pPr marL="25146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6pPr>
              <a:lvl7pPr marL="29718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7pPr>
              <a:lvl8pPr marL="34290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8pPr>
              <a:lvl9pPr marL="38862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9pPr>
            </a:lstStyle>
            <a:p>
              <a:endParaRPr lang="en-US" altLang="en-US" sz="914">
                <a:solidFill>
                  <a:schemeClr val="tx1"/>
                </a:solidFill>
                <a:latin typeface="Arial" panose="020B0604020202020204" pitchFamily="34" charset="0"/>
                <a:ea typeface="MS PGothic" panose="020B0600070205080204" pitchFamily="34" charset="-128"/>
              </a:endParaRPr>
            </a:p>
          </p:txBody>
        </p:sp>
        <p:sp>
          <p:nvSpPr>
            <p:cNvPr id="20487" name="Oval 5">
              <a:extLst>
                <a:ext uri="{FF2B5EF4-FFF2-40B4-BE49-F238E27FC236}">
                  <a16:creationId xmlns:a16="http://schemas.microsoft.com/office/drawing/2014/main" id="{BBE87FB6-A856-DE46-8BA3-8A2E102517BB}"/>
                </a:ext>
              </a:extLst>
            </p:cNvPr>
            <p:cNvSpPr>
              <a:spLocks noChangeArrowheads="1"/>
            </p:cNvSpPr>
            <p:nvPr/>
          </p:nvSpPr>
          <p:spPr bwMode="auto">
            <a:xfrm>
              <a:off x="4163220" y="762000"/>
              <a:ext cx="4141787" cy="838199"/>
            </a:xfrm>
            <a:prstGeom prst="ellipse">
              <a:avLst/>
            </a:prstGeom>
            <a:solidFill>
              <a:schemeClr val="accent1"/>
            </a:solidFill>
            <a:ln w="9525">
              <a:solidFill>
                <a:schemeClr val="tx1"/>
              </a:solidFill>
              <a:round/>
              <a:headEnd/>
              <a:tailEnd/>
            </a:ln>
          </p:spPr>
          <p:txBody>
            <a:bodyPr lIns="91439" tIns="45719" rIns="91439" bIns="45719"/>
            <a:lstStyle>
              <a:lvl1pPr>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1pPr>
              <a:lvl2pPr marL="742950" indent="-28575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2pPr>
              <a:lvl3pPr marL="11430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3pPr>
              <a:lvl4pPr marL="16002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4pPr>
              <a:lvl5pPr marL="20574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5pPr>
              <a:lvl6pPr marL="25146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6pPr>
              <a:lvl7pPr marL="29718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7pPr>
              <a:lvl8pPr marL="34290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8pPr>
              <a:lvl9pPr marL="38862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9pPr>
            </a:lstStyle>
            <a:p>
              <a:pPr algn="ctr"/>
              <a:r>
                <a:rPr lang="en-US" altLang="en-US" sz="914" b="1">
                  <a:solidFill>
                    <a:schemeClr val="tx1"/>
                  </a:solidFill>
                  <a:latin typeface="Arial" panose="020B0604020202020204" pitchFamily="34" charset="0"/>
                  <a:ea typeface="MS PGothic" panose="020B0600070205080204" pitchFamily="34" charset="-128"/>
                </a:rPr>
                <a:t>Developmental Therapeutics</a:t>
              </a:r>
            </a:p>
            <a:p>
              <a:pPr algn="ctr"/>
              <a:r>
                <a:rPr lang="en-US" altLang="en-US" sz="914" b="1">
                  <a:solidFill>
                    <a:schemeClr val="tx1"/>
                  </a:solidFill>
                  <a:latin typeface="Arial" panose="020B0604020202020204" pitchFamily="34" charset="0"/>
                  <a:ea typeface="MS PGothic" panose="020B0600070205080204" pitchFamily="34" charset="-128"/>
                </a:rPr>
                <a:t>Phase I Trials/ Genomics/Immunotherapy</a:t>
              </a:r>
            </a:p>
          </p:txBody>
        </p:sp>
        <p:sp>
          <p:nvSpPr>
            <p:cNvPr id="13319" name="Rounded Rectangle 8">
              <a:extLst>
                <a:ext uri="{FF2B5EF4-FFF2-40B4-BE49-F238E27FC236}">
                  <a16:creationId xmlns:a16="http://schemas.microsoft.com/office/drawing/2014/main" id="{D97DD5C2-4448-894C-9E1A-2C44F240D317}"/>
                </a:ext>
              </a:extLst>
            </p:cNvPr>
            <p:cNvSpPr>
              <a:spLocks noChangeArrowheads="1"/>
            </p:cNvSpPr>
            <p:nvPr/>
          </p:nvSpPr>
          <p:spPr bwMode="auto">
            <a:xfrm>
              <a:off x="2463800" y="1815200"/>
              <a:ext cx="1154162" cy="2428799"/>
            </a:xfrm>
            <a:prstGeom prst="roundRect">
              <a:avLst>
                <a:gd name="adj" fmla="val 16667"/>
              </a:avLst>
            </a:prstGeom>
            <a:solidFill>
              <a:srgbClr val="6699FF"/>
            </a:solidFill>
            <a:ln w="9525" algn="ctr">
              <a:solidFill>
                <a:schemeClr val="tx1"/>
              </a:solidFill>
              <a:round/>
              <a:headEnd/>
              <a:tailEnd/>
            </a:ln>
          </p:spPr>
          <p:txBody>
            <a:bodyPr lIns="91439" tIns="45719" rIns="91439" bIns="45719"/>
            <a:lstStyle>
              <a:lvl1pPr>
                <a:spcBef>
                  <a:spcPts val="2400"/>
                </a:spcBef>
                <a:buSzPct val="171000"/>
                <a:buFont typeface="Gill Sans"/>
                <a:buChar char="•"/>
                <a:defRPr sz="4200">
                  <a:solidFill>
                    <a:schemeClr val="tx1"/>
                  </a:solidFill>
                  <a:latin typeface="Arial" pitchFamily="34" charset="0"/>
                  <a:ea typeface="MS PGothic" pitchFamily="34" charset="-128"/>
                  <a:sym typeface="Gill Sans"/>
                </a:defRPr>
              </a:lvl1pPr>
              <a:lvl2pPr marL="742950" indent="-285750">
                <a:spcBef>
                  <a:spcPts val="2400"/>
                </a:spcBef>
                <a:buSzPct val="171000"/>
                <a:buFont typeface="Gill Sans"/>
                <a:buChar char="•"/>
                <a:defRPr sz="4200">
                  <a:solidFill>
                    <a:schemeClr val="tx1"/>
                  </a:solidFill>
                  <a:latin typeface="Arial" pitchFamily="34" charset="0"/>
                  <a:ea typeface="MS PGothic" pitchFamily="34" charset="-128"/>
                  <a:sym typeface="Gill Sans"/>
                </a:defRPr>
              </a:lvl2pPr>
              <a:lvl3pPr marL="1143000" indent="-228600">
                <a:spcBef>
                  <a:spcPts val="2400"/>
                </a:spcBef>
                <a:buSzPct val="171000"/>
                <a:buFont typeface="Gill Sans"/>
                <a:buChar char="•"/>
                <a:defRPr sz="4200">
                  <a:solidFill>
                    <a:schemeClr val="tx1"/>
                  </a:solidFill>
                  <a:latin typeface="Arial" pitchFamily="34" charset="0"/>
                  <a:ea typeface="MS PGothic" pitchFamily="34" charset="-128"/>
                  <a:sym typeface="Gill Sans"/>
                </a:defRPr>
              </a:lvl3pPr>
              <a:lvl4pPr marL="1600200" indent="-228600">
                <a:spcBef>
                  <a:spcPts val="2400"/>
                </a:spcBef>
                <a:buSzPct val="171000"/>
                <a:buFont typeface="Gill Sans"/>
                <a:buChar char="•"/>
                <a:defRPr sz="4200">
                  <a:solidFill>
                    <a:schemeClr val="tx1"/>
                  </a:solidFill>
                  <a:latin typeface="Arial" pitchFamily="34" charset="0"/>
                  <a:ea typeface="MS PGothic" pitchFamily="34" charset="-128"/>
                  <a:sym typeface="Gill Sans"/>
                </a:defRPr>
              </a:lvl4pPr>
              <a:lvl5pPr marL="2057400" indent="-228600">
                <a:spcBef>
                  <a:spcPts val="2400"/>
                </a:spcBef>
                <a:buSzPct val="171000"/>
                <a:buFont typeface="Gill Sans"/>
                <a:buChar char="•"/>
                <a:defRPr sz="4200">
                  <a:solidFill>
                    <a:schemeClr val="tx1"/>
                  </a:solidFill>
                  <a:latin typeface="Arial" pitchFamily="34" charset="0"/>
                  <a:ea typeface="MS PGothic" pitchFamily="34" charset="-128"/>
                  <a:sym typeface="Gill Sans"/>
                </a:defRPr>
              </a:lvl5pPr>
              <a:lvl6pPr marL="2514600" indent="-228600" eaLnBrk="0" fontAlgn="base" hangingPunct="0">
                <a:spcBef>
                  <a:spcPts val="2400"/>
                </a:spcBef>
                <a:spcAft>
                  <a:spcPct val="0"/>
                </a:spcAft>
                <a:buSzPct val="171000"/>
                <a:buFont typeface="Gill Sans"/>
                <a:buChar char="•"/>
                <a:defRPr sz="4200">
                  <a:solidFill>
                    <a:schemeClr val="tx1"/>
                  </a:solidFill>
                  <a:latin typeface="Arial" pitchFamily="34" charset="0"/>
                  <a:ea typeface="MS PGothic" pitchFamily="34" charset="-128"/>
                  <a:sym typeface="Gill Sans"/>
                </a:defRPr>
              </a:lvl6pPr>
              <a:lvl7pPr marL="2971800" indent="-228600" eaLnBrk="0" fontAlgn="base" hangingPunct="0">
                <a:spcBef>
                  <a:spcPts val="2400"/>
                </a:spcBef>
                <a:spcAft>
                  <a:spcPct val="0"/>
                </a:spcAft>
                <a:buSzPct val="171000"/>
                <a:buFont typeface="Gill Sans"/>
                <a:buChar char="•"/>
                <a:defRPr sz="4200">
                  <a:solidFill>
                    <a:schemeClr val="tx1"/>
                  </a:solidFill>
                  <a:latin typeface="Arial" pitchFamily="34" charset="0"/>
                  <a:ea typeface="MS PGothic" pitchFamily="34" charset="-128"/>
                  <a:sym typeface="Gill Sans"/>
                </a:defRPr>
              </a:lvl7pPr>
              <a:lvl8pPr marL="3429000" indent="-228600" eaLnBrk="0" fontAlgn="base" hangingPunct="0">
                <a:spcBef>
                  <a:spcPts val="2400"/>
                </a:spcBef>
                <a:spcAft>
                  <a:spcPct val="0"/>
                </a:spcAft>
                <a:buSzPct val="171000"/>
                <a:buFont typeface="Gill Sans"/>
                <a:buChar char="•"/>
                <a:defRPr sz="4200">
                  <a:solidFill>
                    <a:schemeClr val="tx1"/>
                  </a:solidFill>
                  <a:latin typeface="Arial" pitchFamily="34" charset="0"/>
                  <a:ea typeface="MS PGothic" pitchFamily="34" charset="-128"/>
                  <a:sym typeface="Gill Sans"/>
                </a:defRPr>
              </a:lvl8pPr>
              <a:lvl9pPr marL="3886200" indent="-228600" eaLnBrk="0" fontAlgn="base" hangingPunct="0">
                <a:spcBef>
                  <a:spcPts val="2400"/>
                </a:spcBef>
                <a:spcAft>
                  <a:spcPct val="0"/>
                </a:spcAft>
                <a:buSzPct val="171000"/>
                <a:buFont typeface="Gill Sans"/>
                <a:buChar char="•"/>
                <a:defRPr sz="4200">
                  <a:solidFill>
                    <a:schemeClr val="tx1"/>
                  </a:solidFill>
                  <a:latin typeface="Arial" pitchFamily="34" charset="0"/>
                  <a:ea typeface="MS PGothic" pitchFamily="34" charset="-128"/>
                  <a:sym typeface="Gill Sans"/>
                </a:defRPr>
              </a:lvl9pPr>
            </a:lstStyle>
            <a:p>
              <a:pPr algn="ctr">
                <a:spcBef>
                  <a:spcPct val="0"/>
                </a:spcBef>
                <a:buSzTx/>
                <a:buFontTx/>
                <a:buNone/>
                <a:defRPr/>
              </a:pPr>
              <a:endParaRPr lang="en-US" altLang="en-US" sz="809" dirty="0"/>
            </a:p>
            <a:p>
              <a:pPr algn="ctr">
                <a:spcBef>
                  <a:spcPct val="0"/>
                </a:spcBef>
                <a:buSzTx/>
                <a:buFontTx/>
                <a:buNone/>
                <a:defRPr/>
              </a:pPr>
              <a:endParaRPr lang="en-US" altLang="en-US" sz="809" b="1" dirty="0"/>
            </a:p>
            <a:p>
              <a:pPr algn="ctr">
                <a:spcBef>
                  <a:spcPct val="0"/>
                </a:spcBef>
                <a:buSzTx/>
                <a:buFontTx/>
                <a:buNone/>
                <a:defRPr/>
              </a:pPr>
              <a:endParaRPr lang="en-US" altLang="en-US" sz="809" b="1" dirty="0"/>
            </a:p>
            <a:p>
              <a:pPr algn="ctr">
                <a:spcBef>
                  <a:spcPct val="0"/>
                </a:spcBef>
                <a:buSzTx/>
                <a:buFontTx/>
                <a:buNone/>
                <a:defRPr/>
              </a:pPr>
              <a:endParaRPr lang="en-US" altLang="en-US" sz="809" b="1" dirty="0"/>
            </a:p>
            <a:p>
              <a:pPr algn="ctr">
                <a:spcBef>
                  <a:spcPct val="0"/>
                </a:spcBef>
                <a:buSzTx/>
                <a:buFontTx/>
                <a:buNone/>
                <a:defRPr/>
              </a:pPr>
              <a:r>
                <a:rPr lang="en-US" altLang="en-US" sz="809" b="1" dirty="0"/>
                <a:t>San Diego</a:t>
              </a:r>
            </a:p>
            <a:p>
              <a:pPr algn="ctr">
                <a:spcBef>
                  <a:spcPct val="0"/>
                </a:spcBef>
                <a:buSzTx/>
                <a:buFontTx/>
                <a:buNone/>
                <a:defRPr/>
              </a:pPr>
              <a:r>
                <a:rPr lang="en-US" altLang="en-US" sz="809" b="1" dirty="0"/>
                <a:t>Biotech,</a:t>
              </a:r>
            </a:p>
            <a:p>
              <a:pPr algn="ctr">
                <a:spcBef>
                  <a:spcPct val="0"/>
                </a:spcBef>
                <a:buSzTx/>
                <a:buFontTx/>
                <a:buNone/>
                <a:defRPr/>
              </a:pPr>
              <a:r>
                <a:rPr lang="en-US" altLang="en-US" sz="809" b="1" dirty="0"/>
                <a:t>Pharma,</a:t>
              </a:r>
            </a:p>
          </p:txBody>
        </p:sp>
        <p:sp>
          <p:nvSpPr>
            <p:cNvPr id="13320" name="Rounded Rectangle 4">
              <a:extLst>
                <a:ext uri="{FF2B5EF4-FFF2-40B4-BE49-F238E27FC236}">
                  <a16:creationId xmlns:a16="http://schemas.microsoft.com/office/drawing/2014/main" id="{D754E616-754F-E541-A450-14F6A7E7B2C0}"/>
                </a:ext>
              </a:extLst>
            </p:cNvPr>
            <p:cNvSpPr>
              <a:spLocks noChangeArrowheads="1"/>
            </p:cNvSpPr>
            <p:nvPr/>
          </p:nvSpPr>
          <p:spPr bwMode="auto">
            <a:xfrm>
              <a:off x="8691353" y="1738434"/>
              <a:ext cx="1241997" cy="2475362"/>
            </a:xfrm>
            <a:prstGeom prst="roundRect">
              <a:avLst>
                <a:gd name="adj" fmla="val 16667"/>
              </a:avLst>
            </a:prstGeom>
            <a:solidFill>
              <a:srgbClr val="6699FF"/>
            </a:solidFill>
            <a:ln w="9525" algn="ctr">
              <a:solidFill>
                <a:schemeClr val="tx1"/>
              </a:solidFill>
              <a:round/>
              <a:headEnd/>
              <a:tailEnd/>
            </a:ln>
          </p:spPr>
          <p:txBody>
            <a:bodyPr lIns="91439" tIns="45719" rIns="91439" bIns="45719"/>
            <a:lstStyle>
              <a:lvl1pPr>
                <a:spcBef>
                  <a:spcPts val="2400"/>
                </a:spcBef>
                <a:buSzPct val="171000"/>
                <a:buFont typeface="Gill Sans"/>
                <a:buChar char="•"/>
                <a:defRPr sz="4200">
                  <a:solidFill>
                    <a:schemeClr val="tx1"/>
                  </a:solidFill>
                  <a:latin typeface="Arial" pitchFamily="34" charset="0"/>
                  <a:ea typeface="MS PGothic" pitchFamily="34" charset="-128"/>
                  <a:sym typeface="Gill Sans"/>
                </a:defRPr>
              </a:lvl1pPr>
              <a:lvl2pPr marL="742950" indent="-285750">
                <a:spcBef>
                  <a:spcPts val="2400"/>
                </a:spcBef>
                <a:buSzPct val="171000"/>
                <a:buFont typeface="Gill Sans"/>
                <a:buChar char="•"/>
                <a:defRPr sz="4200">
                  <a:solidFill>
                    <a:schemeClr val="tx1"/>
                  </a:solidFill>
                  <a:latin typeface="Arial" pitchFamily="34" charset="0"/>
                  <a:ea typeface="MS PGothic" pitchFamily="34" charset="-128"/>
                  <a:sym typeface="Gill Sans"/>
                </a:defRPr>
              </a:lvl2pPr>
              <a:lvl3pPr marL="1143000" indent="-228600">
                <a:spcBef>
                  <a:spcPts val="2400"/>
                </a:spcBef>
                <a:buSzPct val="171000"/>
                <a:buFont typeface="Gill Sans"/>
                <a:buChar char="•"/>
                <a:defRPr sz="4200">
                  <a:solidFill>
                    <a:schemeClr val="tx1"/>
                  </a:solidFill>
                  <a:latin typeface="Arial" pitchFamily="34" charset="0"/>
                  <a:ea typeface="MS PGothic" pitchFamily="34" charset="-128"/>
                  <a:sym typeface="Gill Sans"/>
                </a:defRPr>
              </a:lvl3pPr>
              <a:lvl4pPr marL="1600200" indent="-228600">
                <a:spcBef>
                  <a:spcPts val="2400"/>
                </a:spcBef>
                <a:buSzPct val="171000"/>
                <a:buFont typeface="Gill Sans"/>
                <a:buChar char="•"/>
                <a:defRPr sz="4200">
                  <a:solidFill>
                    <a:schemeClr val="tx1"/>
                  </a:solidFill>
                  <a:latin typeface="Arial" pitchFamily="34" charset="0"/>
                  <a:ea typeface="MS PGothic" pitchFamily="34" charset="-128"/>
                  <a:sym typeface="Gill Sans"/>
                </a:defRPr>
              </a:lvl4pPr>
              <a:lvl5pPr marL="2057400" indent="-228600">
                <a:spcBef>
                  <a:spcPts val="2400"/>
                </a:spcBef>
                <a:buSzPct val="171000"/>
                <a:buFont typeface="Gill Sans"/>
                <a:buChar char="•"/>
                <a:defRPr sz="4200">
                  <a:solidFill>
                    <a:schemeClr val="tx1"/>
                  </a:solidFill>
                  <a:latin typeface="Arial" pitchFamily="34" charset="0"/>
                  <a:ea typeface="MS PGothic" pitchFamily="34" charset="-128"/>
                  <a:sym typeface="Gill Sans"/>
                </a:defRPr>
              </a:lvl5pPr>
              <a:lvl6pPr marL="2514600" indent="-228600" eaLnBrk="0" fontAlgn="base" hangingPunct="0">
                <a:spcBef>
                  <a:spcPts val="2400"/>
                </a:spcBef>
                <a:spcAft>
                  <a:spcPct val="0"/>
                </a:spcAft>
                <a:buSzPct val="171000"/>
                <a:buFont typeface="Gill Sans"/>
                <a:buChar char="•"/>
                <a:defRPr sz="4200">
                  <a:solidFill>
                    <a:schemeClr val="tx1"/>
                  </a:solidFill>
                  <a:latin typeface="Arial" pitchFamily="34" charset="0"/>
                  <a:ea typeface="MS PGothic" pitchFamily="34" charset="-128"/>
                  <a:sym typeface="Gill Sans"/>
                </a:defRPr>
              </a:lvl6pPr>
              <a:lvl7pPr marL="2971800" indent="-228600" eaLnBrk="0" fontAlgn="base" hangingPunct="0">
                <a:spcBef>
                  <a:spcPts val="2400"/>
                </a:spcBef>
                <a:spcAft>
                  <a:spcPct val="0"/>
                </a:spcAft>
                <a:buSzPct val="171000"/>
                <a:buFont typeface="Gill Sans"/>
                <a:buChar char="•"/>
                <a:defRPr sz="4200">
                  <a:solidFill>
                    <a:schemeClr val="tx1"/>
                  </a:solidFill>
                  <a:latin typeface="Arial" pitchFamily="34" charset="0"/>
                  <a:ea typeface="MS PGothic" pitchFamily="34" charset="-128"/>
                  <a:sym typeface="Gill Sans"/>
                </a:defRPr>
              </a:lvl7pPr>
              <a:lvl8pPr marL="3429000" indent="-228600" eaLnBrk="0" fontAlgn="base" hangingPunct="0">
                <a:spcBef>
                  <a:spcPts val="2400"/>
                </a:spcBef>
                <a:spcAft>
                  <a:spcPct val="0"/>
                </a:spcAft>
                <a:buSzPct val="171000"/>
                <a:buFont typeface="Gill Sans"/>
                <a:buChar char="•"/>
                <a:defRPr sz="4200">
                  <a:solidFill>
                    <a:schemeClr val="tx1"/>
                  </a:solidFill>
                  <a:latin typeface="Arial" pitchFamily="34" charset="0"/>
                  <a:ea typeface="MS PGothic" pitchFamily="34" charset="-128"/>
                  <a:sym typeface="Gill Sans"/>
                </a:defRPr>
              </a:lvl8pPr>
              <a:lvl9pPr marL="3886200" indent="-228600" eaLnBrk="0" fontAlgn="base" hangingPunct="0">
                <a:spcBef>
                  <a:spcPts val="2400"/>
                </a:spcBef>
                <a:spcAft>
                  <a:spcPct val="0"/>
                </a:spcAft>
                <a:buSzPct val="171000"/>
                <a:buFont typeface="Gill Sans"/>
                <a:buChar char="•"/>
                <a:defRPr sz="4200">
                  <a:solidFill>
                    <a:schemeClr val="tx1"/>
                  </a:solidFill>
                  <a:latin typeface="Arial" pitchFamily="34" charset="0"/>
                  <a:ea typeface="MS PGothic" pitchFamily="34" charset="-128"/>
                  <a:sym typeface="Gill Sans"/>
                </a:defRPr>
              </a:lvl9pPr>
            </a:lstStyle>
            <a:p>
              <a:pPr algn="ctr">
                <a:spcBef>
                  <a:spcPct val="0"/>
                </a:spcBef>
                <a:buSzTx/>
                <a:buFontTx/>
                <a:buNone/>
                <a:defRPr/>
              </a:pPr>
              <a:endParaRPr lang="en-US" altLang="en-US" sz="809" dirty="0"/>
            </a:p>
            <a:p>
              <a:pPr algn="ctr">
                <a:spcBef>
                  <a:spcPct val="0"/>
                </a:spcBef>
                <a:buSzTx/>
                <a:buFontTx/>
                <a:buNone/>
                <a:defRPr/>
              </a:pPr>
              <a:endParaRPr lang="en-US" altLang="en-US" sz="809" dirty="0"/>
            </a:p>
            <a:p>
              <a:pPr algn="ctr">
                <a:spcBef>
                  <a:spcPct val="0"/>
                </a:spcBef>
                <a:buSzTx/>
                <a:buFontTx/>
                <a:buNone/>
                <a:defRPr/>
              </a:pPr>
              <a:endParaRPr lang="en-US" altLang="en-US" sz="809" b="1" dirty="0"/>
            </a:p>
            <a:p>
              <a:pPr algn="ctr">
                <a:spcBef>
                  <a:spcPct val="0"/>
                </a:spcBef>
                <a:buSzTx/>
                <a:buFontTx/>
                <a:buNone/>
                <a:defRPr/>
              </a:pPr>
              <a:endParaRPr lang="en-US" altLang="en-US" sz="773" b="1" dirty="0"/>
            </a:p>
            <a:p>
              <a:pPr algn="ctr">
                <a:spcBef>
                  <a:spcPct val="0"/>
                </a:spcBef>
                <a:buSzTx/>
                <a:buFontTx/>
                <a:buNone/>
                <a:defRPr/>
              </a:pPr>
              <a:endParaRPr lang="en-US" altLang="en-US" sz="773" b="1" dirty="0"/>
            </a:p>
            <a:p>
              <a:pPr algn="ctr">
                <a:spcBef>
                  <a:spcPct val="0"/>
                </a:spcBef>
                <a:buSzTx/>
                <a:buFontTx/>
                <a:buNone/>
                <a:defRPr/>
              </a:pPr>
              <a:r>
                <a:rPr lang="en-US" altLang="en-US" sz="773" b="1" dirty="0"/>
                <a:t>UCSD Super Computer Center</a:t>
              </a:r>
            </a:p>
          </p:txBody>
        </p:sp>
        <p:sp>
          <p:nvSpPr>
            <p:cNvPr id="13321" name="Oval 6">
              <a:extLst>
                <a:ext uri="{FF2B5EF4-FFF2-40B4-BE49-F238E27FC236}">
                  <a16:creationId xmlns:a16="http://schemas.microsoft.com/office/drawing/2014/main" id="{A1B9A7F3-6EDB-B248-954F-A36DC0E32009}"/>
                </a:ext>
              </a:extLst>
            </p:cNvPr>
            <p:cNvSpPr>
              <a:spLocks noChangeArrowheads="1"/>
            </p:cNvSpPr>
            <p:nvPr/>
          </p:nvSpPr>
          <p:spPr bwMode="auto">
            <a:xfrm>
              <a:off x="4036060" y="1589938"/>
              <a:ext cx="1482667" cy="1383031"/>
            </a:xfrm>
            <a:prstGeom prst="ellipse">
              <a:avLst/>
            </a:prstGeom>
            <a:solidFill>
              <a:srgbClr val="92D050"/>
            </a:solidFill>
            <a:ln w="9525" algn="ctr">
              <a:solidFill>
                <a:schemeClr val="tx1"/>
              </a:solidFill>
              <a:round/>
              <a:headEnd/>
              <a:tailEnd/>
            </a:ln>
          </p:spPr>
          <p:txBody>
            <a:bodyPr lIns="91439" tIns="45719" rIns="91439" bIns="45719"/>
            <a:lstStyle>
              <a:lvl1pPr>
                <a:spcBef>
                  <a:spcPts val="2400"/>
                </a:spcBef>
                <a:buSzPct val="171000"/>
                <a:buFont typeface="Gill Sans"/>
                <a:buChar char="•"/>
                <a:defRPr sz="4200">
                  <a:solidFill>
                    <a:schemeClr val="tx1"/>
                  </a:solidFill>
                  <a:latin typeface="Arial" pitchFamily="34" charset="0"/>
                  <a:ea typeface="MS PGothic" pitchFamily="34" charset="-128"/>
                  <a:sym typeface="Gill Sans"/>
                </a:defRPr>
              </a:lvl1pPr>
              <a:lvl2pPr marL="742950" indent="-285750">
                <a:spcBef>
                  <a:spcPts val="2400"/>
                </a:spcBef>
                <a:buSzPct val="171000"/>
                <a:buFont typeface="Gill Sans"/>
                <a:buChar char="•"/>
                <a:defRPr sz="4200">
                  <a:solidFill>
                    <a:schemeClr val="tx1"/>
                  </a:solidFill>
                  <a:latin typeface="Arial" pitchFamily="34" charset="0"/>
                  <a:ea typeface="MS PGothic" pitchFamily="34" charset="-128"/>
                  <a:sym typeface="Gill Sans"/>
                </a:defRPr>
              </a:lvl2pPr>
              <a:lvl3pPr marL="1143000" indent="-228600">
                <a:spcBef>
                  <a:spcPts val="2400"/>
                </a:spcBef>
                <a:buSzPct val="171000"/>
                <a:buFont typeface="Gill Sans"/>
                <a:buChar char="•"/>
                <a:defRPr sz="4200">
                  <a:solidFill>
                    <a:schemeClr val="tx1"/>
                  </a:solidFill>
                  <a:latin typeface="Arial" pitchFamily="34" charset="0"/>
                  <a:ea typeface="MS PGothic" pitchFamily="34" charset="-128"/>
                  <a:sym typeface="Gill Sans"/>
                </a:defRPr>
              </a:lvl3pPr>
              <a:lvl4pPr marL="1600200" indent="-228600">
                <a:spcBef>
                  <a:spcPts val="2400"/>
                </a:spcBef>
                <a:buSzPct val="171000"/>
                <a:buFont typeface="Gill Sans"/>
                <a:buChar char="•"/>
                <a:defRPr sz="4200">
                  <a:solidFill>
                    <a:schemeClr val="tx1"/>
                  </a:solidFill>
                  <a:latin typeface="Arial" pitchFamily="34" charset="0"/>
                  <a:ea typeface="MS PGothic" pitchFamily="34" charset="-128"/>
                  <a:sym typeface="Gill Sans"/>
                </a:defRPr>
              </a:lvl4pPr>
              <a:lvl5pPr marL="2057400" indent="-228600">
                <a:spcBef>
                  <a:spcPts val="2400"/>
                </a:spcBef>
                <a:buSzPct val="171000"/>
                <a:buFont typeface="Gill Sans"/>
                <a:buChar char="•"/>
                <a:defRPr sz="4200">
                  <a:solidFill>
                    <a:schemeClr val="tx1"/>
                  </a:solidFill>
                  <a:latin typeface="Arial" pitchFamily="34" charset="0"/>
                  <a:ea typeface="MS PGothic" pitchFamily="34" charset="-128"/>
                  <a:sym typeface="Gill Sans"/>
                </a:defRPr>
              </a:lvl5pPr>
              <a:lvl6pPr marL="2514600" indent="-228600" eaLnBrk="0" fontAlgn="base" hangingPunct="0">
                <a:spcBef>
                  <a:spcPts val="2400"/>
                </a:spcBef>
                <a:spcAft>
                  <a:spcPct val="0"/>
                </a:spcAft>
                <a:buSzPct val="171000"/>
                <a:buFont typeface="Gill Sans"/>
                <a:buChar char="•"/>
                <a:defRPr sz="4200">
                  <a:solidFill>
                    <a:schemeClr val="tx1"/>
                  </a:solidFill>
                  <a:latin typeface="Arial" pitchFamily="34" charset="0"/>
                  <a:ea typeface="MS PGothic" pitchFamily="34" charset="-128"/>
                  <a:sym typeface="Gill Sans"/>
                </a:defRPr>
              </a:lvl6pPr>
              <a:lvl7pPr marL="2971800" indent="-228600" eaLnBrk="0" fontAlgn="base" hangingPunct="0">
                <a:spcBef>
                  <a:spcPts val="2400"/>
                </a:spcBef>
                <a:spcAft>
                  <a:spcPct val="0"/>
                </a:spcAft>
                <a:buSzPct val="171000"/>
                <a:buFont typeface="Gill Sans"/>
                <a:buChar char="•"/>
                <a:defRPr sz="4200">
                  <a:solidFill>
                    <a:schemeClr val="tx1"/>
                  </a:solidFill>
                  <a:latin typeface="Arial" pitchFamily="34" charset="0"/>
                  <a:ea typeface="MS PGothic" pitchFamily="34" charset="-128"/>
                  <a:sym typeface="Gill Sans"/>
                </a:defRPr>
              </a:lvl7pPr>
              <a:lvl8pPr marL="3429000" indent="-228600" eaLnBrk="0" fontAlgn="base" hangingPunct="0">
                <a:spcBef>
                  <a:spcPts val="2400"/>
                </a:spcBef>
                <a:spcAft>
                  <a:spcPct val="0"/>
                </a:spcAft>
                <a:buSzPct val="171000"/>
                <a:buFont typeface="Gill Sans"/>
                <a:buChar char="•"/>
                <a:defRPr sz="4200">
                  <a:solidFill>
                    <a:schemeClr val="tx1"/>
                  </a:solidFill>
                  <a:latin typeface="Arial" pitchFamily="34" charset="0"/>
                  <a:ea typeface="MS PGothic" pitchFamily="34" charset="-128"/>
                  <a:sym typeface="Gill Sans"/>
                </a:defRPr>
              </a:lvl8pPr>
              <a:lvl9pPr marL="3886200" indent="-228600" eaLnBrk="0" fontAlgn="base" hangingPunct="0">
                <a:spcBef>
                  <a:spcPts val="2400"/>
                </a:spcBef>
                <a:spcAft>
                  <a:spcPct val="0"/>
                </a:spcAft>
                <a:buSzPct val="171000"/>
                <a:buFont typeface="Gill Sans"/>
                <a:buChar char="•"/>
                <a:defRPr sz="4200">
                  <a:solidFill>
                    <a:schemeClr val="tx1"/>
                  </a:solidFill>
                  <a:latin typeface="Arial" pitchFamily="34" charset="0"/>
                  <a:ea typeface="MS PGothic" pitchFamily="34" charset="-128"/>
                  <a:sym typeface="Gill Sans"/>
                </a:defRPr>
              </a:lvl9pPr>
            </a:lstStyle>
            <a:p>
              <a:pPr algn="ctr">
                <a:spcBef>
                  <a:spcPct val="0"/>
                </a:spcBef>
                <a:buSzTx/>
                <a:buFontTx/>
                <a:buNone/>
                <a:defRPr/>
              </a:pPr>
              <a:r>
                <a:rPr lang="en-US" altLang="en-US" sz="809" b="1" dirty="0"/>
                <a:t>Discovery to  Bedside Enabling Program</a:t>
              </a:r>
            </a:p>
          </p:txBody>
        </p:sp>
        <p:sp>
          <p:nvSpPr>
            <p:cNvPr id="20491" name="Oval 18">
              <a:extLst>
                <a:ext uri="{FF2B5EF4-FFF2-40B4-BE49-F238E27FC236}">
                  <a16:creationId xmlns:a16="http://schemas.microsoft.com/office/drawing/2014/main" id="{EE1076A0-9A98-F648-92D5-A58BF4795055}"/>
                </a:ext>
              </a:extLst>
            </p:cNvPr>
            <p:cNvSpPr>
              <a:spLocks noChangeArrowheads="1"/>
            </p:cNvSpPr>
            <p:nvPr/>
          </p:nvSpPr>
          <p:spPr bwMode="auto">
            <a:xfrm>
              <a:off x="4050507" y="3064725"/>
              <a:ext cx="1349375" cy="1148954"/>
            </a:xfrm>
            <a:prstGeom prst="ellipse">
              <a:avLst/>
            </a:prstGeom>
            <a:solidFill>
              <a:srgbClr val="92D050"/>
            </a:solidFill>
            <a:ln w="9525">
              <a:solidFill>
                <a:schemeClr val="tx1"/>
              </a:solidFill>
              <a:round/>
              <a:headEnd/>
              <a:tailEnd/>
            </a:ln>
          </p:spPr>
          <p:txBody>
            <a:bodyPr lIns="91439" tIns="45719" rIns="91439" bIns="45719"/>
            <a:lstStyle>
              <a:lvl1pPr>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1pPr>
              <a:lvl2pPr marL="742950" indent="-28575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2pPr>
              <a:lvl3pPr marL="11430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3pPr>
              <a:lvl4pPr marL="16002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4pPr>
              <a:lvl5pPr marL="20574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5pPr>
              <a:lvl6pPr marL="25146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6pPr>
              <a:lvl7pPr marL="29718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7pPr>
              <a:lvl8pPr marL="34290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8pPr>
              <a:lvl9pPr marL="38862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9pPr>
            </a:lstStyle>
            <a:p>
              <a:pPr algn="ctr"/>
              <a:endParaRPr lang="en-US" altLang="en-US" sz="844" b="1">
                <a:solidFill>
                  <a:schemeClr val="tx1"/>
                </a:solidFill>
                <a:latin typeface="Arial" panose="020B0604020202020204" pitchFamily="34" charset="0"/>
                <a:ea typeface="MS PGothic" panose="020B0600070205080204" pitchFamily="34" charset="-128"/>
              </a:endParaRPr>
            </a:p>
            <a:p>
              <a:pPr algn="ctr"/>
              <a:r>
                <a:rPr lang="en-US" altLang="en-US" sz="844" b="1">
                  <a:solidFill>
                    <a:schemeClr val="tx1"/>
                  </a:solidFill>
                  <a:latin typeface="Arial" panose="020B0604020202020204" pitchFamily="34" charset="0"/>
                  <a:ea typeface="MS PGothic" panose="020B0600070205080204" pitchFamily="34" charset="-128"/>
                </a:rPr>
                <a:t>Rare Tumor Clinic</a:t>
              </a:r>
            </a:p>
          </p:txBody>
        </p:sp>
        <p:sp>
          <p:nvSpPr>
            <p:cNvPr id="13323" name="Oval 21">
              <a:extLst>
                <a:ext uri="{FF2B5EF4-FFF2-40B4-BE49-F238E27FC236}">
                  <a16:creationId xmlns:a16="http://schemas.microsoft.com/office/drawing/2014/main" id="{2170D897-C227-BC4B-A441-86AD8E1082BB}"/>
                </a:ext>
              </a:extLst>
            </p:cNvPr>
            <p:cNvSpPr>
              <a:spLocks noChangeArrowheads="1"/>
            </p:cNvSpPr>
            <p:nvPr/>
          </p:nvSpPr>
          <p:spPr bwMode="auto">
            <a:xfrm>
              <a:off x="5627643" y="2007741"/>
              <a:ext cx="1387804" cy="1267255"/>
            </a:xfrm>
            <a:prstGeom prst="ellipse">
              <a:avLst/>
            </a:prstGeom>
            <a:solidFill>
              <a:srgbClr val="92D050"/>
            </a:solidFill>
            <a:ln w="9525" algn="ctr">
              <a:solidFill>
                <a:schemeClr val="tx1"/>
              </a:solidFill>
              <a:round/>
              <a:headEnd/>
              <a:tailEnd/>
            </a:ln>
          </p:spPr>
          <p:txBody>
            <a:bodyPr lIns="91439" tIns="45719" rIns="91439" bIns="45719"/>
            <a:lstStyle>
              <a:lvl1pPr>
                <a:spcBef>
                  <a:spcPts val="2400"/>
                </a:spcBef>
                <a:buSzPct val="171000"/>
                <a:buFont typeface="Gill Sans"/>
                <a:buChar char="•"/>
                <a:defRPr sz="4200">
                  <a:solidFill>
                    <a:schemeClr val="tx1"/>
                  </a:solidFill>
                  <a:latin typeface="Arial" pitchFamily="34" charset="0"/>
                  <a:ea typeface="MS PGothic" pitchFamily="34" charset="-128"/>
                  <a:sym typeface="Gill Sans"/>
                </a:defRPr>
              </a:lvl1pPr>
              <a:lvl2pPr marL="742950" indent="-285750">
                <a:spcBef>
                  <a:spcPts val="2400"/>
                </a:spcBef>
                <a:buSzPct val="171000"/>
                <a:buFont typeface="Gill Sans"/>
                <a:buChar char="•"/>
                <a:defRPr sz="4200">
                  <a:solidFill>
                    <a:schemeClr val="tx1"/>
                  </a:solidFill>
                  <a:latin typeface="Arial" pitchFamily="34" charset="0"/>
                  <a:ea typeface="MS PGothic" pitchFamily="34" charset="-128"/>
                  <a:sym typeface="Gill Sans"/>
                </a:defRPr>
              </a:lvl2pPr>
              <a:lvl3pPr marL="1143000" indent="-228600">
                <a:spcBef>
                  <a:spcPts val="2400"/>
                </a:spcBef>
                <a:buSzPct val="171000"/>
                <a:buFont typeface="Gill Sans"/>
                <a:buChar char="•"/>
                <a:defRPr sz="4200">
                  <a:solidFill>
                    <a:schemeClr val="tx1"/>
                  </a:solidFill>
                  <a:latin typeface="Arial" pitchFamily="34" charset="0"/>
                  <a:ea typeface="MS PGothic" pitchFamily="34" charset="-128"/>
                  <a:sym typeface="Gill Sans"/>
                </a:defRPr>
              </a:lvl3pPr>
              <a:lvl4pPr marL="1600200" indent="-228600">
                <a:spcBef>
                  <a:spcPts val="2400"/>
                </a:spcBef>
                <a:buSzPct val="171000"/>
                <a:buFont typeface="Gill Sans"/>
                <a:buChar char="•"/>
                <a:defRPr sz="4200">
                  <a:solidFill>
                    <a:schemeClr val="tx1"/>
                  </a:solidFill>
                  <a:latin typeface="Arial" pitchFamily="34" charset="0"/>
                  <a:ea typeface="MS PGothic" pitchFamily="34" charset="-128"/>
                  <a:sym typeface="Gill Sans"/>
                </a:defRPr>
              </a:lvl4pPr>
              <a:lvl5pPr marL="2057400" indent="-228600">
                <a:spcBef>
                  <a:spcPts val="2400"/>
                </a:spcBef>
                <a:buSzPct val="171000"/>
                <a:buFont typeface="Gill Sans"/>
                <a:buChar char="•"/>
                <a:defRPr sz="4200">
                  <a:solidFill>
                    <a:schemeClr val="tx1"/>
                  </a:solidFill>
                  <a:latin typeface="Arial" pitchFamily="34" charset="0"/>
                  <a:ea typeface="MS PGothic" pitchFamily="34" charset="-128"/>
                  <a:sym typeface="Gill Sans"/>
                </a:defRPr>
              </a:lvl5pPr>
              <a:lvl6pPr marL="2514600" indent="-228600" eaLnBrk="0" fontAlgn="base" hangingPunct="0">
                <a:spcBef>
                  <a:spcPts val="2400"/>
                </a:spcBef>
                <a:spcAft>
                  <a:spcPct val="0"/>
                </a:spcAft>
                <a:buSzPct val="171000"/>
                <a:buFont typeface="Gill Sans"/>
                <a:buChar char="•"/>
                <a:defRPr sz="4200">
                  <a:solidFill>
                    <a:schemeClr val="tx1"/>
                  </a:solidFill>
                  <a:latin typeface="Arial" pitchFamily="34" charset="0"/>
                  <a:ea typeface="MS PGothic" pitchFamily="34" charset="-128"/>
                  <a:sym typeface="Gill Sans"/>
                </a:defRPr>
              </a:lvl6pPr>
              <a:lvl7pPr marL="2971800" indent="-228600" eaLnBrk="0" fontAlgn="base" hangingPunct="0">
                <a:spcBef>
                  <a:spcPts val="2400"/>
                </a:spcBef>
                <a:spcAft>
                  <a:spcPct val="0"/>
                </a:spcAft>
                <a:buSzPct val="171000"/>
                <a:buFont typeface="Gill Sans"/>
                <a:buChar char="•"/>
                <a:defRPr sz="4200">
                  <a:solidFill>
                    <a:schemeClr val="tx1"/>
                  </a:solidFill>
                  <a:latin typeface="Arial" pitchFamily="34" charset="0"/>
                  <a:ea typeface="MS PGothic" pitchFamily="34" charset="-128"/>
                  <a:sym typeface="Gill Sans"/>
                </a:defRPr>
              </a:lvl7pPr>
              <a:lvl8pPr marL="3429000" indent="-228600" eaLnBrk="0" fontAlgn="base" hangingPunct="0">
                <a:spcBef>
                  <a:spcPts val="2400"/>
                </a:spcBef>
                <a:spcAft>
                  <a:spcPct val="0"/>
                </a:spcAft>
                <a:buSzPct val="171000"/>
                <a:buFont typeface="Gill Sans"/>
                <a:buChar char="•"/>
                <a:defRPr sz="4200">
                  <a:solidFill>
                    <a:schemeClr val="tx1"/>
                  </a:solidFill>
                  <a:latin typeface="Arial" pitchFamily="34" charset="0"/>
                  <a:ea typeface="MS PGothic" pitchFamily="34" charset="-128"/>
                  <a:sym typeface="Gill Sans"/>
                </a:defRPr>
              </a:lvl8pPr>
              <a:lvl9pPr marL="3886200" indent="-228600" eaLnBrk="0" fontAlgn="base" hangingPunct="0">
                <a:spcBef>
                  <a:spcPts val="2400"/>
                </a:spcBef>
                <a:spcAft>
                  <a:spcPct val="0"/>
                </a:spcAft>
                <a:buSzPct val="171000"/>
                <a:buFont typeface="Gill Sans"/>
                <a:buChar char="•"/>
                <a:defRPr sz="4200">
                  <a:solidFill>
                    <a:schemeClr val="tx1"/>
                  </a:solidFill>
                  <a:latin typeface="Arial" pitchFamily="34" charset="0"/>
                  <a:ea typeface="MS PGothic" pitchFamily="34" charset="-128"/>
                  <a:sym typeface="Gill Sans"/>
                </a:defRPr>
              </a:lvl9pPr>
            </a:lstStyle>
            <a:p>
              <a:pPr algn="ctr">
                <a:spcBef>
                  <a:spcPct val="0"/>
                </a:spcBef>
                <a:buSzTx/>
                <a:buFontTx/>
                <a:buNone/>
                <a:defRPr/>
              </a:pPr>
              <a:endParaRPr lang="en-US" altLang="en-US" sz="738" b="1" dirty="0"/>
            </a:p>
            <a:p>
              <a:pPr algn="ctr">
                <a:spcBef>
                  <a:spcPct val="0"/>
                </a:spcBef>
                <a:buSzTx/>
                <a:buFontTx/>
                <a:buNone/>
                <a:defRPr/>
              </a:pPr>
              <a:endParaRPr lang="en-US" altLang="en-US" sz="738" b="1" dirty="0"/>
            </a:p>
            <a:p>
              <a:pPr algn="ctr">
                <a:spcBef>
                  <a:spcPct val="0"/>
                </a:spcBef>
                <a:buSzTx/>
                <a:buFontTx/>
                <a:buNone/>
                <a:defRPr/>
              </a:pPr>
              <a:r>
                <a:rPr lang="en-US" altLang="en-US" sz="738" b="1" dirty="0"/>
                <a:t>Molecular Tumor Board</a:t>
              </a:r>
            </a:p>
          </p:txBody>
        </p:sp>
        <p:sp>
          <p:nvSpPr>
            <p:cNvPr id="13324" name="Oval 20">
              <a:extLst>
                <a:ext uri="{FF2B5EF4-FFF2-40B4-BE49-F238E27FC236}">
                  <a16:creationId xmlns:a16="http://schemas.microsoft.com/office/drawing/2014/main" id="{091BFCFD-BF2E-8D41-BED3-412881A950E5}"/>
                </a:ext>
              </a:extLst>
            </p:cNvPr>
            <p:cNvSpPr>
              <a:spLocks noChangeArrowheads="1"/>
            </p:cNvSpPr>
            <p:nvPr/>
          </p:nvSpPr>
          <p:spPr bwMode="auto">
            <a:xfrm>
              <a:off x="7040042" y="1518207"/>
              <a:ext cx="1542395" cy="1352828"/>
            </a:xfrm>
            <a:prstGeom prst="ellipse">
              <a:avLst/>
            </a:prstGeom>
            <a:solidFill>
              <a:srgbClr val="92D050"/>
            </a:solidFill>
            <a:ln w="9525" algn="ctr">
              <a:solidFill>
                <a:schemeClr val="tx1"/>
              </a:solidFill>
              <a:round/>
              <a:headEnd/>
              <a:tailEnd/>
            </a:ln>
          </p:spPr>
          <p:txBody>
            <a:bodyPr lIns="91439" tIns="45719" rIns="91439" bIns="45719"/>
            <a:lstStyle>
              <a:lvl1pPr>
                <a:spcBef>
                  <a:spcPts val="2400"/>
                </a:spcBef>
                <a:buSzPct val="171000"/>
                <a:buFont typeface="Gill Sans"/>
                <a:buChar char="•"/>
                <a:defRPr sz="4200">
                  <a:solidFill>
                    <a:schemeClr val="tx1"/>
                  </a:solidFill>
                  <a:latin typeface="Arial" pitchFamily="34" charset="0"/>
                  <a:ea typeface="MS PGothic" pitchFamily="34" charset="-128"/>
                  <a:sym typeface="Gill Sans"/>
                </a:defRPr>
              </a:lvl1pPr>
              <a:lvl2pPr marL="742950" indent="-285750">
                <a:spcBef>
                  <a:spcPts val="2400"/>
                </a:spcBef>
                <a:buSzPct val="171000"/>
                <a:buFont typeface="Gill Sans"/>
                <a:buChar char="•"/>
                <a:defRPr sz="4200">
                  <a:solidFill>
                    <a:schemeClr val="tx1"/>
                  </a:solidFill>
                  <a:latin typeface="Arial" pitchFamily="34" charset="0"/>
                  <a:ea typeface="MS PGothic" pitchFamily="34" charset="-128"/>
                  <a:sym typeface="Gill Sans"/>
                </a:defRPr>
              </a:lvl2pPr>
              <a:lvl3pPr marL="1143000" indent="-228600">
                <a:spcBef>
                  <a:spcPts val="2400"/>
                </a:spcBef>
                <a:buSzPct val="171000"/>
                <a:buFont typeface="Gill Sans"/>
                <a:buChar char="•"/>
                <a:defRPr sz="4200">
                  <a:solidFill>
                    <a:schemeClr val="tx1"/>
                  </a:solidFill>
                  <a:latin typeface="Arial" pitchFamily="34" charset="0"/>
                  <a:ea typeface="MS PGothic" pitchFamily="34" charset="-128"/>
                  <a:sym typeface="Gill Sans"/>
                </a:defRPr>
              </a:lvl3pPr>
              <a:lvl4pPr marL="1600200" indent="-228600">
                <a:spcBef>
                  <a:spcPts val="2400"/>
                </a:spcBef>
                <a:buSzPct val="171000"/>
                <a:buFont typeface="Gill Sans"/>
                <a:buChar char="•"/>
                <a:defRPr sz="4200">
                  <a:solidFill>
                    <a:schemeClr val="tx1"/>
                  </a:solidFill>
                  <a:latin typeface="Arial" pitchFamily="34" charset="0"/>
                  <a:ea typeface="MS PGothic" pitchFamily="34" charset="-128"/>
                  <a:sym typeface="Gill Sans"/>
                </a:defRPr>
              </a:lvl4pPr>
              <a:lvl5pPr marL="2057400" indent="-228600">
                <a:spcBef>
                  <a:spcPts val="2400"/>
                </a:spcBef>
                <a:buSzPct val="171000"/>
                <a:buFont typeface="Gill Sans"/>
                <a:buChar char="•"/>
                <a:defRPr sz="4200">
                  <a:solidFill>
                    <a:schemeClr val="tx1"/>
                  </a:solidFill>
                  <a:latin typeface="Arial" pitchFamily="34" charset="0"/>
                  <a:ea typeface="MS PGothic" pitchFamily="34" charset="-128"/>
                  <a:sym typeface="Gill Sans"/>
                </a:defRPr>
              </a:lvl5pPr>
              <a:lvl6pPr marL="2514600" indent="-228600" eaLnBrk="0" fontAlgn="base" hangingPunct="0">
                <a:spcBef>
                  <a:spcPts val="2400"/>
                </a:spcBef>
                <a:spcAft>
                  <a:spcPct val="0"/>
                </a:spcAft>
                <a:buSzPct val="171000"/>
                <a:buFont typeface="Gill Sans"/>
                <a:buChar char="•"/>
                <a:defRPr sz="4200">
                  <a:solidFill>
                    <a:schemeClr val="tx1"/>
                  </a:solidFill>
                  <a:latin typeface="Arial" pitchFamily="34" charset="0"/>
                  <a:ea typeface="MS PGothic" pitchFamily="34" charset="-128"/>
                  <a:sym typeface="Gill Sans"/>
                </a:defRPr>
              </a:lvl6pPr>
              <a:lvl7pPr marL="2971800" indent="-228600" eaLnBrk="0" fontAlgn="base" hangingPunct="0">
                <a:spcBef>
                  <a:spcPts val="2400"/>
                </a:spcBef>
                <a:spcAft>
                  <a:spcPct val="0"/>
                </a:spcAft>
                <a:buSzPct val="171000"/>
                <a:buFont typeface="Gill Sans"/>
                <a:buChar char="•"/>
                <a:defRPr sz="4200">
                  <a:solidFill>
                    <a:schemeClr val="tx1"/>
                  </a:solidFill>
                  <a:latin typeface="Arial" pitchFamily="34" charset="0"/>
                  <a:ea typeface="MS PGothic" pitchFamily="34" charset="-128"/>
                  <a:sym typeface="Gill Sans"/>
                </a:defRPr>
              </a:lvl7pPr>
              <a:lvl8pPr marL="3429000" indent="-228600" eaLnBrk="0" fontAlgn="base" hangingPunct="0">
                <a:spcBef>
                  <a:spcPts val="2400"/>
                </a:spcBef>
                <a:spcAft>
                  <a:spcPct val="0"/>
                </a:spcAft>
                <a:buSzPct val="171000"/>
                <a:buFont typeface="Gill Sans"/>
                <a:buChar char="•"/>
                <a:defRPr sz="4200">
                  <a:solidFill>
                    <a:schemeClr val="tx1"/>
                  </a:solidFill>
                  <a:latin typeface="Arial" pitchFamily="34" charset="0"/>
                  <a:ea typeface="MS PGothic" pitchFamily="34" charset="-128"/>
                  <a:sym typeface="Gill Sans"/>
                </a:defRPr>
              </a:lvl8pPr>
              <a:lvl9pPr marL="3886200" indent="-228600" eaLnBrk="0" fontAlgn="base" hangingPunct="0">
                <a:spcBef>
                  <a:spcPts val="2400"/>
                </a:spcBef>
                <a:spcAft>
                  <a:spcPct val="0"/>
                </a:spcAft>
                <a:buSzPct val="171000"/>
                <a:buFont typeface="Gill Sans"/>
                <a:buChar char="•"/>
                <a:defRPr sz="4200">
                  <a:solidFill>
                    <a:schemeClr val="tx1"/>
                  </a:solidFill>
                  <a:latin typeface="Arial" pitchFamily="34" charset="0"/>
                  <a:ea typeface="MS PGothic" pitchFamily="34" charset="-128"/>
                  <a:sym typeface="Gill Sans"/>
                </a:defRPr>
              </a:lvl9pPr>
            </a:lstStyle>
            <a:p>
              <a:pPr algn="ctr">
                <a:spcBef>
                  <a:spcPct val="0"/>
                </a:spcBef>
                <a:buSzTx/>
                <a:buFontTx/>
                <a:buNone/>
                <a:defRPr/>
              </a:pPr>
              <a:endParaRPr lang="en-US" altLang="en-US" sz="738" b="1" dirty="0"/>
            </a:p>
            <a:p>
              <a:pPr algn="ctr">
                <a:spcBef>
                  <a:spcPct val="0"/>
                </a:spcBef>
                <a:buSzTx/>
                <a:buFontTx/>
                <a:buNone/>
                <a:defRPr/>
              </a:pPr>
              <a:r>
                <a:rPr lang="en-US" altLang="en-US" sz="738" b="1" dirty="0"/>
                <a:t>Adolescent and </a:t>
              </a:r>
            </a:p>
            <a:p>
              <a:pPr algn="ctr">
                <a:spcBef>
                  <a:spcPct val="0"/>
                </a:spcBef>
                <a:buSzTx/>
                <a:buFontTx/>
                <a:buNone/>
                <a:defRPr/>
              </a:pPr>
              <a:r>
                <a:rPr lang="en-US" altLang="en-US" sz="738" b="1" dirty="0"/>
                <a:t>Young Adult Clinic</a:t>
              </a:r>
            </a:p>
          </p:txBody>
        </p:sp>
        <p:sp>
          <p:nvSpPr>
            <p:cNvPr id="20494" name="Oval 19">
              <a:extLst>
                <a:ext uri="{FF2B5EF4-FFF2-40B4-BE49-F238E27FC236}">
                  <a16:creationId xmlns:a16="http://schemas.microsoft.com/office/drawing/2014/main" id="{6739A0DF-C4C0-C044-8479-BE02706DE631}"/>
                </a:ext>
              </a:extLst>
            </p:cNvPr>
            <p:cNvSpPr>
              <a:spLocks noChangeArrowheads="1"/>
            </p:cNvSpPr>
            <p:nvPr/>
          </p:nvSpPr>
          <p:spPr bwMode="auto">
            <a:xfrm>
              <a:off x="7186218" y="2955587"/>
              <a:ext cx="1396999" cy="1537494"/>
            </a:xfrm>
            <a:prstGeom prst="ellipse">
              <a:avLst/>
            </a:prstGeom>
            <a:solidFill>
              <a:srgbClr val="92D050"/>
            </a:solidFill>
            <a:ln w="9525">
              <a:solidFill>
                <a:schemeClr val="tx1"/>
              </a:solidFill>
              <a:round/>
              <a:headEnd/>
              <a:tailEnd/>
            </a:ln>
          </p:spPr>
          <p:txBody>
            <a:bodyPr lIns="91439" tIns="45719" rIns="91439" bIns="45719"/>
            <a:lstStyle>
              <a:lvl1pPr>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1pPr>
              <a:lvl2pPr marL="742950" indent="-28575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2pPr>
              <a:lvl3pPr marL="11430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3pPr>
              <a:lvl4pPr marL="16002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4pPr>
              <a:lvl5pPr marL="20574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5pPr>
              <a:lvl6pPr marL="25146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6pPr>
              <a:lvl7pPr marL="29718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7pPr>
              <a:lvl8pPr marL="34290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8pPr>
              <a:lvl9pPr marL="38862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9pPr>
            </a:lstStyle>
            <a:p>
              <a:pPr algn="ctr"/>
              <a:endParaRPr lang="en-US" altLang="en-US" sz="773" b="1">
                <a:solidFill>
                  <a:schemeClr val="tx1"/>
                </a:solidFill>
                <a:latin typeface="Arial" panose="020B0604020202020204" pitchFamily="34" charset="0"/>
                <a:ea typeface="MS PGothic" panose="020B0600070205080204" pitchFamily="34" charset="-128"/>
              </a:endParaRPr>
            </a:p>
            <a:p>
              <a:pPr algn="ctr"/>
              <a:endParaRPr lang="en-US" altLang="en-US" sz="773" b="1">
                <a:solidFill>
                  <a:schemeClr val="tx1"/>
                </a:solidFill>
                <a:latin typeface="Arial" panose="020B0604020202020204" pitchFamily="34" charset="0"/>
                <a:ea typeface="MS PGothic" panose="020B0600070205080204" pitchFamily="34" charset="-128"/>
              </a:endParaRPr>
            </a:p>
            <a:p>
              <a:pPr algn="ctr"/>
              <a:r>
                <a:rPr lang="en-US" altLang="en-US" sz="773" b="1">
                  <a:solidFill>
                    <a:schemeClr val="tx1"/>
                  </a:solidFill>
                  <a:latin typeface="Arial" panose="020B0604020202020204" pitchFamily="34" charset="0"/>
                  <a:ea typeface="MS PGothic" panose="020B0600070205080204" pitchFamily="34" charset="-128"/>
                </a:rPr>
                <a:t>Molecular Pathway Clinic</a:t>
              </a:r>
            </a:p>
          </p:txBody>
        </p:sp>
        <p:cxnSp>
          <p:nvCxnSpPr>
            <p:cNvPr id="20495" name="Straight Arrow Connector 30">
              <a:extLst>
                <a:ext uri="{FF2B5EF4-FFF2-40B4-BE49-F238E27FC236}">
                  <a16:creationId xmlns:a16="http://schemas.microsoft.com/office/drawing/2014/main" id="{9B84BD7D-B4DD-924F-AAAA-1EB82C95A2C8}"/>
                </a:ext>
              </a:extLst>
            </p:cNvPr>
            <p:cNvCxnSpPr>
              <a:cxnSpLocks noChangeShapeType="1"/>
            </p:cNvCxnSpPr>
            <p:nvPr/>
          </p:nvCxnSpPr>
          <p:spPr bwMode="auto">
            <a:xfrm>
              <a:off x="6856555" y="3109006"/>
              <a:ext cx="369348" cy="352127"/>
            </a:xfrm>
            <a:prstGeom prst="straightConnector1">
              <a:avLst/>
            </a:prstGeom>
            <a:noFill/>
            <a:ln w="25400">
              <a:solidFill>
                <a:srgbClr val="FFC000"/>
              </a:solidFill>
              <a:round/>
              <a:headEnd type="arrow" w="med" len="med"/>
              <a:tailEnd type="arrow" w="med" len="med"/>
            </a:ln>
            <a:extLst>
              <a:ext uri="{909E8E84-426E-40DD-AFC4-6F175D3DCCD1}">
                <a14:hiddenFill xmlns:a14="http://schemas.microsoft.com/office/drawing/2010/main">
                  <a:noFill/>
                </a14:hiddenFill>
              </a:ext>
            </a:extLst>
          </p:spPr>
        </p:cxnSp>
        <p:cxnSp>
          <p:nvCxnSpPr>
            <p:cNvPr id="20496" name="Straight Arrow Connector 50192">
              <a:extLst>
                <a:ext uri="{FF2B5EF4-FFF2-40B4-BE49-F238E27FC236}">
                  <a16:creationId xmlns:a16="http://schemas.microsoft.com/office/drawing/2014/main" id="{23C1343A-6B39-0749-B119-C7D0F19D003B}"/>
                </a:ext>
              </a:extLst>
            </p:cNvPr>
            <p:cNvCxnSpPr>
              <a:cxnSpLocks noChangeShapeType="1"/>
            </p:cNvCxnSpPr>
            <p:nvPr/>
          </p:nvCxnSpPr>
          <p:spPr bwMode="auto">
            <a:xfrm>
              <a:off x="6615056" y="1604564"/>
              <a:ext cx="798513" cy="1519352"/>
            </a:xfrm>
            <a:prstGeom prst="straightConnector1">
              <a:avLst/>
            </a:prstGeom>
            <a:noFill/>
            <a:ln w="25400">
              <a:solidFill>
                <a:srgbClr val="FFC000"/>
              </a:solidFill>
              <a:round/>
              <a:headEnd type="arrow" w="med" len="med"/>
              <a:tailEnd type="arrow" w="med" len="med"/>
            </a:ln>
            <a:extLst>
              <a:ext uri="{909E8E84-426E-40DD-AFC4-6F175D3DCCD1}">
                <a14:hiddenFill xmlns:a14="http://schemas.microsoft.com/office/drawing/2010/main">
                  <a:noFill/>
                </a14:hiddenFill>
              </a:ext>
            </a:extLst>
          </p:spPr>
        </p:cxnSp>
        <p:cxnSp>
          <p:nvCxnSpPr>
            <p:cNvPr id="20497" name="Straight Arrow Connector 50190">
              <a:extLst>
                <a:ext uri="{FF2B5EF4-FFF2-40B4-BE49-F238E27FC236}">
                  <a16:creationId xmlns:a16="http://schemas.microsoft.com/office/drawing/2014/main" id="{A9D26971-3DE2-CC42-A367-A815AAF2A188}"/>
                </a:ext>
              </a:extLst>
            </p:cNvPr>
            <p:cNvCxnSpPr>
              <a:cxnSpLocks noChangeShapeType="1"/>
            </p:cNvCxnSpPr>
            <p:nvPr/>
          </p:nvCxnSpPr>
          <p:spPr bwMode="auto">
            <a:xfrm flipV="1">
              <a:off x="6849459" y="2872813"/>
              <a:ext cx="673518" cy="191912"/>
            </a:xfrm>
            <a:prstGeom prst="straightConnector1">
              <a:avLst/>
            </a:prstGeom>
            <a:noFill/>
            <a:ln w="25400">
              <a:solidFill>
                <a:srgbClr val="FFC000"/>
              </a:solidFill>
              <a:round/>
              <a:headEnd type="arrow" w="med" len="med"/>
              <a:tailEnd type="arrow" w="med" len="med"/>
            </a:ln>
            <a:extLst>
              <a:ext uri="{909E8E84-426E-40DD-AFC4-6F175D3DCCD1}">
                <a14:hiddenFill xmlns:a14="http://schemas.microsoft.com/office/drawing/2010/main">
                  <a:noFill/>
                </a14:hiddenFill>
              </a:ext>
            </a:extLst>
          </p:spPr>
        </p:cxnSp>
        <p:cxnSp>
          <p:nvCxnSpPr>
            <p:cNvPr id="20498" name="Straight Arrow Connector 50188">
              <a:extLst>
                <a:ext uri="{FF2B5EF4-FFF2-40B4-BE49-F238E27FC236}">
                  <a16:creationId xmlns:a16="http://schemas.microsoft.com/office/drawing/2014/main" id="{9B5FE885-C0D8-5043-9B8C-492705A0A8AE}"/>
                </a:ext>
              </a:extLst>
            </p:cNvPr>
            <p:cNvCxnSpPr>
              <a:cxnSpLocks noChangeShapeType="1"/>
            </p:cNvCxnSpPr>
            <p:nvPr/>
          </p:nvCxnSpPr>
          <p:spPr bwMode="auto">
            <a:xfrm>
              <a:off x="6800738" y="1604564"/>
              <a:ext cx="332552" cy="219075"/>
            </a:xfrm>
            <a:prstGeom prst="straightConnector1">
              <a:avLst/>
            </a:prstGeom>
            <a:noFill/>
            <a:ln w="25400">
              <a:solidFill>
                <a:srgbClr val="FFC000"/>
              </a:solidFill>
              <a:round/>
              <a:headEnd type="arrow" w="med" len="med"/>
              <a:tailEnd type="arrow" w="med" len="med"/>
            </a:ln>
            <a:extLst>
              <a:ext uri="{909E8E84-426E-40DD-AFC4-6F175D3DCCD1}">
                <a14:hiddenFill xmlns:a14="http://schemas.microsoft.com/office/drawing/2010/main">
                  <a:noFill/>
                </a14:hiddenFill>
              </a:ext>
            </a:extLst>
          </p:spPr>
        </p:cxnSp>
        <p:cxnSp>
          <p:nvCxnSpPr>
            <p:cNvPr id="20499" name="Straight Arrow Connector 25">
              <a:extLst>
                <a:ext uri="{FF2B5EF4-FFF2-40B4-BE49-F238E27FC236}">
                  <a16:creationId xmlns:a16="http://schemas.microsoft.com/office/drawing/2014/main" id="{CCFFFB66-3460-CD48-BC6F-EE8B88CE93DE}"/>
                </a:ext>
              </a:extLst>
            </p:cNvPr>
            <p:cNvCxnSpPr>
              <a:cxnSpLocks noChangeShapeType="1"/>
            </p:cNvCxnSpPr>
            <p:nvPr/>
          </p:nvCxnSpPr>
          <p:spPr bwMode="auto">
            <a:xfrm>
              <a:off x="6320773" y="1589654"/>
              <a:ext cx="0" cy="392400"/>
            </a:xfrm>
            <a:prstGeom prst="straightConnector1">
              <a:avLst/>
            </a:prstGeom>
            <a:noFill/>
            <a:ln w="25400">
              <a:solidFill>
                <a:srgbClr val="FFC000"/>
              </a:solidFill>
              <a:round/>
              <a:headEnd type="arrow" w="med" len="med"/>
              <a:tailEnd type="arrow" w="med" len="med"/>
            </a:ln>
            <a:extLst>
              <a:ext uri="{909E8E84-426E-40DD-AFC4-6F175D3DCCD1}">
                <a14:hiddenFill xmlns:a14="http://schemas.microsoft.com/office/drawing/2010/main">
                  <a:noFill/>
                </a14:hiddenFill>
              </a:ext>
            </a:extLst>
          </p:spPr>
        </p:cxnSp>
        <p:cxnSp>
          <p:nvCxnSpPr>
            <p:cNvPr id="20500" name="Straight Arrow Connector 50182">
              <a:extLst>
                <a:ext uri="{FF2B5EF4-FFF2-40B4-BE49-F238E27FC236}">
                  <a16:creationId xmlns:a16="http://schemas.microsoft.com/office/drawing/2014/main" id="{79FC33C1-FB5F-B64A-B30C-469AEE39FE2C}"/>
                </a:ext>
              </a:extLst>
            </p:cNvPr>
            <p:cNvCxnSpPr>
              <a:cxnSpLocks noChangeShapeType="1"/>
            </p:cNvCxnSpPr>
            <p:nvPr/>
          </p:nvCxnSpPr>
          <p:spPr bwMode="auto">
            <a:xfrm flipH="1">
              <a:off x="5270443" y="1600882"/>
              <a:ext cx="713581" cy="1664154"/>
            </a:xfrm>
            <a:prstGeom prst="straightConnector1">
              <a:avLst/>
            </a:prstGeom>
            <a:noFill/>
            <a:ln w="25400">
              <a:solidFill>
                <a:srgbClr val="FFC000"/>
              </a:solidFill>
              <a:round/>
              <a:headEnd type="arrow" w="med" len="med"/>
              <a:tailEnd type="arrow" w="med" len="med"/>
            </a:ln>
            <a:extLst>
              <a:ext uri="{909E8E84-426E-40DD-AFC4-6F175D3DCCD1}">
                <a14:hiddenFill xmlns:a14="http://schemas.microsoft.com/office/drawing/2010/main">
                  <a:noFill/>
                </a14:hiddenFill>
              </a:ext>
            </a:extLst>
          </p:spPr>
        </p:cxnSp>
        <p:cxnSp>
          <p:nvCxnSpPr>
            <p:cNvPr id="20501" name="Straight Arrow Connector 50180">
              <a:extLst>
                <a:ext uri="{FF2B5EF4-FFF2-40B4-BE49-F238E27FC236}">
                  <a16:creationId xmlns:a16="http://schemas.microsoft.com/office/drawing/2014/main" id="{077C9276-CACA-EA44-B06C-16D3044AEA13}"/>
                </a:ext>
              </a:extLst>
            </p:cNvPr>
            <p:cNvCxnSpPr>
              <a:cxnSpLocks noChangeShapeType="1"/>
            </p:cNvCxnSpPr>
            <p:nvPr/>
          </p:nvCxnSpPr>
          <p:spPr bwMode="auto">
            <a:xfrm flipH="1">
              <a:off x="5435600" y="1622423"/>
              <a:ext cx="390075" cy="402432"/>
            </a:xfrm>
            <a:prstGeom prst="straightConnector1">
              <a:avLst/>
            </a:prstGeom>
            <a:noFill/>
            <a:ln w="25400">
              <a:solidFill>
                <a:srgbClr val="FFC000"/>
              </a:solidFill>
              <a:round/>
              <a:headEnd type="arrow" w="med" len="med"/>
              <a:tailEnd type="arrow" w="med" len="med"/>
            </a:ln>
            <a:extLst>
              <a:ext uri="{909E8E84-426E-40DD-AFC4-6F175D3DCCD1}">
                <a14:hiddenFill xmlns:a14="http://schemas.microsoft.com/office/drawing/2010/main">
                  <a:noFill/>
                </a14:hiddenFill>
              </a:ext>
            </a:extLst>
          </p:spPr>
        </p:cxnSp>
        <p:cxnSp>
          <p:nvCxnSpPr>
            <p:cNvPr id="20502" name="Straight Arrow Connector 50184">
              <a:extLst>
                <a:ext uri="{FF2B5EF4-FFF2-40B4-BE49-F238E27FC236}">
                  <a16:creationId xmlns:a16="http://schemas.microsoft.com/office/drawing/2014/main" id="{38A06A4E-43E8-A649-9D05-F562AFA9D37C}"/>
                </a:ext>
              </a:extLst>
            </p:cNvPr>
            <p:cNvCxnSpPr>
              <a:cxnSpLocks noChangeShapeType="1"/>
              <a:endCxn id="13323" idx="3"/>
            </p:cNvCxnSpPr>
            <p:nvPr/>
          </p:nvCxnSpPr>
          <p:spPr bwMode="auto">
            <a:xfrm>
              <a:off x="5131990" y="2870768"/>
              <a:ext cx="698377" cy="218842"/>
            </a:xfrm>
            <a:prstGeom prst="straightConnector1">
              <a:avLst/>
            </a:prstGeom>
            <a:noFill/>
            <a:ln w="25400">
              <a:solidFill>
                <a:srgbClr val="FFC000"/>
              </a:solidFill>
              <a:round/>
              <a:headEnd type="arrow" w="med" len="med"/>
              <a:tailEnd type="arrow" w="med" len="med"/>
            </a:ln>
            <a:extLst>
              <a:ext uri="{909E8E84-426E-40DD-AFC4-6F175D3DCCD1}">
                <a14:hiddenFill xmlns:a14="http://schemas.microsoft.com/office/drawing/2010/main">
                  <a:noFill/>
                </a14:hiddenFill>
              </a:ext>
            </a:extLst>
          </p:spPr>
        </p:cxnSp>
        <p:cxnSp>
          <p:nvCxnSpPr>
            <p:cNvPr id="20503" name="Straight Arrow Connector 50186">
              <a:extLst>
                <a:ext uri="{FF2B5EF4-FFF2-40B4-BE49-F238E27FC236}">
                  <a16:creationId xmlns:a16="http://schemas.microsoft.com/office/drawing/2014/main" id="{D40DC573-6A0E-0142-8C81-062EE99EDAA2}"/>
                </a:ext>
              </a:extLst>
            </p:cNvPr>
            <p:cNvCxnSpPr>
              <a:cxnSpLocks noChangeShapeType="1"/>
            </p:cNvCxnSpPr>
            <p:nvPr/>
          </p:nvCxnSpPr>
          <p:spPr bwMode="auto">
            <a:xfrm flipH="1">
              <a:off x="5435600" y="3249215"/>
              <a:ext cx="372269" cy="259556"/>
            </a:xfrm>
            <a:prstGeom prst="straightConnector1">
              <a:avLst/>
            </a:prstGeom>
            <a:noFill/>
            <a:ln w="25400">
              <a:solidFill>
                <a:srgbClr val="FFC000"/>
              </a:solidFill>
              <a:round/>
              <a:headEnd type="arrow" w="med" len="med"/>
              <a:tailEnd type="arrow" w="med" len="med"/>
            </a:ln>
            <a:extLst>
              <a:ext uri="{909E8E84-426E-40DD-AFC4-6F175D3DCCD1}">
                <a14:hiddenFill xmlns:a14="http://schemas.microsoft.com/office/drawing/2010/main">
                  <a:noFill/>
                </a14:hiddenFill>
              </a:ext>
            </a:extLst>
          </p:spPr>
        </p:cxnSp>
        <p:sp>
          <p:nvSpPr>
            <p:cNvPr id="20504" name="Rounded Rectangle 22">
              <a:extLst>
                <a:ext uri="{FF2B5EF4-FFF2-40B4-BE49-F238E27FC236}">
                  <a16:creationId xmlns:a16="http://schemas.microsoft.com/office/drawing/2014/main" id="{3D797A2A-5B49-9D41-A28A-1C060E463DA0}"/>
                </a:ext>
              </a:extLst>
            </p:cNvPr>
            <p:cNvSpPr>
              <a:spLocks noChangeArrowheads="1"/>
            </p:cNvSpPr>
            <p:nvPr/>
          </p:nvSpPr>
          <p:spPr bwMode="auto">
            <a:xfrm>
              <a:off x="4183928" y="4577645"/>
              <a:ext cx="1186853" cy="463180"/>
            </a:xfrm>
            <a:prstGeom prst="roundRect">
              <a:avLst>
                <a:gd name="adj" fmla="val 16667"/>
              </a:avLst>
            </a:prstGeom>
            <a:solidFill>
              <a:srgbClr val="6699FF"/>
            </a:solidFill>
            <a:ln w="9525">
              <a:solidFill>
                <a:schemeClr val="tx1"/>
              </a:solidFill>
              <a:round/>
              <a:headEnd/>
              <a:tailEnd/>
            </a:ln>
          </p:spPr>
          <p:txBody>
            <a:bodyPr lIns="91439" tIns="45719" rIns="91439" bIns="45719"/>
            <a:lstStyle>
              <a:lvl1pPr>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1pPr>
              <a:lvl2pPr marL="742950" indent="-28575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2pPr>
              <a:lvl3pPr marL="11430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3pPr>
              <a:lvl4pPr marL="16002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4pPr>
              <a:lvl5pPr marL="20574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5pPr>
              <a:lvl6pPr marL="25146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6pPr>
              <a:lvl7pPr marL="29718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7pPr>
              <a:lvl8pPr marL="34290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8pPr>
              <a:lvl9pPr marL="38862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9pPr>
            </a:lstStyle>
            <a:p>
              <a:pPr algn="ctr"/>
              <a:r>
                <a:rPr lang="en-US" altLang="en-US" sz="773" b="1">
                  <a:solidFill>
                    <a:schemeClr val="tx1"/>
                  </a:solidFill>
                  <a:latin typeface="Arial" panose="020B0604020202020204" pitchFamily="34" charset="0"/>
                  <a:ea typeface="MS PGothic" panose="020B0600070205080204" pitchFamily="34" charset="-128"/>
                </a:rPr>
                <a:t>Financial </a:t>
              </a:r>
            </a:p>
            <a:p>
              <a:pPr algn="ctr"/>
              <a:r>
                <a:rPr lang="en-US" altLang="en-US" sz="773" b="1">
                  <a:solidFill>
                    <a:schemeClr val="tx1"/>
                  </a:solidFill>
                  <a:latin typeface="Arial" panose="020B0604020202020204" pitchFamily="34" charset="0"/>
                  <a:ea typeface="MS PGothic" panose="020B0600070205080204" pitchFamily="34" charset="-128"/>
                </a:rPr>
                <a:t>Aid</a:t>
              </a:r>
            </a:p>
          </p:txBody>
        </p:sp>
        <p:sp>
          <p:nvSpPr>
            <p:cNvPr id="13336" name="Rounded Rectangle 26">
              <a:extLst>
                <a:ext uri="{FF2B5EF4-FFF2-40B4-BE49-F238E27FC236}">
                  <a16:creationId xmlns:a16="http://schemas.microsoft.com/office/drawing/2014/main" id="{CC83C071-6DE1-0641-B10A-6876E0062A1A}"/>
                </a:ext>
              </a:extLst>
            </p:cNvPr>
            <p:cNvSpPr>
              <a:spLocks noChangeArrowheads="1"/>
            </p:cNvSpPr>
            <p:nvPr/>
          </p:nvSpPr>
          <p:spPr bwMode="auto">
            <a:xfrm>
              <a:off x="7133147" y="4537216"/>
              <a:ext cx="1122541" cy="503378"/>
            </a:xfrm>
            <a:prstGeom prst="roundRect">
              <a:avLst>
                <a:gd name="adj" fmla="val 16667"/>
              </a:avLst>
            </a:prstGeom>
            <a:solidFill>
              <a:srgbClr val="6699FF"/>
            </a:solidFill>
            <a:ln w="9525" algn="ctr">
              <a:solidFill>
                <a:schemeClr val="tx1"/>
              </a:solidFill>
              <a:round/>
              <a:headEnd/>
              <a:tailEnd/>
            </a:ln>
          </p:spPr>
          <p:txBody>
            <a:bodyPr lIns="91439" tIns="45719" rIns="91439" bIns="45719"/>
            <a:lstStyle>
              <a:lvl1pPr>
                <a:spcBef>
                  <a:spcPts val="2400"/>
                </a:spcBef>
                <a:buSzPct val="171000"/>
                <a:buFont typeface="Gill Sans"/>
                <a:buChar char="•"/>
                <a:defRPr sz="4200">
                  <a:solidFill>
                    <a:schemeClr val="tx1"/>
                  </a:solidFill>
                  <a:latin typeface="Arial" pitchFamily="34" charset="0"/>
                  <a:ea typeface="MS PGothic" pitchFamily="34" charset="-128"/>
                  <a:sym typeface="Gill Sans"/>
                </a:defRPr>
              </a:lvl1pPr>
              <a:lvl2pPr marL="742950" indent="-285750">
                <a:spcBef>
                  <a:spcPts val="2400"/>
                </a:spcBef>
                <a:buSzPct val="171000"/>
                <a:buFont typeface="Gill Sans"/>
                <a:buChar char="•"/>
                <a:defRPr sz="4200">
                  <a:solidFill>
                    <a:schemeClr val="tx1"/>
                  </a:solidFill>
                  <a:latin typeface="Arial" pitchFamily="34" charset="0"/>
                  <a:ea typeface="MS PGothic" pitchFamily="34" charset="-128"/>
                  <a:sym typeface="Gill Sans"/>
                </a:defRPr>
              </a:lvl2pPr>
              <a:lvl3pPr marL="1143000" indent="-228600">
                <a:spcBef>
                  <a:spcPts val="2400"/>
                </a:spcBef>
                <a:buSzPct val="171000"/>
                <a:buFont typeface="Gill Sans"/>
                <a:buChar char="•"/>
                <a:defRPr sz="4200">
                  <a:solidFill>
                    <a:schemeClr val="tx1"/>
                  </a:solidFill>
                  <a:latin typeface="Arial" pitchFamily="34" charset="0"/>
                  <a:ea typeface="MS PGothic" pitchFamily="34" charset="-128"/>
                  <a:sym typeface="Gill Sans"/>
                </a:defRPr>
              </a:lvl3pPr>
              <a:lvl4pPr marL="1600200" indent="-228600">
                <a:spcBef>
                  <a:spcPts val="2400"/>
                </a:spcBef>
                <a:buSzPct val="171000"/>
                <a:buFont typeface="Gill Sans"/>
                <a:buChar char="•"/>
                <a:defRPr sz="4200">
                  <a:solidFill>
                    <a:schemeClr val="tx1"/>
                  </a:solidFill>
                  <a:latin typeface="Arial" pitchFamily="34" charset="0"/>
                  <a:ea typeface="MS PGothic" pitchFamily="34" charset="-128"/>
                  <a:sym typeface="Gill Sans"/>
                </a:defRPr>
              </a:lvl4pPr>
              <a:lvl5pPr marL="2057400" indent="-228600">
                <a:spcBef>
                  <a:spcPts val="2400"/>
                </a:spcBef>
                <a:buSzPct val="171000"/>
                <a:buFont typeface="Gill Sans"/>
                <a:buChar char="•"/>
                <a:defRPr sz="4200">
                  <a:solidFill>
                    <a:schemeClr val="tx1"/>
                  </a:solidFill>
                  <a:latin typeface="Arial" pitchFamily="34" charset="0"/>
                  <a:ea typeface="MS PGothic" pitchFamily="34" charset="-128"/>
                  <a:sym typeface="Gill Sans"/>
                </a:defRPr>
              </a:lvl5pPr>
              <a:lvl6pPr marL="2514600" indent="-228600" eaLnBrk="0" fontAlgn="base" hangingPunct="0">
                <a:spcBef>
                  <a:spcPts val="2400"/>
                </a:spcBef>
                <a:spcAft>
                  <a:spcPct val="0"/>
                </a:spcAft>
                <a:buSzPct val="171000"/>
                <a:buFont typeface="Gill Sans"/>
                <a:buChar char="•"/>
                <a:defRPr sz="4200">
                  <a:solidFill>
                    <a:schemeClr val="tx1"/>
                  </a:solidFill>
                  <a:latin typeface="Arial" pitchFamily="34" charset="0"/>
                  <a:ea typeface="MS PGothic" pitchFamily="34" charset="-128"/>
                  <a:sym typeface="Gill Sans"/>
                </a:defRPr>
              </a:lvl6pPr>
              <a:lvl7pPr marL="2971800" indent="-228600" eaLnBrk="0" fontAlgn="base" hangingPunct="0">
                <a:spcBef>
                  <a:spcPts val="2400"/>
                </a:spcBef>
                <a:spcAft>
                  <a:spcPct val="0"/>
                </a:spcAft>
                <a:buSzPct val="171000"/>
                <a:buFont typeface="Gill Sans"/>
                <a:buChar char="•"/>
                <a:defRPr sz="4200">
                  <a:solidFill>
                    <a:schemeClr val="tx1"/>
                  </a:solidFill>
                  <a:latin typeface="Arial" pitchFamily="34" charset="0"/>
                  <a:ea typeface="MS PGothic" pitchFamily="34" charset="-128"/>
                  <a:sym typeface="Gill Sans"/>
                </a:defRPr>
              </a:lvl7pPr>
              <a:lvl8pPr marL="3429000" indent="-228600" eaLnBrk="0" fontAlgn="base" hangingPunct="0">
                <a:spcBef>
                  <a:spcPts val="2400"/>
                </a:spcBef>
                <a:spcAft>
                  <a:spcPct val="0"/>
                </a:spcAft>
                <a:buSzPct val="171000"/>
                <a:buFont typeface="Gill Sans"/>
                <a:buChar char="•"/>
                <a:defRPr sz="4200">
                  <a:solidFill>
                    <a:schemeClr val="tx1"/>
                  </a:solidFill>
                  <a:latin typeface="Arial" pitchFamily="34" charset="0"/>
                  <a:ea typeface="MS PGothic" pitchFamily="34" charset="-128"/>
                  <a:sym typeface="Gill Sans"/>
                </a:defRPr>
              </a:lvl8pPr>
              <a:lvl9pPr marL="3886200" indent="-228600" eaLnBrk="0" fontAlgn="base" hangingPunct="0">
                <a:spcBef>
                  <a:spcPts val="2400"/>
                </a:spcBef>
                <a:spcAft>
                  <a:spcPct val="0"/>
                </a:spcAft>
                <a:buSzPct val="171000"/>
                <a:buFont typeface="Gill Sans"/>
                <a:buChar char="•"/>
                <a:defRPr sz="4200">
                  <a:solidFill>
                    <a:schemeClr val="tx1"/>
                  </a:solidFill>
                  <a:latin typeface="Arial" pitchFamily="34" charset="0"/>
                  <a:ea typeface="MS PGothic" pitchFamily="34" charset="-128"/>
                  <a:sym typeface="Gill Sans"/>
                </a:defRPr>
              </a:lvl9pPr>
            </a:lstStyle>
            <a:p>
              <a:pPr algn="ctr">
                <a:spcBef>
                  <a:spcPct val="0"/>
                </a:spcBef>
                <a:buSzTx/>
                <a:buFontTx/>
                <a:buNone/>
                <a:defRPr/>
              </a:pPr>
              <a:r>
                <a:rPr lang="en-US" altLang="en-US" sz="738" b="1" dirty="0"/>
                <a:t>Laboratory Processing</a:t>
              </a:r>
            </a:p>
          </p:txBody>
        </p:sp>
        <p:sp>
          <p:nvSpPr>
            <p:cNvPr id="20506" name="TextBox 9">
              <a:extLst>
                <a:ext uri="{FF2B5EF4-FFF2-40B4-BE49-F238E27FC236}">
                  <a16:creationId xmlns:a16="http://schemas.microsoft.com/office/drawing/2014/main" id="{2CF6A1D7-E5EC-9846-B7AA-114DD986E141}"/>
                </a:ext>
              </a:extLst>
            </p:cNvPr>
            <p:cNvSpPr txBox="1">
              <a:spLocks noChangeArrowheads="1"/>
            </p:cNvSpPr>
            <p:nvPr/>
          </p:nvSpPr>
          <p:spPr bwMode="auto">
            <a:xfrm>
              <a:off x="3831092" y="5242684"/>
              <a:ext cx="4860017" cy="274847"/>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spAutoFit/>
            </a:bodyPr>
            <a:lstStyle>
              <a:lvl1pPr>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1pPr>
              <a:lvl2pPr marL="742950" indent="-28575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2pPr>
              <a:lvl3pPr marL="11430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3pPr>
              <a:lvl4pPr marL="16002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4pPr>
              <a:lvl5pPr marL="20574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5pPr>
              <a:lvl6pPr marL="25146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6pPr>
              <a:lvl7pPr marL="29718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7pPr>
              <a:lvl8pPr marL="34290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8pPr>
              <a:lvl9pPr marL="38862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9pPr>
            </a:lstStyle>
            <a:p>
              <a:pPr algn="ctr" eaLnBrk="1" hangingPunct="1"/>
              <a:r>
                <a:rPr lang="en-US" altLang="en-US" sz="984" b="1">
                  <a:solidFill>
                    <a:schemeClr val="tx1"/>
                  </a:solidFill>
                  <a:latin typeface="Arial" panose="020B0604020202020204" pitchFamily="34" charset="0"/>
                  <a:ea typeface="MS PGothic" panose="020B0600070205080204" pitchFamily="34" charset="-128"/>
                </a:rPr>
                <a:t>UCSD, Salk, Scripps, Sanford-Burnham</a:t>
              </a:r>
            </a:p>
          </p:txBody>
        </p:sp>
        <p:sp>
          <p:nvSpPr>
            <p:cNvPr id="13338" name="Oval 18">
              <a:extLst>
                <a:ext uri="{FF2B5EF4-FFF2-40B4-BE49-F238E27FC236}">
                  <a16:creationId xmlns:a16="http://schemas.microsoft.com/office/drawing/2014/main" id="{7B481BD2-5BF7-4941-AF05-2E9AF40D34CB}"/>
                </a:ext>
              </a:extLst>
            </p:cNvPr>
            <p:cNvSpPr>
              <a:spLocks noChangeArrowheads="1"/>
            </p:cNvSpPr>
            <p:nvPr/>
          </p:nvSpPr>
          <p:spPr bwMode="auto">
            <a:xfrm>
              <a:off x="5242922" y="3657563"/>
              <a:ext cx="1981574" cy="1206848"/>
            </a:xfrm>
            <a:prstGeom prst="ellipse">
              <a:avLst/>
            </a:prstGeom>
            <a:solidFill>
              <a:srgbClr val="92D050"/>
            </a:solidFill>
            <a:ln w="9525" algn="ctr">
              <a:solidFill>
                <a:schemeClr val="tx1"/>
              </a:solidFill>
              <a:round/>
              <a:headEnd/>
              <a:tailEnd/>
            </a:ln>
          </p:spPr>
          <p:txBody>
            <a:bodyPr lIns="91439" tIns="45719" rIns="91439" bIns="45719"/>
            <a:lstStyle>
              <a:lvl1pPr>
                <a:spcBef>
                  <a:spcPts val="2400"/>
                </a:spcBef>
                <a:buSzPct val="171000"/>
                <a:buFont typeface="Gill Sans"/>
                <a:buChar char="•"/>
                <a:defRPr sz="4200">
                  <a:solidFill>
                    <a:schemeClr val="tx1"/>
                  </a:solidFill>
                  <a:latin typeface="Arial" pitchFamily="34" charset="0"/>
                  <a:ea typeface="MS PGothic" pitchFamily="34" charset="-128"/>
                  <a:sym typeface="Gill Sans"/>
                </a:defRPr>
              </a:lvl1pPr>
              <a:lvl2pPr marL="742950" indent="-285750">
                <a:spcBef>
                  <a:spcPts val="2400"/>
                </a:spcBef>
                <a:buSzPct val="171000"/>
                <a:buFont typeface="Gill Sans"/>
                <a:buChar char="•"/>
                <a:defRPr sz="4200">
                  <a:solidFill>
                    <a:schemeClr val="tx1"/>
                  </a:solidFill>
                  <a:latin typeface="Arial" pitchFamily="34" charset="0"/>
                  <a:ea typeface="MS PGothic" pitchFamily="34" charset="-128"/>
                  <a:sym typeface="Gill Sans"/>
                </a:defRPr>
              </a:lvl2pPr>
              <a:lvl3pPr marL="1143000" indent="-228600">
                <a:spcBef>
                  <a:spcPts val="2400"/>
                </a:spcBef>
                <a:buSzPct val="171000"/>
                <a:buFont typeface="Gill Sans"/>
                <a:buChar char="•"/>
                <a:defRPr sz="4200">
                  <a:solidFill>
                    <a:schemeClr val="tx1"/>
                  </a:solidFill>
                  <a:latin typeface="Arial" pitchFamily="34" charset="0"/>
                  <a:ea typeface="MS PGothic" pitchFamily="34" charset="-128"/>
                  <a:sym typeface="Gill Sans"/>
                </a:defRPr>
              </a:lvl3pPr>
              <a:lvl4pPr marL="1600200" indent="-228600">
                <a:spcBef>
                  <a:spcPts val="2400"/>
                </a:spcBef>
                <a:buSzPct val="171000"/>
                <a:buFont typeface="Gill Sans"/>
                <a:buChar char="•"/>
                <a:defRPr sz="4200">
                  <a:solidFill>
                    <a:schemeClr val="tx1"/>
                  </a:solidFill>
                  <a:latin typeface="Arial" pitchFamily="34" charset="0"/>
                  <a:ea typeface="MS PGothic" pitchFamily="34" charset="-128"/>
                  <a:sym typeface="Gill Sans"/>
                </a:defRPr>
              </a:lvl4pPr>
              <a:lvl5pPr marL="2057400" indent="-228600">
                <a:spcBef>
                  <a:spcPts val="2400"/>
                </a:spcBef>
                <a:buSzPct val="171000"/>
                <a:buFont typeface="Gill Sans"/>
                <a:buChar char="•"/>
                <a:defRPr sz="4200">
                  <a:solidFill>
                    <a:schemeClr val="tx1"/>
                  </a:solidFill>
                  <a:latin typeface="Arial" pitchFamily="34" charset="0"/>
                  <a:ea typeface="MS PGothic" pitchFamily="34" charset="-128"/>
                  <a:sym typeface="Gill Sans"/>
                </a:defRPr>
              </a:lvl5pPr>
              <a:lvl6pPr marL="2514600" indent="-228600" eaLnBrk="0" fontAlgn="base" hangingPunct="0">
                <a:spcBef>
                  <a:spcPts val="2400"/>
                </a:spcBef>
                <a:spcAft>
                  <a:spcPct val="0"/>
                </a:spcAft>
                <a:buSzPct val="171000"/>
                <a:buFont typeface="Gill Sans"/>
                <a:buChar char="•"/>
                <a:defRPr sz="4200">
                  <a:solidFill>
                    <a:schemeClr val="tx1"/>
                  </a:solidFill>
                  <a:latin typeface="Arial" pitchFamily="34" charset="0"/>
                  <a:ea typeface="MS PGothic" pitchFamily="34" charset="-128"/>
                  <a:sym typeface="Gill Sans"/>
                </a:defRPr>
              </a:lvl6pPr>
              <a:lvl7pPr marL="2971800" indent="-228600" eaLnBrk="0" fontAlgn="base" hangingPunct="0">
                <a:spcBef>
                  <a:spcPts val="2400"/>
                </a:spcBef>
                <a:spcAft>
                  <a:spcPct val="0"/>
                </a:spcAft>
                <a:buSzPct val="171000"/>
                <a:buFont typeface="Gill Sans"/>
                <a:buChar char="•"/>
                <a:defRPr sz="4200">
                  <a:solidFill>
                    <a:schemeClr val="tx1"/>
                  </a:solidFill>
                  <a:latin typeface="Arial" pitchFamily="34" charset="0"/>
                  <a:ea typeface="MS PGothic" pitchFamily="34" charset="-128"/>
                  <a:sym typeface="Gill Sans"/>
                </a:defRPr>
              </a:lvl7pPr>
              <a:lvl8pPr marL="3429000" indent="-228600" eaLnBrk="0" fontAlgn="base" hangingPunct="0">
                <a:spcBef>
                  <a:spcPts val="2400"/>
                </a:spcBef>
                <a:spcAft>
                  <a:spcPct val="0"/>
                </a:spcAft>
                <a:buSzPct val="171000"/>
                <a:buFont typeface="Gill Sans"/>
                <a:buChar char="•"/>
                <a:defRPr sz="4200">
                  <a:solidFill>
                    <a:schemeClr val="tx1"/>
                  </a:solidFill>
                  <a:latin typeface="Arial" pitchFamily="34" charset="0"/>
                  <a:ea typeface="MS PGothic" pitchFamily="34" charset="-128"/>
                  <a:sym typeface="Gill Sans"/>
                </a:defRPr>
              </a:lvl8pPr>
              <a:lvl9pPr marL="3886200" indent="-228600" eaLnBrk="0" fontAlgn="base" hangingPunct="0">
                <a:spcBef>
                  <a:spcPts val="2400"/>
                </a:spcBef>
                <a:spcAft>
                  <a:spcPct val="0"/>
                </a:spcAft>
                <a:buSzPct val="171000"/>
                <a:buFont typeface="Gill Sans"/>
                <a:buChar char="•"/>
                <a:defRPr sz="4200">
                  <a:solidFill>
                    <a:schemeClr val="tx1"/>
                  </a:solidFill>
                  <a:latin typeface="Arial" pitchFamily="34" charset="0"/>
                  <a:ea typeface="MS PGothic" pitchFamily="34" charset="-128"/>
                  <a:sym typeface="Gill Sans"/>
                </a:defRPr>
              </a:lvl9pPr>
            </a:lstStyle>
            <a:p>
              <a:pPr algn="ctr">
                <a:spcBef>
                  <a:spcPct val="0"/>
                </a:spcBef>
                <a:buSzTx/>
                <a:buFontTx/>
                <a:buNone/>
                <a:defRPr/>
              </a:pPr>
              <a:r>
                <a:rPr lang="en-US" altLang="en-US" sz="809" b="1" dirty="0"/>
                <a:t>Hereditary Cancer</a:t>
              </a:r>
            </a:p>
            <a:p>
              <a:pPr algn="ctr">
                <a:spcBef>
                  <a:spcPct val="0"/>
                </a:spcBef>
                <a:buSzTx/>
                <a:buFontTx/>
                <a:buNone/>
                <a:defRPr/>
              </a:pPr>
              <a:r>
                <a:rPr lang="en-US" altLang="en-US" sz="809" b="1" dirty="0" err="1"/>
                <a:t>Predispositon</a:t>
              </a:r>
              <a:endParaRPr lang="en-US" altLang="en-US" sz="809" b="1" dirty="0"/>
            </a:p>
            <a:p>
              <a:pPr algn="ctr">
                <a:spcBef>
                  <a:spcPct val="0"/>
                </a:spcBef>
                <a:buSzTx/>
                <a:buFontTx/>
                <a:buNone/>
                <a:defRPr/>
              </a:pPr>
              <a:r>
                <a:rPr lang="en-US" altLang="en-US" sz="809" b="1" dirty="0"/>
                <a:t>Genetic Counselling</a:t>
              </a:r>
            </a:p>
          </p:txBody>
        </p:sp>
        <p:cxnSp>
          <p:nvCxnSpPr>
            <p:cNvPr id="20508" name="Straight Arrow Connector 25">
              <a:extLst>
                <a:ext uri="{FF2B5EF4-FFF2-40B4-BE49-F238E27FC236}">
                  <a16:creationId xmlns:a16="http://schemas.microsoft.com/office/drawing/2014/main" id="{554F020E-D041-2B47-9FAB-5AF1B6E07933}"/>
                </a:ext>
              </a:extLst>
            </p:cNvPr>
            <p:cNvCxnSpPr>
              <a:cxnSpLocks noChangeShapeType="1"/>
            </p:cNvCxnSpPr>
            <p:nvPr/>
          </p:nvCxnSpPr>
          <p:spPr bwMode="auto">
            <a:xfrm flipH="1">
              <a:off x="6320774" y="3263503"/>
              <a:ext cx="1" cy="395261"/>
            </a:xfrm>
            <a:prstGeom prst="straightConnector1">
              <a:avLst/>
            </a:prstGeom>
            <a:noFill/>
            <a:ln w="25400">
              <a:solidFill>
                <a:srgbClr val="FFC000"/>
              </a:solidFill>
              <a:round/>
              <a:headEnd type="arrow" w="med" len="med"/>
              <a:tailEnd type="arrow" w="med" len="med"/>
            </a:ln>
            <a:extLst>
              <a:ext uri="{909E8E84-426E-40DD-AFC4-6F175D3DCCD1}">
                <a14:hiddenFill xmlns:a14="http://schemas.microsoft.com/office/drawing/2010/main">
                  <a:noFill/>
                </a14:hiddenFill>
              </a:ext>
            </a:extLst>
          </p:spPr>
        </p:cxnSp>
      </p:grpSp>
      <p:pic>
        <p:nvPicPr>
          <p:cNvPr id="30" name="Chart 29" descr="A bar chart showing increasing numbers of patients enrolled in clinical trials at MD Anderson, from FY2005 through FY 2011">
            <a:hlinkClick r:id="rId3" action="ppaction://hlinksldjump"/>
            <a:extLst>
              <a:ext uri="{FF2B5EF4-FFF2-40B4-BE49-F238E27FC236}">
                <a16:creationId xmlns:a16="http://schemas.microsoft.com/office/drawing/2014/main" id="{7EF6CC0C-780B-9341-80CB-728CB7615AC5}"/>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8086" y="901899"/>
            <a:ext cx="4714875" cy="491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92DB1EE-6318-034F-B124-270A363F33D9}"/>
              </a:ext>
            </a:extLst>
          </p:cNvPr>
          <p:cNvSpPr/>
          <p:nvPr/>
        </p:nvSpPr>
        <p:spPr>
          <a:xfrm>
            <a:off x="4250531" y="5674817"/>
            <a:ext cx="5143500" cy="1195712"/>
          </a:xfrm>
          <a:prstGeom prst="rect">
            <a:avLst/>
          </a:prstGeom>
        </p:spPr>
        <p:txBody>
          <a:bodyPr>
            <a:spAutoFit/>
          </a:bodyPr>
          <a:lstStyle/>
          <a:p>
            <a:pPr marL="200911" indent="-200911">
              <a:buFont typeface="Arial" panose="020B0604020202020204" pitchFamily="34" charset="0"/>
              <a:buChar char="•"/>
              <a:defRPr/>
            </a:pPr>
            <a:r>
              <a:rPr lang="en-US" sz="1195" b="1" dirty="0">
                <a:solidFill>
                  <a:srgbClr val="00CCFF"/>
                </a:solidFill>
                <a:latin typeface="Gill Sans"/>
                <a:ea typeface="ヒラギノ角ゴ ProN W3" charset="-128"/>
                <a:sym typeface="Gill Sans"/>
              </a:rPr>
              <a:t>Over 850 peer-reviewed publications</a:t>
            </a:r>
          </a:p>
          <a:p>
            <a:pPr marL="200911" indent="-200911">
              <a:buFont typeface="Arial" panose="020B0604020202020204" pitchFamily="34" charset="0"/>
              <a:buChar char="•"/>
              <a:defRPr/>
            </a:pPr>
            <a:r>
              <a:rPr lang="en-US" sz="1195" b="1" dirty="0">
                <a:solidFill>
                  <a:srgbClr val="00CCFF"/>
                </a:solidFill>
                <a:latin typeface="Gill Sans"/>
                <a:ea typeface="ヒラギノ角ゴ ProN W3" charset="-128"/>
                <a:sym typeface="Gill Sans"/>
              </a:rPr>
              <a:t>Oversight &gt;500 early phase trials, including 8 drugs that have gone to FDA approval</a:t>
            </a:r>
          </a:p>
          <a:p>
            <a:pPr marL="200911" indent="-200911">
              <a:buFont typeface="Arial" panose="020B0604020202020204" pitchFamily="34" charset="0"/>
              <a:buChar char="•"/>
              <a:defRPr/>
            </a:pPr>
            <a:r>
              <a:rPr lang="en-US" sz="1195" b="1" dirty="0">
                <a:solidFill>
                  <a:srgbClr val="92D050"/>
                </a:solidFill>
                <a:latin typeface="Gill Sans"/>
                <a:ea typeface="ヒラギノ角ゴ ProN W3" charset="-128"/>
                <a:sym typeface="Gill Sans"/>
              </a:rPr>
              <a:t>Clinical-grade genomic profiling &gt;21,000 patients</a:t>
            </a:r>
          </a:p>
          <a:p>
            <a:pPr marL="200911" indent="-200911">
              <a:buFont typeface="Arial" panose="020B0604020202020204" pitchFamily="34" charset="0"/>
              <a:buChar char="•"/>
              <a:defRPr/>
            </a:pPr>
            <a:r>
              <a:rPr lang="en-US" sz="1195" b="1" dirty="0">
                <a:solidFill>
                  <a:schemeClr val="bg1"/>
                </a:solidFill>
                <a:latin typeface="Gill Sans"/>
                <a:ea typeface="ヒラギノ角ゴ ProN W3" charset="-128"/>
                <a:sym typeface="Gill Sans"/>
              </a:rPr>
              <a:t>Leadership positions:  SWOG, WIN, NCCN, </a:t>
            </a:r>
          </a:p>
          <a:p>
            <a:pPr>
              <a:defRPr/>
            </a:pPr>
            <a:endParaRPr lang="en-US" sz="1195" dirty="0">
              <a:solidFill>
                <a:schemeClr val="bg1"/>
              </a:solidFill>
              <a:latin typeface="Gill Sans"/>
              <a:ea typeface="ヒラギノ角ゴ ProN W3" charset="-128"/>
              <a:sym typeface="Gill Sans"/>
            </a:endParaRPr>
          </a:p>
        </p:txBody>
      </p:sp>
    </p:spTree>
    <p:extLst>
      <p:ext uri="{BB962C8B-B14F-4D97-AF65-F5344CB8AC3E}">
        <p14:creationId xmlns:p14="http://schemas.microsoft.com/office/powerpoint/2010/main" val="10630420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a:extLst>
              <a:ext uri="{FF2B5EF4-FFF2-40B4-BE49-F238E27FC236}">
                <a16:creationId xmlns:a16="http://schemas.microsoft.com/office/drawing/2014/main" id="{5A5B1C05-5EF4-3D42-93B0-593CD3D35994}"/>
              </a:ext>
            </a:extLst>
          </p:cNvPr>
          <p:cNvSpPr>
            <a:spLocks noGrp="1" noChangeArrowheads="1"/>
          </p:cNvSpPr>
          <p:nvPr>
            <p:ph type="title" idx="4294967295"/>
          </p:nvPr>
        </p:nvSpPr>
        <p:spPr bwMode="auto">
          <a:xfrm>
            <a:off x="2428875" y="589360"/>
            <a:ext cx="4572000" cy="56848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1pPr>
            <a:lvl2pPr marL="742950" indent="-28575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2pPr>
            <a:lvl3pPr marL="11430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3pPr>
            <a:lvl4pPr marL="16002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4pPr>
            <a:lvl5pPr marL="20574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5pPr>
            <a:lvl6pPr marL="25146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6pPr>
            <a:lvl7pPr marL="29718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7pPr>
            <a:lvl8pPr marL="34290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8pPr>
            <a:lvl9pPr marL="38862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9pPr>
          </a:lstStyle>
          <a:p>
            <a:pPr marL="0" marR="0" lvl="0" indent="0" algn="ctr" defTabSz="543722" rtl="0" eaLnBrk="1" fontAlgn="auto" latinLnBrk="0" hangingPunct="1">
              <a:lnSpc>
                <a:spcPct val="100000"/>
              </a:lnSpc>
              <a:spcBef>
                <a:spcPts val="0"/>
              </a:spcBef>
              <a:spcAft>
                <a:spcPts val="0"/>
              </a:spcAft>
              <a:buClrTx/>
              <a:buSzTx/>
              <a:buFontTx/>
              <a:buNone/>
              <a:tabLst/>
              <a:defRPr/>
            </a:pPr>
            <a:r>
              <a:rPr kumimoji="0" lang="en-US" altLang="en-US" sz="3094" b="0" i="0" u="none" strike="noStrike" kern="1200" cap="none" spc="0" normalizeH="0" baseline="0" noProof="0" dirty="0">
                <a:ln>
                  <a:noFill/>
                </a:ln>
                <a:solidFill>
                  <a:srgbClr val="FFFFFF"/>
                </a:solidFill>
                <a:effectLst/>
                <a:uLnTx/>
                <a:uFillTx/>
                <a:latin typeface="Gill Sans" panose="020B0A02020104020203" pitchFamily="34" charset="77"/>
                <a:ea typeface="ヒラギノ角ゴ ProN W3" panose="020B0300000000000000" pitchFamily="34" charset="-128"/>
                <a:cs typeface="+mn-cs"/>
                <a:sym typeface="Gill Sans" panose="020B0A02020104020203" pitchFamily="34" charset="77"/>
              </a:rPr>
              <a:t>Question</a:t>
            </a:r>
          </a:p>
        </p:txBody>
      </p:sp>
      <p:sp>
        <p:nvSpPr>
          <p:cNvPr id="3" name="Rectangle 2">
            <a:extLst>
              <a:ext uri="{FF2B5EF4-FFF2-40B4-BE49-F238E27FC236}">
                <a16:creationId xmlns:a16="http://schemas.microsoft.com/office/drawing/2014/main" id="{5BD778F9-FA9E-7848-A7FC-81D980BE77D9}"/>
              </a:ext>
            </a:extLst>
          </p:cNvPr>
          <p:cNvSpPr/>
          <p:nvPr/>
        </p:nvSpPr>
        <p:spPr>
          <a:xfrm>
            <a:off x="714375" y="1665387"/>
            <a:ext cx="8947547" cy="2688813"/>
          </a:xfrm>
          <a:prstGeom prst="rect">
            <a:avLst/>
          </a:prstGeom>
        </p:spPr>
        <p:txBody>
          <a:bodyPr>
            <a:spAutoFit/>
          </a:bodyPr>
          <a:lstStyle/>
          <a:p>
            <a:pPr>
              <a:defRPr/>
            </a:pPr>
            <a:r>
              <a:rPr lang="en-US" altLang="en-US" sz="2812" dirty="0">
                <a:solidFill>
                  <a:schemeClr val="bg2"/>
                </a:solidFill>
                <a:latin typeface="Gill Sans" panose="020B0502020104020203" pitchFamily="34" charset="-79"/>
                <a:sym typeface="Gill Sans" panose="020B0502020104020203" pitchFamily="34" charset="-79"/>
              </a:rPr>
              <a:t>What would you most likely do next  for this patient?</a:t>
            </a:r>
          </a:p>
          <a:p>
            <a:pPr>
              <a:defRPr/>
            </a:pPr>
            <a:endParaRPr lang="en-US" altLang="en-US" sz="2812" dirty="0">
              <a:solidFill>
                <a:schemeClr val="bg2"/>
              </a:solidFill>
              <a:latin typeface="Gill Sans" panose="020B0502020104020203" pitchFamily="34" charset="-79"/>
              <a:sym typeface="Gill Sans" panose="020B0502020104020203" pitchFamily="34" charset="-79"/>
            </a:endParaRPr>
          </a:p>
          <a:p>
            <a:pPr marL="522368" indent="-522368">
              <a:buFontTx/>
              <a:buAutoNum type="alphaUcPeriod"/>
              <a:defRPr/>
            </a:pPr>
            <a:r>
              <a:rPr lang="en-US" altLang="en-US" sz="2812" dirty="0">
                <a:solidFill>
                  <a:schemeClr val="bg2"/>
                </a:solidFill>
                <a:latin typeface="Gill Sans" panose="020B0502020104020203" pitchFamily="34" charset="-79"/>
                <a:sym typeface="Gill Sans" panose="020B0502020104020203" pitchFamily="34" charset="-79"/>
              </a:rPr>
              <a:t>Send to hospice</a:t>
            </a:r>
          </a:p>
          <a:p>
            <a:pPr marL="522368" indent="-522368">
              <a:buFontTx/>
              <a:buAutoNum type="alphaUcPeriod"/>
              <a:defRPr/>
            </a:pPr>
            <a:r>
              <a:rPr lang="en-US" altLang="en-US" sz="2812" dirty="0">
                <a:solidFill>
                  <a:schemeClr val="bg2"/>
                </a:solidFill>
                <a:latin typeface="Gill Sans" panose="020B0502020104020203" pitchFamily="34" charset="-79"/>
                <a:sym typeface="Gill Sans" panose="020B0502020104020203" pitchFamily="34" charset="-79"/>
              </a:rPr>
              <a:t>Comprehensive genomic profiling</a:t>
            </a:r>
          </a:p>
          <a:p>
            <a:pPr>
              <a:defRPr/>
            </a:pPr>
            <a:r>
              <a:rPr lang="en-US" altLang="en-US" sz="2812" dirty="0">
                <a:solidFill>
                  <a:schemeClr val="bg2"/>
                </a:solidFill>
                <a:latin typeface="Gill Sans" panose="020B0502020104020203" pitchFamily="34" charset="-79"/>
                <a:sym typeface="Gill Sans" panose="020B0502020104020203" pitchFamily="34" charset="-79"/>
              </a:rPr>
              <a:t>C.  Enroll on a clinical trial </a:t>
            </a:r>
          </a:p>
          <a:p>
            <a:pPr>
              <a:defRPr/>
            </a:pPr>
            <a:r>
              <a:rPr lang="en-US" altLang="en-US" sz="2812" dirty="0">
                <a:solidFill>
                  <a:schemeClr val="bg2"/>
                </a:solidFill>
                <a:latin typeface="Gill Sans" panose="020B0502020104020203" pitchFamily="34" charset="-79"/>
                <a:sym typeface="Gill Sans" panose="020B0502020104020203" pitchFamily="34" charset="-79"/>
              </a:rPr>
              <a:t>D.   </a:t>
            </a:r>
            <a:r>
              <a:rPr lang="en-US" altLang="en-US" sz="2812" dirty="0" err="1">
                <a:solidFill>
                  <a:schemeClr val="bg2"/>
                </a:solidFill>
                <a:latin typeface="Gill Sans" panose="020B0502020104020203" pitchFamily="34" charset="-79"/>
                <a:sym typeface="Gill Sans" panose="020B0502020104020203" pitchFamily="34" charset="-79"/>
              </a:rPr>
              <a:t>Taxane</a:t>
            </a:r>
            <a:r>
              <a:rPr lang="en-US" altLang="en-US" sz="2812" dirty="0">
                <a:solidFill>
                  <a:schemeClr val="bg2"/>
                </a:solidFill>
                <a:latin typeface="Gill Sans" panose="020B0502020104020203" pitchFamily="34" charset="-79"/>
                <a:sym typeface="Gill Sans" panose="020B0502020104020203" pitchFamily="34" charset="-79"/>
              </a:rPr>
              <a:t>-</a:t>
            </a:r>
            <a:r>
              <a:rPr lang="en-US" altLang="en-US" sz="2812">
                <a:solidFill>
                  <a:schemeClr val="bg2"/>
                </a:solidFill>
                <a:latin typeface="Gill Sans" panose="020B0502020104020203" pitchFamily="34" charset="-79"/>
                <a:sym typeface="Gill Sans" panose="020B0502020104020203" pitchFamily="34" charset="-79"/>
              </a:rPr>
              <a:t>based </a:t>
            </a:r>
            <a:r>
              <a:rPr lang="en-US" altLang="en-US" sz="2812" dirty="0">
                <a:solidFill>
                  <a:schemeClr val="bg2"/>
                </a:solidFill>
                <a:latin typeface="Gill Sans" panose="020B0502020104020203" pitchFamily="34" charset="-79"/>
                <a:sym typeface="Gill Sans" panose="020B0502020104020203" pitchFamily="34" charset="-79"/>
              </a:rPr>
              <a:t>chemotherapy</a:t>
            </a:r>
          </a:p>
        </p:txBody>
      </p:sp>
    </p:spTree>
    <p:extLst>
      <p:ext uri="{BB962C8B-B14F-4D97-AF65-F5344CB8AC3E}">
        <p14:creationId xmlns:p14="http://schemas.microsoft.com/office/powerpoint/2010/main" val="40139833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altLang="en-US" sz="2812">
                <a:solidFill>
                  <a:srgbClr val="FFFF00"/>
                </a:solidFill>
              </a:rPr>
              <a:t>High-grade neuroendocrine cervical cancer</a:t>
            </a:r>
            <a:br>
              <a:rPr lang="en-US" altLang="en-US" sz="2812">
                <a:solidFill>
                  <a:srgbClr val="FFFF00"/>
                </a:solidFill>
              </a:rPr>
            </a:br>
            <a:r>
              <a:rPr lang="en-US" altLang="en-US" sz="2812">
                <a:solidFill>
                  <a:srgbClr val="FFFF00"/>
                </a:solidFill>
              </a:rPr>
              <a:t>Genomic Profiling </a:t>
            </a:r>
          </a:p>
        </p:txBody>
      </p:sp>
      <p:graphicFrame>
        <p:nvGraphicFramePr>
          <p:cNvPr id="3" name="Table 2"/>
          <p:cNvGraphicFramePr>
            <a:graphicFrameLocks noGrp="1"/>
          </p:cNvGraphicFramePr>
          <p:nvPr/>
        </p:nvGraphicFramePr>
        <p:xfrm>
          <a:off x="3393281" y="1660922"/>
          <a:ext cx="2625328" cy="5197078"/>
        </p:xfrm>
        <a:graphic>
          <a:graphicData uri="http://schemas.openxmlformats.org/drawingml/2006/table">
            <a:tbl>
              <a:tblPr firstRow="1" bandRow="1">
                <a:tableStyleId>{073A0DAA-6AF3-43AB-8588-CEC1D06C72B9}</a:tableStyleId>
              </a:tblPr>
              <a:tblGrid>
                <a:gridCol w="2625328">
                  <a:extLst>
                    <a:ext uri="{9D8B030D-6E8A-4147-A177-3AD203B41FA5}">
                      <a16:colId xmlns:a16="http://schemas.microsoft.com/office/drawing/2014/main" val="20000"/>
                    </a:ext>
                  </a:extLst>
                </a:gridCol>
              </a:tblGrid>
              <a:tr h="482145">
                <a:tc>
                  <a:txBody>
                    <a:bodyPr/>
                    <a:lstStyle/>
                    <a:p>
                      <a:pPr algn="ctr"/>
                      <a:r>
                        <a:rPr lang="en-US" sz="2300" dirty="0" err="1">
                          <a:solidFill>
                            <a:srgbClr val="4A90F8"/>
                          </a:solidFill>
                        </a:rPr>
                        <a:t>ctDNA</a:t>
                      </a:r>
                      <a:r>
                        <a:rPr lang="en-US" sz="2300" baseline="0" dirty="0">
                          <a:solidFill>
                            <a:srgbClr val="4A90F8"/>
                          </a:solidFill>
                        </a:rPr>
                        <a:t> Blood</a:t>
                      </a:r>
                      <a:endParaRPr lang="en-US" sz="2300" dirty="0">
                        <a:solidFill>
                          <a:srgbClr val="4A90F8"/>
                        </a:solidFill>
                      </a:endParaRPr>
                    </a:p>
                  </a:txBody>
                  <a:tcPr marL="64294" marR="64294" marT="32143" marB="32143"/>
                </a:tc>
                <a:extLst>
                  <a:ext uri="{0D108BD9-81ED-4DB2-BD59-A6C34878D82A}">
                    <a16:rowId xmlns:a16="http://schemas.microsoft.com/office/drawing/2014/main" val="10000"/>
                  </a:ext>
                </a:extLst>
              </a:tr>
              <a:tr h="4714933">
                <a:tc>
                  <a:txBody>
                    <a:bodyPr/>
                    <a:lstStyle/>
                    <a:p>
                      <a:pPr algn="l"/>
                      <a:r>
                        <a:rPr lang="en-US" sz="1100" kern="1200" dirty="0">
                          <a:solidFill>
                            <a:schemeClr val="dk1"/>
                          </a:solidFill>
                          <a:effectLst/>
                          <a:latin typeface="+mn-lt"/>
                          <a:ea typeface="+mn-ea"/>
                          <a:cs typeface="+mn-cs"/>
                        </a:rPr>
                        <a:t>PTEN R130Q </a:t>
                      </a:r>
                    </a:p>
                    <a:p>
                      <a:pPr algn="l"/>
                      <a:r>
                        <a:rPr lang="en-US" sz="1100" kern="1200" dirty="0">
                          <a:solidFill>
                            <a:schemeClr val="dk1"/>
                          </a:solidFill>
                          <a:effectLst/>
                          <a:latin typeface="+mn-lt"/>
                          <a:ea typeface="+mn-ea"/>
                          <a:cs typeface="+mn-cs"/>
                        </a:rPr>
                        <a:t>FBXW7 R465H </a:t>
                      </a:r>
                    </a:p>
                    <a:p>
                      <a:pPr algn="l"/>
                      <a:r>
                        <a:rPr lang="en-US" sz="1100" kern="1200" dirty="0">
                          <a:solidFill>
                            <a:schemeClr val="dk1"/>
                          </a:solidFill>
                          <a:effectLst/>
                          <a:latin typeface="+mn-lt"/>
                          <a:ea typeface="+mn-ea"/>
                          <a:cs typeface="+mn-cs"/>
                        </a:rPr>
                        <a:t>PIK3CA E545D </a:t>
                      </a:r>
                    </a:p>
                    <a:p>
                      <a:pPr algn="l"/>
                      <a:r>
                        <a:rPr lang="en-US" sz="1100" kern="1200" dirty="0">
                          <a:solidFill>
                            <a:schemeClr val="dk1"/>
                          </a:solidFill>
                          <a:effectLst/>
                          <a:latin typeface="+mn-lt"/>
                          <a:ea typeface="+mn-ea"/>
                          <a:cs typeface="+mn-cs"/>
                        </a:rPr>
                        <a:t>PIK3CA R88Q </a:t>
                      </a:r>
                    </a:p>
                    <a:p>
                      <a:pPr algn="l"/>
                      <a:r>
                        <a:rPr lang="en-US" sz="1100" kern="1200" dirty="0">
                          <a:solidFill>
                            <a:schemeClr val="dk1"/>
                          </a:solidFill>
                          <a:effectLst/>
                          <a:latin typeface="+mn-lt"/>
                          <a:ea typeface="+mn-ea"/>
                          <a:cs typeface="+mn-cs"/>
                        </a:rPr>
                        <a:t>NRAS Q61R </a:t>
                      </a:r>
                    </a:p>
                    <a:p>
                      <a:pPr algn="l"/>
                      <a:r>
                        <a:rPr lang="en-US" sz="1100" kern="1200" dirty="0">
                          <a:solidFill>
                            <a:schemeClr val="dk1"/>
                          </a:solidFill>
                          <a:effectLst/>
                          <a:latin typeface="+mn-lt"/>
                          <a:ea typeface="+mn-ea"/>
                          <a:cs typeface="+mn-cs"/>
                        </a:rPr>
                        <a:t>CTNNB1 S33A </a:t>
                      </a:r>
                    </a:p>
                    <a:p>
                      <a:pPr algn="l"/>
                      <a:r>
                        <a:rPr lang="en-US" sz="1100" u="sng" dirty="0">
                          <a:latin typeface="+mn-lt"/>
                        </a:rPr>
                        <a:t>VUS</a:t>
                      </a:r>
                    </a:p>
                    <a:p>
                      <a:pPr algn="l"/>
                      <a:r>
                        <a:rPr lang="en-US" sz="1100" kern="1200" dirty="0">
                          <a:solidFill>
                            <a:schemeClr val="dk1"/>
                          </a:solidFill>
                          <a:effectLst/>
                          <a:latin typeface="+mn-lt"/>
                          <a:ea typeface="+mn-ea"/>
                          <a:cs typeface="+mn-cs"/>
                        </a:rPr>
                        <a:t>ARID1A P600P</a:t>
                      </a:r>
                    </a:p>
                    <a:p>
                      <a:pPr algn="l"/>
                      <a:r>
                        <a:rPr lang="en-US" sz="1100" kern="1200" dirty="0">
                          <a:solidFill>
                            <a:schemeClr val="dk1"/>
                          </a:solidFill>
                          <a:effectLst/>
                          <a:latin typeface="+mn-lt"/>
                          <a:ea typeface="+mn-ea"/>
                          <a:cs typeface="+mn-cs"/>
                        </a:rPr>
                        <a:t>ARID1A P427L </a:t>
                      </a:r>
                    </a:p>
                    <a:p>
                      <a:pPr algn="l"/>
                      <a:r>
                        <a:rPr lang="en-US" sz="1100" kern="1200" dirty="0">
                          <a:solidFill>
                            <a:schemeClr val="dk1"/>
                          </a:solidFill>
                          <a:effectLst/>
                          <a:latin typeface="+mn-lt"/>
                          <a:ea typeface="+mn-ea"/>
                          <a:cs typeface="+mn-cs"/>
                        </a:rPr>
                        <a:t>BRCA2 L3184V </a:t>
                      </a:r>
                    </a:p>
                    <a:p>
                      <a:pPr algn="l"/>
                      <a:r>
                        <a:rPr lang="en-US" sz="1100" kern="1200" dirty="0">
                          <a:solidFill>
                            <a:schemeClr val="dk1"/>
                          </a:solidFill>
                          <a:effectLst/>
                          <a:latin typeface="+mn-lt"/>
                          <a:ea typeface="+mn-ea"/>
                          <a:cs typeface="+mn-cs"/>
                        </a:rPr>
                        <a:t>NOTCH1 G309D </a:t>
                      </a:r>
                    </a:p>
                    <a:p>
                      <a:pPr algn="l"/>
                      <a:r>
                        <a:rPr lang="en-US" sz="1100" kern="1200" dirty="0">
                          <a:solidFill>
                            <a:schemeClr val="dk1"/>
                          </a:solidFill>
                          <a:effectLst/>
                          <a:latin typeface="+mn-lt"/>
                          <a:ea typeface="+mn-ea"/>
                          <a:cs typeface="+mn-cs"/>
                        </a:rPr>
                        <a:t>NOTCH1 N2389N </a:t>
                      </a:r>
                    </a:p>
                    <a:p>
                      <a:pPr algn="l"/>
                      <a:r>
                        <a:rPr lang="en-US" sz="1100" kern="1200" dirty="0">
                          <a:solidFill>
                            <a:schemeClr val="dk1"/>
                          </a:solidFill>
                          <a:effectLst/>
                          <a:latin typeface="+mn-lt"/>
                          <a:ea typeface="+mn-ea"/>
                          <a:cs typeface="+mn-cs"/>
                        </a:rPr>
                        <a:t>STK11 W332* </a:t>
                      </a:r>
                    </a:p>
                    <a:p>
                      <a:pPr algn="l"/>
                      <a:r>
                        <a:rPr lang="en-US" sz="1100" kern="1200" dirty="0">
                          <a:solidFill>
                            <a:schemeClr val="dk1"/>
                          </a:solidFill>
                          <a:effectLst/>
                          <a:latin typeface="+mn-lt"/>
                          <a:ea typeface="+mn-ea"/>
                          <a:cs typeface="+mn-cs"/>
                        </a:rPr>
                        <a:t>APC Q767Q </a:t>
                      </a:r>
                    </a:p>
                    <a:p>
                      <a:pPr algn="l"/>
                      <a:r>
                        <a:rPr lang="en-US" sz="1100" kern="1200" dirty="0">
                          <a:solidFill>
                            <a:schemeClr val="dk1"/>
                          </a:solidFill>
                          <a:effectLst/>
                          <a:latin typeface="+mn-lt"/>
                          <a:ea typeface="+mn-ea"/>
                          <a:cs typeface="+mn-cs"/>
                        </a:rPr>
                        <a:t>CDH1 A408A </a:t>
                      </a:r>
                    </a:p>
                    <a:p>
                      <a:pPr algn="l"/>
                      <a:r>
                        <a:rPr lang="en-US" sz="1100" kern="1200" dirty="0">
                          <a:solidFill>
                            <a:schemeClr val="dk1"/>
                          </a:solidFill>
                          <a:effectLst/>
                          <a:latin typeface="+mn-lt"/>
                          <a:ea typeface="+mn-ea"/>
                          <a:cs typeface="+mn-cs"/>
                        </a:rPr>
                        <a:t>FGFR2 A260A </a:t>
                      </a:r>
                    </a:p>
                    <a:p>
                      <a:pPr algn="l"/>
                      <a:r>
                        <a:rPr lang="en-US" sz="1100" kern="1200" dirty="0">
                          <a:solidFill>
                            <a:schemeClr val="dk1"/>
                          </a:solidFill>
                          <a:effectLst/>
                          <a:latin typeface="+mn-lt"/>
                          <a:ea typeface="+mn-ea"/>
                          <a:cs typeface="+mn-cs"/>
                        </a:rPr>
                        <a:t>ERBB2 I435F </a:t>
                      </a:r>
                    </a:p>
                    <a:p>
                      <a:pPr algn="l"/>
                      <a:r>
                        <a:rPr lang="en-US" sz="1100" kern="1200" dirty="0">
                          <a:solidFill>
                            <a:schemeClr val="dk1"/>
                          </a:solidFill>
                          <a:effectLst/>
                          <a:latin typeface="+mn-lt"/>
                          <a:ea typeface="+mn-ea"/>
                          <a:cs typeface="+mn-cs"/>
                        </a:rPr>
                        <a:t>SMO T541T </a:t>
                      </a:r>
                    </a:p>
                    <a:p>
                      <a:pPr algn="l"/>
                      <a:r>
                        <a:rPr lang="en-US" sz="1100" kern="1200" dirty="0">
                          <a:solidFill>
                            <a:schemeClr val="dk1"/>
                          </a:solidFill>
                          <a:effectLst/>
                          <a:latin typeface="+mn-lt"/>
                          <a:ea typeface="+mn-ea"/>
                          <a:cs typeface="+mn-cs"/>
                        </a:rPr>
                        <a:t>BRCA1 G1077R </a:t>
                      </a:r>
                    </a:p>
                    <a:p>
                      <a:pPr algn="l"/>
                      <a:r>
                        <a:rPr lang="en-US" sz="1100" kern="1200" dirty="0">
                          <a:solidFill>
                            <a:schemeClr val="dk1"/>
                          </a:solidFill>
                          <a:effectLst/>
                          <a:latin typeface="+mn-lt"/>
                          <a:ea typeface="+mn-ea"/>
                          <a:cs typeface="+mn-cs"/>
                        </a:rPr>
                        <a:t>MET P325S </a:t>
                      </a:r>
                    </a:p>
                    <a:p>
                      <a:pPr algn="l"/>
                      <a:endParaRPr lang="en-US" sz="1100" dirty="0">
                        <a:latin typeface="+mn-lt"/>
                      </a:endParaRPr>
                    </a:p>
                  </a:txBody>
                  <a:tcPr marL="64294" marR="64294" marT="32143" marB="32143"/>
                </a:tc>
                <a:extLst>
                  <a:ext uri="{0D108BD9-81ED-4DB2-BD59-A6C34878D82A}">
                    <a16:rowId xmlns:a16="http://schemas.microsoft.com/office/drawing/2014/main" val="10001"/>
                  </a:ext>
                </a:extLst>
              </a:tr>
            </a:tbl>
          </a:graphicData>
        </a:graphic>
      </p:graphicFrame>
      <p:sp>
        <p:nvSpPr>
          <p:cNvPr id="6" name="Left Arrow 5" descr="Arrow pointing left"/>
          <p:cNvSpPr>
            <a:spLocks noChangeArrowheads="1"/>
          </p:cNvSpPr>
          <p:nvPr/>
        </p:nvSpPr>
        <p:spPr bwMode="auto">
          <a:xfrm>
            <a:off x="5000625" y="3964781"/>
            <a:ext cx="687586" cy="341561"/>
          </a:xfrm>
          <a:prstGeom prst="leftArrow">
            <a:avLst>
              <a:gd name="adj1" fmla="val 50000"/>
              <a:gd name="adj2" fmla="val 49861"/>
            </a:avLst>
          </a:prstGeom>
          <a:gradFill rotWithShape="0">
            <a:gsLst>
              <a:gs pos="0">
                <a:srgbClr val="074EB3">
                  <a:alpha val="84998"/>
                </a:srgbClr>
              </a:gs>
              <a:gs pos="100000">
                <a:srgbClr val="0B3280">
                  <a:alpha val="84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ctr" eaLnBrk="1" hangingPunct="1"/>
            <a:endParaRPr lang="en-US" altLang="en-US" sz="2953"/>
          </a:p>
        </p:txBody>
      </p:sp>
      <p:sp>
        <p:nvSpPr>
          <p:cNvPr id="2" name="Rectangle 1"/>
          <p:cNvSpPr>
            <a:spLocks noChangeArrowheads="1"/>
          </p:cNvSpPr>
          <p:nvPr/>
        </p:nvSpPr>
        <p:spPr bwMode="auto">
          <a:xfrm>
            <a:off x="5366742" y="3757166"/>
            <a:ext cx="45720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ctr"/>
            <a:r>
              <a:rPr lang="en-US" altLang="en-US" sz="2250" b="1">
                <a:solidFill>
                  <a:srgbClr val="4A90F8"/>
                </a:solidFill>
              </a:rPr>
              <a:t>Hypermutated</a:t>
            </a:r>
          </a:p>
          <a:p>
            <a:pPr algn="ctr"/>
            <a:r>
              <a:rPr lang="en-US" altLang="en-US" sz="2250" b="1">
                <a:solidFill>
                  <a:srgbClr val="4A90F8"/>
                </a:solidFill>
              </a:rPr>
              <a:t>ctDNA</a:t>
            </a:r>
          </a:p>
        </p:txBody>
      </p:sp>
    </p:spTree>
    <p:extLst>
      <p:ext uri="{BB962C8B-B14F-4D97-AF65-F5344CB8AC3E}">
        <p14:creationId xmlns:p14="http://schemas.microsoft.com/office/powerpoint/2010/main" val="21188689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Title 1"/>
          <p:cNvSpPr>
            <a:spLocks noGrp="1"/>
          </p:cNvSpPr>
          <p:nvPr>
            <p:ph type="title"/>
          </p:nvPr>
        </p:nvSpPr>
        <p:spPr>
          <a:xfrm>
            <a:off x="608336" y="169664"/>
            <a:ext cx="7887146" cy="971104"/>
          </a:xfrm>
        </p:spPr>
        <p:txBody>
          <a:bodyPr/>
          <a:lstStyle/>
          <a:p>
            <a:r>
              <a:rPr lang="en-US" altLang="en-US" sz="1687" b="1">
                <a:solidFill>
                  <a:srgbClr val="FFFF00"/>
                </a:solidFill>
              </a:rPr>
              <a:t>High-grade neuroendocrine tumor of the cervix</a:t>
            </a:r>
            <a:br>
              <a:rPr lang="en-US" altLang="en-US" sz="1687" b="1">
                <a:solidFill>
                  <a:srgbClr val="FFFF00"/>
                </a:solidFill>
              </a:rPr>
            </a:br>
            <a:r>
              <a:rPr lang="en-US" altLang="en-US" sz="1687" b="1">
                <a:solidFill>
                  <a:srgbClr val="FFFF00"/>
                </a:solidFill>
              </a:rPr>
              <a:t>Ultra Rare</a:t>
            </a:r>
            <a:br>
              <a:rPr lang="en-US" altLang="en-US" sz="1687" b="1">
                <a:solidFill>
                  <a:srgbClr val="FFFF00"/>
                </a:solidFill>
              </a:rPr>
            </a:br>
            <a:endParaRPr lang="en-US" altLang="en-US" sz="1687">
              <a:solidFill>
                <a:srgbClr val="00CCFF"/>
              </a:solidFill>
            </a:endParaRPr>
          </a:p>
        </p:txBody>
      </p:sp>
      <p:sp>
        <p:nvSpPr>
          <p:cNvPr id="2" name="Rectangle 1"/>
          <p:cNvSpPr/>
          <p:nvPr/>
        </p:nvSpPr>
        <p:spPr>
          <a:xfrm>
            <a:off x="1955602" y="1070447"/>
            <a:ext cx="5953869" cy="308674"/>
          </a:xfrm>
          <a:prstGeom prst="rect">
            <a:avLst/>
          </a:prstGeom>
        </p:spPr>
        <p:txBody>
          <a:bodyPr>
            <a:spAutoFit/>
          </a:bodyPr>
          <a:lstStyle/>
          <a:p>
            <a:pPr>
              <a:defRPr/>
            </a:pPr>
            <a:r>
              <a:rPr lang="en-US" altLang="en-US" sz="1406" b="1" dirty="0">
                <a:solidFill>
                  <a:srgbClr val="00CCFF"/>
                </a:solidFill>
                <a:latin typeface="+mj-lt"/>
              </a:rPr>
              <a:t>Immunotherapy: </a:t>
            </a:r>
            <a:r>
              <a:rPr lang="en-US" altLang="en-US" sz="1406" b="1" dirty="0" err="1">
                <a:solidFill>
                  <a:srgbClr val="00CCFF"/>
                </a:solidFill>
                <a:latin typeface="+mj-lt"/>
              </a:rPr>
              <a:t>Nivolumab</a:t>
            </a:r>
            <a:r>
              <a:rPr lang="en-US" altLang="en-US" sz="1406" b="1" dirty="0">
                <a:solidFill>
                  <a:srgbClr val="00CCFF"/>
                </a:solidFill>
                <a:latin typeface="+mj-lt"/>
              </a:rPr>
              <a:t> plus SBRT (radiation) plus somatostatin</a:t>
            </a:r>
            <a:endParaRPr lang="en-US" sz="1406" dirty="0">
              <a:latin typeface="+mj-lt"/>
            </a:endParaRPr>
          </a:p>
        </p:txBody>
      </p:sp>
      <p:sp>
        <p:nvSpPr>
          <p:cNvPr id="9" name="TextBox 8"/>
          <p:cNvSpPr txBox="1"/>
          <p:nvPr/>
        </p:nvSpPr>
        <p:spPr>
          <a:xfrm>
            <a:off x="1628552" y="1788170"/>
            <a:ext cx="1532667" cy="358852"/>
          </a:xfrm>
          <a:prstGeom prst="rect">
            <a:avLst/>
          </a:prstGeom>
        </p:spPr>
        <p:style>
          <a:lnRef idx="2">
            <a:schemeClr val="dk1"/>
          </a:lnRef>
          <a:fillRef idx="1">
            <a:schemeClr val="lt1"/>
          </a:fillRef>
          <a:effectRef idx="0">
            <a:schemeClr val="dk1"/>
          </a:effectRef>
          <a:fontRef idx="minor">
            <a:schemeClr val="dk1"/>
          </a:fontRef>
        </p:style>
        <p:txBody>
          <a:bodyPr wrap="none" lIns="76805" tIns="38403" rIns="76805" bIns="38403">
            <a:spAutoFit/>
          </a:bodyPr>
          <a:lstStyle/>
          <a:p>
            <a:pPr>
              <a:defRPr/>
            </a:pPr>
            <a:r>
              <a:rPr lang="en-US" sz="1828" dirty="0">
                <a:cs typeface="Arial" panose="020B0604020202020204" pitchFamily="34" charset="0"/>
                <a:sym typeface="Gill Sans"/>
              </a:rPr>
              <a:t>Pre-Treatment</a:t>
            </a:r>
          </a:p>
        </p:txBody>
      </p:sp>
      <p:grpSp>
        <p:nvGrpSpPr>
          <p:cNvPr id="3" name="Group 2" descr="CT scan with a tumor (circled)">
            <a:extLst>
              <a:ext uri="{FF2B5EF4-FFF2-40B4-BE49-F238E27FC236}">
                <a16:creationId xmlns:a16="http://schemas.microsoft.com/office/drawing/2014/main" id="{A7843875-F3DE-43FF-908E-C0FBD5F0B946}"/>
              </a:ext>
            </a:extLst>
          </p:cNvPr>
          <p:cNvGrpSpPr/>
          <p:nvPr/>
        </p:nvGrpSpPr>
        <p:grpSpPr>
          <a:xfrm>
            <a:off x="478855" y="2298279"/>
            <a:ext cx="4127748" cy="3788420"/>
            <a:chOff x="478855" y="2298279"/>
            <a:chExt cx="4127748" cy="3788420"/>
          </a:xfrm>
        </p:grpSpPr>
        <p:pic>
          <p:nvPicPr>
            <p:cNvPr id="8499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8855" y="2298279"/>
              <a:ext cx="4127748" cy="3788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a:off x="1795984" y="3090789"/>
              <a:ext cx="1491258" cy="1829469"/>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5" tIns="38403" rIns="76805" bIns="38403" anchor="ctr"/>
            <a:lstStyle/>
            <a:p>
              <a:pPr algn="ctr">
                <a:defRPr/>
              </a:pPr>
              <a:endParaRPr lang="en-US" sz="1547">
                <a:solidFill>
                  <a:srgbClr val="FFFFFF"/>
                </a:solidFill>
                <a:ea typeface="ヒラギノ角ゴ ProN W3" charset="0"/>
                <a:cs typeface="ヒラギノ角ゴ ProN W3" charset="0"/>
              </a:endParaRPr>
            </a:p>
          </p:txBody>
        </p:sp>
      </p:grpSp>
      <p:sp>
        <p:nvSpPr>
          <p:cNvPr id="10" name="TextBox 9"/>
          <p:cNvSpPr txBox="1"/>
          <p:nvPr/>
        </p:nvSpPr>
        <p:spPr>
          <a:xfrm>
            <a:off x="5630168" y="1792635"/>
            <a:ext cx="2583019" cy="358852"/>
          </a:xfrm>
          <a:prstGeom prst="rect">
            <a:avLst/>
          </a:prstGeom>
        </p:spPr>
        <p:style>
          <a:lnRef idx="2">
            <a:schemeClr val="dk1"/>
          </a:lnRef>
          <a:fillRef idx="1">
            <a:schemeClr val="lt1"/>
          </a:fillRef>
          <a:effectRef idx="0">
            <a:schemeClr val="dk1"/>
          </a:effectRef>
          <a:fontRef idx="minor">
            <a:schemeClr val="dk1"/>
          </a:fontRef>
        </p:style>
        <p:txBody>
          <a:bodyPr wrap="none" lIns="76805" tIns="38403" rIns="76805" bIns="38403">
            <a:spAutoFit/>
          </a:bodyPr>
          <a:lstStyle/>
          <a:p>
            <a:pPr>
              <a:defRPr/>
            </a:pPr>
            <a:r>
              <a:rPr lang="en-US" sz="1828" dirty="0">
                <a:cs typeface="Arial" panose="020B0604020202020204" pitchFamily="34" charset="0"/>
                <a:sym typeface="Gill Sans"/>
              </a:rPr>
              <a:t>8 months after treatment</a:t>
            </a:r>
          </a:p>
        </p:txBody>
      </p:sp>
      <p:grpSp>
        <p:nvGrpSpPr>
          <p:cNvPr id="4" name="Group 3" descr="CT scan showing reduction of tumor (circled).">
            <a:extLst>
              <a:ext uri="{FF2B5EF4-FFF2-40B4-BE49-F238E27FC236}">
                <a16:creationId xmlns:a16="http://schemas.microsoft.com/office/drawing/2014/main" id="{BBA447B8-A360-4AA9-994F-C84240981B7E}"/>
              </a:ext>
            </a:extLst>
          </p:cNvPr>
          <p:cNvGrpSpPr/>
          <p:nvPr/>
        </p:nvGrpSpPr>
        <p:grpSpPr>
          <a:xfrm>
            <a:off x="4742781" y="2298279"/>
            <a:ext cx="3977059" cy="3831952"/>
            <a:chOff x="4742781" y="2298279"/>
            <a:chExt cx="3977059" cy="3831952"/>
          </a:xfrm>
        </p:grpSpPr>
        <p:pic>
          <p:nvPicPr>
            <p:cNvPr id="8499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2781" y="2298279"/>
              <a:ext cx="3977059" cy="383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a:off x="6422678" y="3831953"/>
              <a:ext cx="600521" cy="563686"/>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5" tIns="38403" rIns="76805" bIns="38403" anchor="ctr"/>
            <a:lstStyle/>
            <a:p>
              <a:pPr algn="ctr">
                <a:defRPr/>
              </a:pPr>
              <a:endParaRPr lang="en-US" sz="1547">
                <a:solidFill>
                  <a:srgbClr val="FFFFFF"/>
                </a:solidFill>
                <a:ea typeface="ヒラギノ角ゴ ProN W3" charset="0"/>
                <a:cs typeface="ヒラギノ角ゴ ProN W3" charset="0"/>
              </a:endParaRPr>
            </a:p>
          </p:txBody>
        </p:sp>
      </p:grpSp>
      <p:cxnSp>
        <p:nvCxnSpPr>
          <p:cNvPr id="14" name="Straight Arrow Connector 13">
            <a:extLst>
              <a:ext uri="{C183D7F6-B498-43B3-948B-1728B52AA6E4}">
                <adec:decorative xmlns:adec="http://schemas.microsoft.com/office/drawing/2017/decorative" val="1"/>
              </a:ext>
            </a:extLst>
          </p:cNvPr>
          <p:cNvCxnSpPr/>
          <p:nvPr/>
        </p:nvCxnSpPr>
        <p:spPr>
          <a:xfrm flipV="1">
            <a:off x="3929062" y="1637482"/>
            <a:ext cx="1246808" cy="5056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5003" name="Rectangle 1"/>
          <p:cNvSpPr>
            <a:spLocks noChangeArrowheads="1"/>
          </p:cNvSpPr>
          <p:nvPr/>
        </p:nvSpPr>
        <p:spPr bwMode="auto">
          <a:xfrm>
            <a:off x="232172" y="6161485"/>
            <a:ext cx="3555782" cy="30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r>
              <a:rPr lang="en-US" altLang="en-US" sz="1406" b="1">
                <a:solidFill>
                  <a:srgbClr val="FFCC00"/>
                </a:solidFill>
                <a:latin typeface="Arial" panose="020B0604020202020204" pitchFamily="34" charset="0"/>
                <a:ea typeface="MS PGothic" panose="020B0600070205080204" pitchFamily="34" charset="-128"/>
              </a:rPr>
              <a:t>Sharabi…..Kurzrock.  Oncologist, 2017 </a:t>
            </a:r>
            <a:endParaRPr lang="en-US" altLang="en-US" sz="1406" b="1">
              <a:solidFill>
                <a:srgbClr val="FFCC00"/>
              </a:solidFill>
            </a:endParaRPr>
          </a:p>
        </p:txBody>
      </p:sp>
      <p:sp>
        <p:nvSpPr>
          <p:cNvPr id="13" name="TextBox 12"/>
          <p:cNvSpPr txBox="1">
            <a:spLocks noChangeArrowheads="1"/>
          </p:cNvSpPr>
          <p:nvPr/>
        </p:nvSpPr>
        <p:spPr bwMode="auto">
          <a:xfrm>
            <a:off x="4120833" y="6277023"/>
            <a:ext cx="4790995" cy="358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805" tIns="38403" rIns="76805" bIns="38403">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r>
              <a:rPr lang="en-US" altLang="en-US" sz="1828" b="1" dirty="0">
                <a:latin typeface="Arial" panose="020B0604020202020204" pitchFamily="34" charset="0"/>
              </a:rPr>
              <a:t>Response ongoing at 3.5+ years ongoing </a:t>
            </a:r>
          </a:p>
        </p:txBody>
      </p:sp>
    </p:spTree>
    <p:extLst>
      <p:ext uri="{BB962C8B-B14F-4D97-AF65-F5344CB8AC3E}">
        <p14:creationId xmlns:p14="http://schemas.microsoft.com/office/powerpoint/2010/main" val="24613104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altLang="en-US" sz="2812" dirty="0">
                <a:solidFill>
                  <a:srgbClr val="FFFF00"/>
                </a:solidFill>
              </a:rPr>
              <a:t>High-grade neuroendocrine cervical cancer</a:t>
            </a:r>
            <a:br>
              <a:rPr lang="en-US" altLang="en-US" sz="2812" dirty="0">
                <a:solidFill>
                  <a:srgbClr val="FFFF00"/>
                </a:solidFill>
              </a:rPr>
            </a:br>
            <a:r>
              <a:rPr lang="en-US" altLang="en-US" sz="2812" dirty="0">
                <a:solidFill>
                  <a:srgbClr val="FFFF00"/>
                </a:solidFill>
              </a:rPr>
              <a:t>Genomic Profiling </a:t>
            </a:r>
          </a:p>
        </p:txBody>
      </p:sp>
      <p:graphicFrame>
        <p:nvGraphicFramePr>
          <p:cNvPr id="3" name="Table 2"/>
          <p:cNvGraphicFramePr>
            <a:graphicFrameLocks noGrp="1"/>
          </p:cNvGraphicFramePr>
          <p:nvPr>
            <p:extLst>
              <p:ext uri="{D42A27DB-BD31-4B8C-83A1-F6EECF244321}">
                <p14:modId xmlns:p14="http://schemas.microsoft.com/office/powerpoint/2010/main" val="1317158433"/>
              </p:ext>
            </p:extLst>
          </p:nvPr>
        </p:nvGraphicFramePr>
        <p:xfrm>
          <a:off x="928688" y="1607344"/>
          <a:ext cx="7875984" cy="5003989"/>
        </p:xfrm>
        <a:graphic>
          <a:graphicData uri="http://schemas.openxmlformats.org/drawingml/2006/table">
            <a:tbl>
              <a:tblPr firstRow="1"/>
              <a:tblGrid>
                <a:gridCol w="2625328">
                  <a:extLst>
                    <a:ext uri="{9D8B030D-6E8A-4147-A177-3AD203B41FA5}">
                      <a16:colId xmlns:a16="http://schemas.microsoft.com/office/drawing/2014/main" val="20000"/>
                    </a:ext>
                  </a:extLst>
                </a:gridCol>
                <a:gridCol w="2625328">
                  <a:extLst>
                    <a:ext uri="{9D8B030D-6E8A-4147-A177-3AD203B41FA5}">
                      <a16:colId xmlns:a16="http://schemas.microsoft.com/office/drawing/2014/main" val="20001"/>
                    </a:ext>
                  </a:extLst>
                </a:gridCol>
                <a:gridCol w="2625328">
                  <a:extLst>
                    <a:ext uri="{9D8B030D-6E8A-4147-A177-3AD203B41FA5}">
                      <a16:colId xmlns:a16="http://schemas.microsoft.com/office/drawing/2014/main" val="20002"/>
                    </a:ext>
                  </a:extLst>
                </a:gridCol>
              </a:tblGrid>
              <a:tr h="482039">
                <a:tc>
                  <a:txBody>
                    <a:bodyPr/>
                    <a:lstStyle>
                      <a:lvl1pPr>
                        <a:spcBef>
                          <a:spcPts val="2400"/>
                        </a:spcBef>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1pPr>
                      <a:lvl2pPr marL="742950" indent="-285750">
                        <a:spcBef>
                          <a:spcPts val="2400"/>
                        </a:spcBef>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2pPr>
                      <a:lvl3pPr marL="1143000" indent="-228600">
                        <a:spcBef>
                          <a:spcPts val="2400"/>
                        </a:spcBef>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3pPr>
                      <a:lvl4pPr marL="1600200" indent="-228600">
                        <a:spcBef>
                          <a:spcPts val="2400"/>
                        </a:spcBef>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4pPr>
                      <a:lvl5pPr marL="2057400" indent="-228600">
                        <a:spcBef>
                          <a:spcPts val="2400"/>
                        </a:spcBef>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2400"/>
                        </a:spcBef>
                        <a:spcAft>
                          <a:spcPct val="0"/>
                        </a:spcAft>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2400"/>
                        </a:spcBef>
                        <a:spcAft>
                          <a:spcPct val="0"/>
                        </a:spcAft>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2400"/>
                        </a:spcBef>
                        <a:spcAft>
                          <a:spcPct val="0"/>
                        </a:spcAft>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2400"/>
                        </a:spcBef>
                        <a:spcAft>
                          <a:spcPct val="0"/>
                        </a:spcAft>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panose="020B0604020202020204" pitchFamily="34" charset="0"/>
                          <a:ea typeface="ヒラギノ角ゴ ProN W3" charset="-128"/>
                          <a:sym typeface="Gill Sans" charset="0"/>
                        </a:rPr>
                        <a:t>ctDNA blood</a:t>
                      </a:r>
                    </a:p>
                  </a:txBody>
                  <a:tcPr marL="64294" marR="64294" marT="32125" marB="321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a:spcBef>
                          <a:spcPts val="2400"/>
                        </a:spcBef>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1pPr>
                      <a:lvl2pPr marL="742950" indent="-285750">
                        <a:spcBef>
                          <a:spcPts val="2400"/>
                        </a:spcBef>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2pPr>
                      <a:lvl3pPr marL="1143000" indent="-228600">
                        <a:spcBef>
                          <a:spcPts val="2400"/>
                        </a:spcBef>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3pPr>
                      <a:lvl4pPr marL="1600200" indent="-228600">
                        <a:spcBef>
                          <a:spcPts val="2400"/>
                        </a:spcBef>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4pPr>
                      <a:lvl5pPr marL="2057400" indent="-228600">
                        <a:spcBef>
                          <a:spcPts val="2400"/>
                        </a:spcBef>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2400"/>
                        </a:spcBef>
                        <a:spcAft>
                          <a:spcPct val="0"/>
                        </a:spcAft>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2400"/>
                        </a:spcBef>
                        <a:spcAft>
                          <a:spcPct val="0"/>
                        </a:spcAft>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2400"/>
                        </a:spcBef>
                        <a:spcAft>
                          <a:spcPct val="0"/>
                        </a:spcAft>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2400"/>
                        </a:spcBef>
                        <a:spcAft>
                          <a:spcPct val="0"/>
                        </a:spcAft>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4A90F8"/>
                          </a:solidFill>
                          <a:effectLst/>
                          <a:latin typeface="Arial" panose="020B0604020202020204" pitchFamily="34" charset="0"/>
                          <a:ea typeface="ヒラギノ角ゴ ProN W3" charset="-128"/>
                          <a:sym typeface="Gill Sans" charset="0"/>
                        </a:rPr>
                        <a:t>Tissue NGS</a:t>
                      </a:r>
                    </a:p>
                  </a:txBody>
                  <a:tcPr marL="64294" marR="64294" marT="32125" marB="321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a:spcBef>
                          <a:spcPts val="2400"/>
                        </a:spcBef>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1pPr>
                      <a:lvl2pPr marL="742950" indent="-285750">
                        <a:spcBef>
                          <a:spcPts val="2400"/>
                        </a:spcBef>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2pPr>
                      <a:lvl3pPr marL="1143000" indent="-228600">
                        <a:spcBef>
                          <a:spcPts val="2400"/>
                        </a:spcBef>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3pPr>
                      <a:lvl4pPr marL="1600200" indent="-228600">
                        <a:spcBef>
                          <a:spcPts val="2400"/>
                        </a:spcBef>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4pPr>
                      <a:lvl5pPr marL="2057400" indent="-228600">
                        <a:spcBef>
                          <a:spcPts val="2400"/>
                        </a:spcBef>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2400"/>
                        </a:spcBef>
                        <a:spcAft>
                          <a:spcPct val="0"/>
                        </a:spcAft>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2400"/>
                        </a:spcBef>
                        <a:spcAft>
                          <a:spcPct val="0"/>
                        </a:spcAft>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2400"/>
                        </a:spcBef>
                        <a:spcAft>
                          <a:spcPct val="0"/>
                        </a:spcAft>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2400"/>
                        </a:spcBef>
                        <a:spcAft>
                          <a:spcPct val="0"/>
                        </a:spcAft>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Arial" panose="020B0604020202020204" pitchFamily="34" charset="0"/>
                          <a:ea typeface="ヒラギノ角ゴ ProN W3" charset="-128"/>
                          <a:sym typeface="Gill Sans" charset="0"/>
                        </a:rPr>
                        <a:t>Other markers</a:t>
                      </a:r>
                    </a:p>
                  </a:txBody>
                  <a:tcPr marL="64294" marR="64294" marT="32125" marB="321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4521950">
                <a:tc>
                  <a:txBody>
                    <a:bodyPr/>
                    <a:lstStyle>
                      <a:lvl1pPr>
                        <a:spcBef>
                          <a:spcPts val="2400"/>
                        </a:spcBef>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1pPr>
                      <a:lvl2pPr marL="742950" indent="-285750">
                        <a:spcBef>
                          <a:spcPts val="2400"/>
                        </a:spcBef>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2pPr>
                      <a:lvl3pPr marL="1143000" indent="-228600">
                        <a:spcBef>
                          <a:spcPts val="2400"/>
                        </a:spcBef>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3pPr>
                      <a:lvl4pPr marL="1600200" indent="-228600">
                        <a:spcBef>
                          <a:spcPts val="2400"/>
                        </a:spcBef>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4pPr>
                      <a:lvl5pPr marL="2057400" indent="-228600">
                        <a:spcBef>
                          <a:spcPts val="2400"/>
                        </a:spcBef>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2400"/>
                        </a:spcBef>
                        <a:spcAft>
                          <a:spcPct val="0"/>
                        </a:spcAft>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2400"/>
                        </a:spcBef>
                        <a:spcAft>
                          <a:spcPct val="0"/>
                        </a:spcAft>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2400"/>
                        </a:spcBef>
                        <a:spcAft>
                          <a:spcPct val="0"/>
                        </a:spcAft>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2400"/>
                        </a:spcBef>
                        <a:spcAft>
                          <a:spcPct val="0"/>
                        </a:spcAft>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PTEN R130Q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FBXW7 R465H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PIK3CA E545D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PIK3CA R88Q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NRAS Q61R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CTNNB1 S33A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sng" strike="noStrike" cap="none" normalizeH="0" baseline="0">
                          <a:ln>
                            <a:noFill/>
                          </a:ln>
                          <a:solidFill>
                            <a:srgbClr val="000000"/>
                          </a:solidFill>
                          <a:effectLst/>
                          <a:latin typeface="Arial" panose="020B0604020202020204" pitchFamily="34" charset="0"/>
                          <a:ea typeface="ヒラギノ角ゴ ProN W3" charset="-128"/>
                          <a:sym typeface="Gill Sans" charset="0"/>
                        </a:rPr>
                        <a:t>VUS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ARID1A P600P</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ARID1A P427L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BRCA2 L3184V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NOTCH1 G309D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NOTCH1 N2389N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STK11 W332*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APC Q767Q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CDH1 A408A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FGFR2 A260A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ERBB2 I435F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SMO T541T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BRCA1 G1077R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MET P325S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endParaRPr>
                    </a:p>
                  </a:txBody>
                  <a:tcPr marL="64294" marR="64294" marT="32125" marB="321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a:spcBef>
                          <a:spcPts val="2400"/>
                        </a:spcBef>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1pPr>
                      <a:lvl2pPr marL="742950" indent="-285750">
                        <a:spcBef>
                          <a:spcPts val="2400"/>
                        </a:spcBef>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2pPr>
                      <a:lvl3pPr marL="1143000" indent="-228600">
                        <a:spcBef>
                          <a:spcPts val="2400"/>
                        </a:spcBef>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3pPr>
                      <a:lvl4pPr marL="1600200" indent="-228600">
                        <a:spcBef>
                          <a:spcPts val="2400"/>
                        </a:spcBef>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4pPr>
                      <a:lvl5pPr marL="2057400" indent="-228600">
                        <a:spcBef>
                          <a:spcPts val="2400"/>
                        </a:spcBef>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2400"/>
                        </a:spcBef>
                        <a:spcAft>
                          <a:spcPct val="0"/>
                        </a:spcAft>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2400"/>
                        </a:spcBef>
                        <a:spcAft>
                          <a:spcPct val="0"/>
                        </a:spcAft>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2400"/>
                        </a:spcBef>
                        <a:spcAft>
                          <a:spcPct val="0"/>
                        </a:spcAft>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2400"/>
                        </a:spcBef>
                        <a:spcAft>
                          <a:spcPct val="0"/>
                        </a:spcAft>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FBXW7 </a:t>
                      </a:r>
                      <a:r>
                        <a:rPr kumimoji="0" lang="en-US" altLang="en-US" sz="1100" b="0" i="0" u="none" strike="noStrike" cap="none" normalizeH="0" baseline="0">
                          <a:ln>
                            <a:noFill/>
                          </a:ln>
                          <a:solidFill>
                            <a:srgbClr val="000000"/>
                          </a:solidFill>
                          <a:effectLst/>
                          <a:latin typeface="Arial" panose="020B0604020202020204" pitchFamily="34" charset="0"/>
                          <a:ea typeface="Yu Mincho" charset="0"/>
                          <a:cs typeface="Calibri" panose="020F0502020204030204" pitchFamily="34" charset="0"/>
                          <a:sym typeface="Gill Sans" charset="0"/>
                        </a:rPr>
                        <a:t>R465H</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Yu Mincho" charset="0"/>
                          <a:cs typeface="Calibri" panose="020F0502020204030204" pitchFamily="34" charset="0"/>
                          <a:sym typeface="Gill Sans" charset="0"/>
                        </a:rPr>
                        <a:t>MSH2 </a:t>
                      </a: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E48*</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MSH2 Q324*</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PIK3CA </a:t>
                      </a:r>
                      <a:r>
                        <a:rPr kumimoji="0" lang="en-US" altLang="en-US" sz="1100" b="0" i="0" u="none" strike="noStrike" cap="none" normalizeH="0" baseline="0">
                          <a:ln>
                            <a:noFill/>
                          </a:ln>
                          <a:solidFill>
                            <a:srgbClr val="000000"/>
                          </a:solidFill>
                          <a:effectLst/>
                          <a:latin typeface="Arial" panose="020B0604020202020204" pitchFamily="34" charset="0"/>
                          <a:ea typeface="Yu Mincho" charset="0"/>
                          <a:cs typeface="Calibri" panose="020F0502020204030204" pitchFamily="34" charset="0"/>
                          <a:sym typeface="Gill Sans" charset="0"/>
                        </a:rPr>
                        <a:t>E545D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Yu Mincho" charset="0"/>
                          <a:cs typeface="Calibri" panose="020F0502020204030204" pitchFamily="34" charset="0"/>
                          <a:sym typeface="Gill Sans" charset="0"/>
                        </a:rPr>
                        <a:t>PTEN </a:t>
                      </a: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K267fs*9</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PTEN R130Q</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STK11 W332*</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MEN1 R521fs*43</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NOTCH1 R1586H</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ABL2 P497fs*7</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ATRX D1940fs*15</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BLM N515fs*16</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FGF6 V127M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JAK1 K860fs*16</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JAK1 P430fs*2</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MLL2 P2302fs*20</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MLL3 K2797fs*26</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PREX2 S565fs*3</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QKI A338T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SETD2 F636fs*6</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SMARCA4 Q214*</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SMARCA4 T296fs*7</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TET2 R1440fs*38</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TET2 R550*</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rgbClr val="000000"/>
                        </a:solidFill>
                        <a:effectLst/>
                        <a:latin typeface="Arial" panose="020B0604020202020204" pitchFamily="34" charset="0"/>
                        <a:ea typeface="ヒラギノ角ゴ ProN W3" charset="-128"/>
                        <a:sym typeface="Gill Sans" charset="0"/>
                      </a:endParaRPr>
                    </a:p>
                  </a:txBody>
                  <a:tcPr marL="64294" marR="64294" marT="32125" marB="321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a:spcBef>
                          <a:spcPts val="2400"/>
                        </a:spcBef>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1pPr>
                      <a:lvl2pPr marL="742950" indent="-285750">
                        <a:spcBef>
                          <a:spcPts val="2400"/>
                        </a:spcBef>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2pPr>
                      <a:lvl3pPr marL="1143000" indent="-228600">
                        <a:spcBef>
                          <a:spcPts val="2400"/>
                        </a:spcBef>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3pPr>
                      <a:lvl4pPr marL="1600200" indent="-228600">
                        <a:spcBef>
                          <a:spcPts val="2400"/>
                        </a:spcBef>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4pPr>
                      <a:lvl5pPr marL="2057400" indent="-228600">
                        <a:spcBef>
                          <a:spcPts val="2400"/>
                        </a:spcBef>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2400"/>
                        </a:spcBef>
                        <a:spcAft>
                          <a:spcPct val="0"/>
                        </a:spcAft>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2400"/>
                        </a:spcBef>
                        <a:spcAft>
                          <a:spcPct val="0"/>
                        </a:spcAft>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2400"/>
                        </a:spcBef>
                        <a:spcAft>
                          <a:spcPct val="0"/>
                        </a:spcAft>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2400"/>
                        </a:spcBef>
                        <a:spcAft>
                          <a:spcPct val="0"/>
                        </a:spcAft>
                        <a:buSzPct val="171000"/>
                        <a:buFont typeface="Gill Sans" charset="0"/>
                        <a:defRPr sz="3800">
                          <a:solidFill>
                            <a:schemeClr val="tx1"/>
                          </a:solidFill>
                          <a:latin typeface="Arial" panose="020B0604020202020204" pitchFamily="34" charset="0"/>
                          <a:ea typeface="MS PGothic" panose="020B0600070205080204" pitchFamily="34" charset="-128"/>
                          <a:sym typeface="Gill Sans"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Arial" panose="020B0604020202020204" pitchFamily="34" charset="0"/>
                          <a:ea typeface="ヒラギノ角ゴ ProN W3" charset="-128"/>
                          <a:sym typeface="Gill Sans" charset="0"/>
                        </a:rPr>
                        <a:t>High:  tumor mutational burden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Arial" panose="020B0604020202020204" pitchFamily="34" charset="0"/>
                          <a:ea typeface="ヒラギノ角ゴ ProN W3" charset="-128"/>
                          <a:sym typeface="Gill Sans" charset="0"/>
                        </a:rPr>
                        <a:t>53 (&gt;19  mutations per </a:t>
                      </a:r>
                      <a:r>
                        <a:rPr kumimoji="0" lang="en-US" altLang="en-US" sz="1700" b="0" i="0" u="none" strike="noStrike" cap="none" normalizeH="0" baseline="0" dirty="0" err="1">
                          <a:ln>
                            <a:noFill/>
                          </a:ln>
                          <a:solidFill>
                            <a:srgbClr val="000000"/>
                          </a:solidFill>
                          <a:effectLst/>
                          <a:latin typeface="Arial" panose="020B0604020202020204" pitchFamily="34" charset="0"/>
                          <a:ea typeface="ヒラギノ角ゴ ProN W3" charset="-128"/>
                          <a:sym typeface="Gill Sans" charset="0"/>
                        </a:rPr>
                        <a:t>megabase</a:t>
                      </a:r>
                      <a:r>
                        <a:rPr kumimoji="0" lang="en-US" altLang="en-US" sz="1700" b="0" i="0" u="none" strike="noStrike" cap="none" normalizeH="0" baseline="0" dirty="0">
                          <a:ln>
                            <a:noFill/>
                          </a:ln>
                          <a:solidFill>
                            <a:srgbClr val="000000"/>
                          </a:solidFill>
                          <a:effectLst/>
                          <a:latin typeface="Arial" panose="020B0604020202020204" pitchFamily="34" charset="0"/>
                          <a:ea typeface="ヒラギノ角ゴ ProN W3" charset="-128"/>
                          <a:sym typeface="Gill Sans" charset="0"/>
                        </a:rPr>
                        <a:t>   = high)</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700" b="0" i="0" u="none" strike="noStrike" cap="none" normalizeH="0" baseline="0" dirty="0">
                        <a:ln>
                          <a:noFill/>
                        </a:ln>
                        <a:solidFill>
                          <a:srgbClr val="000000"/>
                        </a:solidFill>
                        <a:effectLst/>
                        <a:latin typeface="Arial" panose="020B0604020202020204" pitchFamily="34" charset="0"/>
                        <a:ea typeface="ヒラギノ角ゴ ProN W3" charset="-128"/>
                        <a:sym typeface="Gill Sans"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Arial" panose="020B0604020202020204" pitchFamily="34" charset="0"/>
                          <a:ea typeface="ヒラギノ角ゴ ProN W3" charset="-128"/>
                          <a:sym typeface="Gill Sans" charset="0"/>
                        </a:rPr>
                        <a:t>MSI-H</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700" b="0" i="0" u="none" strike="noStrike" cap="none" normalizeH="0" baseline="0" dirty="0">
                        <a:ln>
                          <a:noFill/>
                        </a:ln>
                        <a:solidFill>
                          <a:srgbClr val="000000"/>
                        </a:solidFill>
                        <a:effectLst/>
                        <a:latin typeface="Arial" panose="020B0604020202020204" pitchFamily="34" charset="0"/>
                        <a:ea typeface="ヒラギノ角ゴ ProN W3" charset="-128"/>
                        <a:sym typeface="Gill Sans"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Arial" panose="020B0604020202020204" pitchFamily="34" charset="0"/>
                          <a:ea typeface="ヒラギノ角ゴ ProN W3" charset="-128"/>
                          <a:sym typeface="Gill Sans" charset="0"/>
                        </a:rPr>
                        <a:t>PDL-1 low positive</a:t>
                      </a:r>
                    </a:p>
                  </a:txBody>
                  <a:tcPr marL="48220" marR="4822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1"/>
                  </a:ext>
                </a:extLst>
              </a:tr>
            </a:tbl>
          </a:graphicData>
        </a:graphic>
      </p:graphicFrame>
      <p:sp>
        <p:nvSpPr>
          <p:cNvPr id="7" name="Left Arrow 6" descr="Arrow pointing left"/>
          <p:cNvSpPr>
            <a:spLocks noChangeArrowheads="1"/>
          </p:cNvSpPr>
          <p:nvPr/>
        </p:nvSpPr>
        <p:spPr bwMode="auto">
          <a:xfrm>
            <a:off x="4885656" y="4074170"/>
            <a:ext cx="687586" cy="341561"/>
          </a:xfrm>
          <a:prstGeom prst="leftArrow">
            <a:avLst>
              <a:gd name="adj1" fmla="val 50000"/>
              <a:gd name="adj2" fmla="val 49861"/>
            </a:avLst>
          </a:prstGeom>
          <a:gradFill rotWithShape="0">
            <a:gsLst>
              <a:gs pos="0">
                <a:srgbClr val="074EB3">
                  <a:alpha val="84998"/>
                </a:srgbClr>
              </a:gs>
              <a:gs pos="100000">
                <a:srgbClr val="0B3280">
                  <a:alpha val="84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ctr" eaLnBrk="1" hangingPunct="1"/>
            <a:endParaRPr lang="en-US" altLang="en-US" sz="2953"/>
          </a:p>
        </p:txBody>
      </p:sp>
      <p:sp>
        <p:nvSpPr>
          <p:cNvPr id="9" name="Oval 8" descr="Circle around MSH2 mutations"/>
          <p:cNvSpPr/>
          <p:nvPr/>
        </p:nvSpPr>
        <p:spPr>
          <a:xfrm>
            <a:off x="3394398" y="2197820"/>
            <a:ext cx="1491258" cy="482203"/>
          </a:xfrm>
          <a:prstGeom prst="ellipse">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5" tIns="38403" rIns="76805" bIns="38403" anchor="ctr"/>
          <a:lstStyle/>
          <a:p>
            <a:pPr algn="ctr">
              <a:defRPr/>
            </a:pPr>
            <a:endParaRPr lang="en-US" sz="1547">
              <a:solidFill>
                <a:srgbClr val="FFFFFF"/>
              </a:solidFill>
              <a:ea typeface="ヒラギノ角ゴ ProN W3" charset="0"/>
              <a:cs typeface="ヒラギノ角ゴ ProN W3" charset="0"/>
            </a:endParaRPr>
          </a:p>
        </p:txBody>
      </p:sp>
      <p:sp>
        <p:nvSpPr>
          <p:cNvPr id="10" name="Oval 9" descr="Circle around text describing the patient's high tumor mutational burden"/>
          <p:cNvSpPr/>
          <p:nvPr/>
        </p:nvSpPr>
        <p:spPr>
          <a:xfrm>
            <a:off x="5429250" y="1928813"/>
            <a:ext cx="3714750" cy="2732484"/>
          </a:xfrm>
          <a:prstGeom prst="ellipse">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5" tIns="38403" rIns="76805" bIns="38403" anchor="ctr"/>
          <a:lstStyle/>
          <a:p>
            <a:pPr algn="ctr">
              <a:defRPr/>
            </a:pPr>
            <a:endParaRPr lang="en-US" sz="1547">
              <a:solidFill>
                <a:srgbClr val="FFFFFF"/>
              </a:solidFill>
              <a:ea typeface="ヒラギノ角ゴ ProN W3" charset="0"/>
              <a:cs typeface="ヒラギノ角ゴ ProN W3" charset="0"/>
            </a:endParaRPr>
          </a:p>
        </p:txBody>
      </p:sp>
    </p:spTree>
    <p:extLst>
      <p:ext uri="{BB962C8B-B14F-4D97-AF65-F5344CB8AC3E}">
        <p14:creationId xmlns:p14="http://schemas.microsoft.com/office/powerpoint/2010/main" val="35772052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Title 1"/>
          <p:cNvSpPr>
            <a:spLocks noGrp="1"/>
          </p:cNvSpPr>
          <p:nvPr>
            <p:ph type="title" idx="4294967295"/>
          </p:nvPr>
        </p:nvSpPr>
        <p:spPr>
          <a:xfrm>
            <a:off x="528638" y="242888"/>
            <a:ext cx="7964487" cy="508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543722" rtl="0" eaLnBrk="1" fontAlgn="auto" latinLnBrk="0" hangingPunct="1">
              <a:lnSpc>
                <a:spcPct val="100000"/>
              </a:lnSpc>
              <a:spcBef>
                <a:spcPts val="0"/>
              </a:spcBef>
              <a:spcAft>
                <a:spcPts val="0"/>
              </a:spcAft>
              <a:buClrTx/>
              <a:buSzTx/>
              <a:buFontTx/>
              <a:buNone/>
              <a:tabLst/>
              <a:defRPr/>
            </a:pPr>
            <a:r>
              <a:rPr kumimoji="0" lang="en-US" altLang="en-US" sz="2531" b="1" i="0" u="none" strike="noStrike" kern="1200" cap="none" spc="0" normalizeH="0" baseline="0" noProof="0" dirty="0">
                <a:ln>
                  <a:noFill/>
                </a:ln>
                <a:solidFill>
                  <a:srgbClr val="FFC000"/>
                </a:solidFill>
                <a:effectLst/>
                <a:uLnTx/>
                <a:uFillTx/>
                <a:latin typeface="+mj-lt"/>
                <a:ea typeface="+mn-ea"/>
                <a:cs typeface="+mn-cs"/>
                <a:sym typeface="Gill Sans"/>
              </a:rPr>
              <a:t>Mutation Burden (</a:t>
            </a:r>
            <a:r>
              <a:rPr kumimoji="0" lang="en-US" altLang="en-US" sz="2531" b="1" i="0" u="none" strike="noStrike" kern="1200" cap="none" spc="0" normalizeH="0" baseline="0" noProof="0" dirty="0" err="1">
                <a:ln>
                  <a:noFill/>
                </a:ln>
                <a:solidFill>
                  <a:srgbClr val="FFC000"/>
                </a:solidFill>
                <a:effectLst/>
                <a:uLnTx/>
                <a:uFillTx/>
                <a:latin typeface="+mj-lt"/>
                <a:ea typeface="+mn-ea"/>
                <a:cs typeface="+mn-cs"/>
                <a:sym typeface="Gill Sans"/>
              </a:rPr>
              <a:t>ctDNA</a:t>
            </a:r>
            <a:r>
              <a:rPr kumimoji="0" lang="en-US" altLang="en-US" sz="2531" b="1" i="0" u="none" strike="noStrike" kern="1200" cap="none" spc="0" normalizeH="0" baseline="0" noProof="0" dirty="0">
                <a:ln>
                  <a:noFill/>
                </a:ln>
                <a:solidFill>
                  <a:srgbClr val="FFC000"/>
                </a:solidFill>
                <a:effectLst/>
                <a:uLnTx/>
                <a:uFillTx/>
                <a:latin typeface="+mj-lt"/>
                <a:ea typeface="+mn-ea"/>
                <a:cs typeface="+mn-cs"/>
                <a:sym typeface="Gill Sans"/>
              </a:rPr>
              <a:t>) Predicts SD</a:t>
            </a:r>
            <a:r>
              <a:rPr kumimoji="0" lang="en-US" altLang="en-US" sz="2531" b="1" i="0" u="none" strike="noStrike" kern="1200" cap="none" spc="0" normalizeH="0" baseline="0" noProof="0" dirty="0">
                <a:ln>
                  <a:noFill/>
                </a:ln>
                <a:solidFill>
                  <a:srgbClr val="FFC000"/>
                </a:solidFill>
                <a:effectLst/>
                <a:uLnTx/>
                <a:uFillTx/>
                <a:latin typeface="+mj-lt"/>
                <a:ea typeface="+mn-ea"/>
                <a:cs typeface="Times New Roman" panose="02020603050405020304" pitchFamily="18" charset="0"/>
                <a:sym typeface="Gill Sans"/>
              </a:rPr>
              <a:t>≥6 months/CR/PR</a:t>
            </a:r>
            <a:endParaRPr kumimoji="0" lang="en-US" altLang="en-US" sz="2531" b="1" i="0" u="none" strike="noStrike" kern="1200" cap="none" spc="0" normalizeH="0" baseline="0" noProof="0" dirty="0">
              <a:ln>
                <a:noFill/>
              </a:ln>
              <a:solidFill>
                <a:srgbClr val="FFC000"/>
              </a:solidFill>
              <a:effectLst/>
              <a:uLnTx/>
              <a:uFillTx/>
              <a:latin typeface="+mj-lt"/>
              <a:ea typeface="+mn-ea"/>
              <a:cs typeface="+mn-cs"/>
              <a:sym typeface="Gill Sans"/>
            </a:endParaRPr>
          </a:p>
        </p:txBody>
      </p:sp>
      <p:grpSp>
        <p:nvGrpSpPr>
          <p:cNvPr id="3" name="Group 2" descr="Bar graph showing that mutational burden in ctDNA predicted the response rate to immunotherapy">
            <a:extLst>
              <a:ext uri="{FF2B5EF4-FFF2-40B4-BE49-F238E27FC236}">
                <a16:creationId xmlns:a16="http://schemas.microsoft.com/office/drawing/2014/main" id="{B072743D-641A-45D9-A669-0B9F580D46AE}"/>
              </a:ext>
            </a:extLst>
          </p:cNvPr>
          <p:cNvGrpSpPr/>
          <p:nvPr/>
        </p:nvGrpSpPr>
        <p:grpSpPr>
          <a:xfrm>
            <a:off x="704113" y="1125141"/>
            <a:ext cx="7122427" cy="4559937"/>
            <a:chOff x="704113" y="1125141"/>
            <a:chExt cx="7122427" cy="4559937"/>
          </a:xfrm>
        </p:grpSpPr>
        <p:sp>
          <p:nvSpPr>
            <p:cNvPr id="9" name="TextBox 8"/>
            <p:cNvSpPr txBox="1"/>
            <p:nvPr/>
          </p:nvSpPr>
          <p:spPr>
            <a:xfrm>
              <a:off x="1206248" y="1943434"/>
              <a:ext cx="449801" cy="35349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45719" tIns="45719" rIns="45719" bIns="45719" spcCol="38100">
              <a:spAutoFit/>
            </a:bodyPr>
            <a:lstStyle/>
            <a:p>
              <a:pPr>
                <a:lnSpc>
                  <a:spcPct val="530000"/>
                </a:lnSpc>
                <a:defRPr/>
              </a:pPr>
              <a:r>
                <a:rPr lang="en-US" sz="844" dirty="0">
                  <a:solidFill>
                    <a:schemeClr val="bg2"/>
                  </a:solidFill>
                  <a:latin typeface="Helvetica Neue Light"/>
                  <a:cs typeface="Helvetica Neue Light"/>
                  <a:sym typeface="Gill Sans"/>
                </a:rPr>
                <a:t>40% —</a:t>
              </a:r>
            </a:p>
            <a:p>
              <a:pPr>
                <a:lnSpc>
                  <a:spcPct val="530000"/>
                </a:lnSpc>
                <a:defRPr/>
              </a:pPr>
              <a:r>
                <a:rPr lang="en-US" sz="844" dirty="0">
                  <a:solidFill>
                    <a:schemeClr val="bg2"/>
                  </a:solidFill>
                  <a:latin typeface="Helvetica Neue Light"/>
                  <a:cs typeface="Helvetica Neue Light"/>
                  <a:sym typeface="Gill Sans"/>
                </a:rPr>
                <a:t>30% —</a:t>
              </a:r>
              <a:endParaRPr lang="en-US" sz="844" dirty="0">
                <a:solidFill>
                  <a:schemeClr val="bg2"/>
                </a:solidFill>
                <a:latin typeface="Helvetica Neue Light"/>
                <a:cs typeface="Helvetica Neue Light"/>
                <a:sym typeface="Calibri"/>
              </a:endParaRPr>
            </a:p>
            <a:p>
              <a:pPr>
                <a:lnSpc>
                  <a:spcPct val="530000"/>
                </a:lnSpc>
                <a:defRPr/>
              </a:pPr>
              <a:r>
                <a:rPr lang="en-US" sz="844" dirty="0">
                  <a:solidFill>
                    <a:schemeClr val="bg2"/>
                  </a:solidFill>
                  <a:latin typeface="Helvetica Neue Light"/>
                  <a:cs typeface="Helvetica Neue Light"/>
                  <a:sym typeface="Gill Sans"/>
                </a:rPr>
                <a:t>20% —</a:t>
              </a:r>
            </a:p>
            <a:p>
              <a:pPr>
                <a:lnSpc>
                  <a:spcPct val="530000"/>
                </a:lnSpc>
                <a:defRPr/>
              </a:pPr>
              <a:r>
                <a:rPr lang="en-US" sz="844" dirty="0">
                  <a:solidFill>
                    <a:schemeClr val="bg2"/>
                  </a:solidFill>
                  <a:latin typeface="Helvetica Neue Light"/>
                  <a:cs typeface="Helvetica Neue Light"/>
                  <a:sym typeface="Gill Sans"/>
                </a:rPr>
                <a:t>10% —</a:t>
              </a:r>
              <a:endParaRPr lang="en-US" sz="844" dirty="0">
                <a:solidFill>
                  <a:schemeClr val="bg2"/>
                </a:solidFill>
                <a:latin typeface="Helvetica Neue Light"/>
                <a:cs typeface="Helvetica Neue Light"/>
                <a:sym typeface="Calibri"/>
              </a:endParaRPr>
            </a:p>
            <a:p>
              <a:pPr>
                <a:lnSpc>
                  <a:spcPct val="530000"/>
                </a:lnSpc>
                <a:defRPr/>
              </a:pPr>
              <a:r>
                <a:rPr lang="en-US" sz="844" dirty="0">
                  <a:solidFill>
                    <a:schemeClr val="bg2"/>
                  </a:solidFill>
                  <a:latin typeface="Helvetica Neue Light"/>
                  <a:cs typeface="Helvetica Neue Light"/>
                  <a:sym typeface="Gill Sans"/>
                </a:rPr>
                <a:t>0% —</a:t>
              </a:r>
            </a:p>
          </p:txBody>
        </p:sp>
        <p:sp>
          <p:nvSpPr>
            <p:cNvPr id="10" name="Rectangle 9"/>
            <p:cNvSpPr/>
            <p:nvPr/>
          </p:nvSpPr>
          <p:spPr>
            <a:xfrm>
              <a:off x="3738063" y="4197597"/>
              <a:ext cx="437637" cy="1055502"/>
            </a:xfrm>
            <a:prstGeom prst="rect">
              <a:avLst/>
            </a:prstGeom>
            <a:solidFill>
              <a:srgbClr val="C1393E"/>
            </a:solidFill>
            <a:ln w="25400" cap="flat">
              <a:noFill/>
              <a:prstDash val="solid"/>
              <a:round/>
            </a:ln>
            <a:effectLst/>
            <a:sp3d/>
          </p:spPr>
          <p:style>
            <a:lnRef idx="0">
              <a:scrgbClr r="0" g="0" b="0"/>
            </a:lnRef>
            <a:fillRef idx="0">
              <a:scrgbClr r="0" g="0" b="0"/>
            </a:fillRef>
            <a:effectRef idx="0">
              <a:scrgbClr r="0" g="0" b="0"/>
            </a:effectRef>
            <a:fontRef idx="none"/>
          </p:style>
          <p:txBody>
            <a:bodyPr spcFirstLastPara="1" wrap="square" lIns="45719" tIns="45719" rIns="45719" bIns="45719" spcCol="38100" anchor="ctr">
              <a:spAutoFit/>
            </a:bodyPr>
            <a:lstStyle/>
            <a:p>
              <a:pPr defTabSz="609578">
                <a:defRPr/>
              </a:pPr>
              <a:endParaRPr lang="en-US" sz="2391">
                <a:solidFill>
                  <a:schemeClr val="bg2"/>
                </a:solidFill>
                <a:latin typeface="+mj-lt"/>
                <a:ea typeface="+mj-ea"/>
                <a:cs typeface="+mj-cs"/>
                <a:sym typeface="Calibri"/>
              </a:endParaRPr>
            </a:p>
          </p:txBody>
        </p:sp>
        <p:sp>
          <p:nvSpPr>
            <p:cNvPr id="14" name="Rectangle 13"/>
            <p:cNvSpPr/>
            <p:nvPr/>
          </p:nvSpPr>
          <p:spPr>
            <a:xfrm>
              <a:off x="2220138" y="3614916"/>
              <a:ext cx="452859" cy="1616593"/>
            </a:xfrm>
            <a:prstGeom prst="rect">
              <a:avLst/>
            </a:prstGeom>
            <a:solidFill>
              <a:srgbClr val="F2C810"/>
            </a:solidFill>
            <a:ln w="25400" cap="flat">
              <a:noFill/>
              <a:prstDash val="solid"/>
              <a:round/>
            </a:ln>
            <a:effectLst/>
            <a:sp3d/>
          </p:spPr>
          <p:style>
            <a:lnRef idx="0">
              <a:scrgbClr r="0" g="0" b="0"/>
            </a:lnRef>
            <a:fillRef idx="0">
              <a:scrgbClr r="0" g="0" b="0"/>
            </a:fillRef>
            <a:effectRef idx="0">
              <a:scrgbClr r="0" g="0" b="0"/>
            </a:effectRef>
            <a:fontRef idx="none"/>
          </p:style>
          <p:txBody>
            <a:bodyPr spcFirstLastPara="1" wrap="square" lIns="45719" tIns="45719" rIns="45719" bIns="45719" spcCol="38100" anchor="ctr">
              <a:spAutoFit/>
            </a:bodyPr>
            <a:lstStyle/>
            <a:p>
              <a:pPr defTabSz="609578">
                <a:defRPr/>
              </a:pPr>
              <a:endParaRPr lang="en-US" sz="2391">
                <a:solidFill>
                  <a:schemeClr val="bg2"/>
                </a:solidFill>
                <a:latin typeface="+mj-lt"/>
                <a:ea typeface="+mj-ea"/>
                <a:cs typeface="+mj-cs"/>
                <a:sym typeface="Calibri"/>
              </a:endParaRPr>
            </a:p>
          </p:txBody>
        </p:sp>
        <p:sp>
          <p:nvSpPr>
            <p:cNvPr id="16" name="Rectangle 15"/>
            <p:cNvSpPr/>
            <p:nvPr/>
          </p:nvSpPr>
          <p:spPr>
            <a:xfrm>
              <a:off x="4652774" y="2445934"/>
              <a:ext cx="490485" cy="2780737"/>
            </a:xfrm>
            <a:prstGeom prst="rect">
              <a:avLst/>
            </a:prstGeom>
            <a:solidFill>
              <a:srgbClr val="5A881D"/>
            </a:solidFill>
            <a:ln w="25400" cap="flat">
              <a:noFill/>
              <a:prstDash val="solid"/>
              <a:round/>
            </a:ln>
            <a:effectLst/>
            <a:sp3d/>
          </p:spPr>
          <p:style>
            <a:lnRef idx="0">
              <a:scrgbClr r="0" g="0" b="0"/>
            </a:lnRef>
            <a:fillRef idx="0">
              <a:scrgbClr r="0" g="0" b="0"/>
            </a:fillRef>
            <a:effectRef idx="0">
              <a:scrgbClr r="0" g="0" b="0"/>
            </a:effectRef>
            <a:fontRef idx="none"/>
          </p:style>
          <p:txBody>
            <a:bodyPr spcFirstLastPara="1" wrap="square" lIns="45719" tIns="45719" rIns="45719" bIns="45719" spcCol="38100" anchor="ctr">
              <a:spAutoFit/>
            </a:bodyPr>
            <a:lstStyle/>
            <a:p>
              <a:pPr defTabSz="609578">
                <a:defRPr/>
              </a:pPr>
              <a:endParaRPr lang="en-US" sz="2391">
                <a:solidFill>
                  <a:schemeClr val="bg2"/>
                </a:solidFill>
                <a:latin typeface="+mj-lt"/>
                <a:ea typeface="+mj-ea"/>
                <a:cs typeface="+mj-cs"/>
                <a:sym typeface="Calibri"/>
              </a:endParaRPr>
            </a:p>
          </p:txBody>
        </p:sp>
        <p:sp>
          <p:nvSpPr>
            <p:cNvPr id="18" name="Rectangle 17"/>
            <p:cNvSpPr/>
            <p:nvPr/>
          </p:nvSpPr>
          <p:spPr>
            <a:xfrm>
              <a:off x="7029113" y="2194889"/>
              <a:ext cx="477642" cy="3031781"/>
            </a:xfrm>
            <a:prstGeom prst="rect">
              <a:avLst/>
            </a:prstGeom>
            <a:solidFill>
              <a:srgbClr val="5A881D"/>
            </a:solidFill>
            <a:ln w="25400" cap="flat">
              <a:noFill/>
              <a:prstDash val="solid"/>
              <a:round/>
            </a:ln>
            <a:effectLst/>
            <a:sp3d/>
          </p:spPr>
          <p:style>
            <a:lnRef idx="0">
              <a:scrgbClr r="0" g="0" b="0"/>
            </a:lnRef>
            <a:fillRef idx="0">
              <a:scrgbClr r="0" g="0" b="0"/>
            </a:fillRef>
            <a:effectRef idx="0">
              <a:scrgbClr r="0" g="0" b="0"/>
            </a:effectRef>
            <a:fontRef idx="none"/>
          </p:style>
          <p:txBody>
            <a:bodyPr spcFirstLastPara="1" wrap="square" lIns="45719" tIns="45719" rIns="45719" bIns="45719" spcCol="38100" anchor="ctr">
              <a:spAutoFit/>
            </a:bodyPr>
            <a:lstStyle/>
            <a:p>
              <a:pPr defTabSz="609578">
                <a:defRPr/>
              </a:pPr>
              <a:endParaRPr lang="en-US" sz="2391">
                <a:solidFill>
                  <a:schemeClr val="bg2"/>
                </a:solidFill>
                <a:latin typeface="+mj-lt"/>
                <a:ea typeface="+mj-ea"/>
                <a:cs typeface="+mj-cs"/>
                <a:sym typeface="Calibri"/>
              </a:endParaRPr>
            </a:p>
          </p:txBody>
        </p:sp>
        <p:sp>
          <p:nvSpPr>
            <p:cNvPr id="20" name="Rectangle 19"/>
            <p:cNvSpPr/>
            <p:nvPr/>
          </p:nvSpPr>
          <p:spPr>
            <a:xfrm>
              <a:off x="6092080" y="4273241"/>
              <a:ext cx="464103" cy="953429"/>
            </a:xfrm>
            <a:prstGeom prst="rect">
              <a:avLst/>
            </a:prstGeom>
            <a:solidFill>
              <a:srgbClr val="C1393E"/>
            </a:solidFill>
            <a:ln w="25400" cap="flat">
              <a:noFill/>
              <a:prstDash val="solid"/>
              <a:round/>
            </a:ln>
            <a:effectLst/>
            <a:sp3d/>
          </p:spPr>
          <p:style>
            <a:lnRef idx="0">
              <a:scrgbClr r="0" g="0" b="0"/>
            </a:lnRef>
            <a:fillRef idx="0">
              <a:scrgbClr r="0" g="0" b="0"/>
            </a:fillRef>
            <a:effectRef idx="0">
              <a:scrgbClr r="0" g="0" b="0"/>
            </a:effectRef>
            <a:fontRef idx="none"/>
          </p:style>
          <p:txBody>
            <a:bodyPr spcFirstLastPara="1" wrap="square" lIns="45719" tIns="45719" rIns="45719" bIns="45719" spcCol="38100" anchor="ctr">
              <a:spAutoFit/>
            </a:bodyPr>
            <a:lstStyle/>
            <a:p>
              <a:pPr defTabSz="609578">
                <a:defRPr/>
              </a:pPr>
              <a:endParaRPr lang="en-US" sz="2391">
                <a:solidFill>
                  <a:schemeClr val="bg2"/>
                </a:solidFill>
                <a:latin typeface="+mj-lt"/>
                <a:ea typeface="+mj-ea"/>
                <a:cs typeface="+mj-cs"/>
                <a:sym typeface="Calibri"/>
              </a:endParaRPr>
            </a:p>
          </p:txBody>
        </p:sp>
        <p:sp>
          <p:nvSpPr>
            <p:cNvPr id="23" name="TextBox 22"/>
            <p:cNvSpPr txBox="1"/>
            <p:nvPr/>
          </p:nvSpPr>
          <p:spPr>
            <a:xfrm>
              <a:off x="2220138" y="3342809"/>
              <a:ext cx="452859" cy="2654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algn="ctr" defTabSz="609578">
                <a:defRPr/>
              </a:pPr>
              <a:r>
                <a:rPr lang="en-US" sz="1125" dirty="0">
                  <a:solidFill>
                    <a:schemeClr val="bg2"/>
                  </a:solidFill>
                  <a:latin typeface="Helvetica Neue Light"/>
                  <a:cs typeface="Helvetica Neue Light"/>
                  <a:sym typeface="Gill Sans"/>
                </a:rPr>
                <a:t>24%</a:t>
              </a:r>
              <a:endParaRPr lang="en-US" sz="1125" dirty="0">
                <a:solidFill>
                  <a:schemeClr val="bg2"/>
                </a:solidFill>
                <a:latin typeface="Helvetica Neue Light"/>
                <a:cs typeface="Helvetica Neue Light"/>
                <a:sym typeface="Calibri"/>
              </a:endParaRPr>
            </a:p>
          </p:txBody>
        </p:sp>
        <p:sp>
          <p:nvSpPr>
            <p:cNvPr id="26" name="TextBox 25"/>
            <p:cNvSpPr txBox="1"/>
            <p:nvPr/>
          </p:nvSpPr>
          <p:spPr>
            <a:xfrm>
              <a:off x="6092080" y="3971530"/>
              <a:ext cx="464103" cy="2654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algn="ctr" defTabSz="609578">
                <a:defRPr/>
              </a:pPr>
              <a:r>
                <a:rPr lang="en-US" sz="1125" dirty="0">
                  <a:solidFill>
                    <a:schemeClr val="bg2"/>
                  </a:solidFill>
                  <a:latin typeface="Helvetica Neue Light"/>
                  <a:cs typeface="Helvetica Neue Light"/>
                  <a:sym typeface="Gill Sans"/>
                </a:rPr>
                <a:t>15%</a:t>
              </a:r>
              <a:endParaRPr lang="en-US" sz="1125" dirty="0">
                <a:solidFill>
                  <a:schemeClr val="bg2"/>
                </a:solidFill>
                <a:latin typeface="Helvetica Neue Light"/>
                <a:cs typeface="Helvetica Neue Light"/>
                <a:sym typeface="Calibri"/>
              </a:endParaRPr>
            </a:p>
          </p:txBody>
        </p:sp>
        <p:sp>
          <p:nvSpPr>
            <p:cNvPr id="27" name="TextBox 26"/>
            <p:cNvSpPr txBox="1"/>
            <p:nvPr/>
          </p:nvSpPr>
          <p:spPr>
            <a:xfrm>
              <a:off x="7029113" y="1922782"/>
              <a:ext cx="469977" cy="2654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algn="ctr" defTabSz="609578">
                <a:defRPr/>
              </a:pPr>
              <a:r>
                <a:rPr lang="en-US" sz="1125" dirty="0">
                  <a:solidFill>
                    <a:schemeClr val="bg2"/>
                  </a:solidFill>
                  <a:latin typeface="Helvetica Neue Light"/>
                  <a:cs typeface="Helvetica Neue Light"/>
                  <a:sym typeface="Gill Sans"/>
                </a:rPr>
                <a:t>45%</a:t>
              </a:r>
              <a:endParaRPr lang="en-US" sz="1125" dirty="0">
                <a:solidFill>
                  <a:schemeClr val="bg2"/>
                </a:solidFill>
                <a:latin typeface="Helvetica Neue Light"/>
                <a:cs typeface="Helvetica Neue Light"/>
                <a:sym typeface="Calibri"/>
              </a:endParaRPr>
            </a:p>
          </p:txBody>
        </p:sp>
        <p:sp>
          <p:nvSpPr>
            <p:cNvPr id="28" name="TextBox 27"/>
            <p:cNvSpPr txBox="1"/>
            <p:nvPr/>
          </p:nvSpPr>
          <p:spPr>
            <a:xfrm>
              <a:off x="4034713" y="1125141"/>
              <a:ext cx="808874" cy="4819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45719" tIns="45719" rIns="45719" bIns="45719" spcCol="38100">
              <a:spAutoFit/>
            </a:bodyPr>
            <a:lstStyle/>
            <a:p>
              <a:pPr algn="ctr" defTabSz="609578">
                <a:defRPr/>
              </a:pPr>
              <a:endParaRPr lang="en-US" sz="1266" dirty="0">
                <a:solidFill>
                  <a:schemeClr val="bg2"/>
                </a:solidFill>
                <a:latin typeface="Helvetica Neue Light"/>
                <a:cs typeface="Helvetica Neue Light"/>
                <a:sym typeface="Gill Sans"/>
              </a:endParaRPr>
            </a:p>
            <a:p>
              <a:pPr algn="ctr" defTabSz="609578">
                <a:defRPr/>
              </a:pPr>
              <a:r>
                <a:rPr lang="en-US" sz="1266" dirty="0">
                  <a:solidFill>
                    <a:schemeClr val="bg2"/>
                  </a:solidFill>
                  <a:latin typeface="Helvetica Neue Light"/>
                  <a:cs typeface="Helvetica Neue Light"/>
                  <a:sym typeface="Calibri"/>
                </a:rPr>
                <a:t>(P=0.025)</a:t>
              </a:r>
            </a:p>
          </p:txBody>
        </p:sp>
        <p:sp>
          <p:nvSpPr>
            <p:cNvPr id="29" name="TextBox 28"/>
            <p:cNvSpPr txBox="1"/>
            <p:nvPr/>
          </p:nvSpPr>
          <p:spPr>
            <a:xfrm>
              <a:off x="6373991" y="1125484"/>
              <a:ext cx="808874" cy="4819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45719" tIns="45719" rIns="45719" bIns="45719" spcCol="38100">
              <a:spAutoFit/>
            </a:bodyPr>
            <a:lstStyle/>
            <a:p>
              <a:pPr algn="ctr" defTabSz="609578">
                <a:defRPr/>
              </a:pPr>
              <a:endParaRPr lang="en-US" sz="1266" dirty="0">
                <a:solidFill>
                  <a:schemeClr val="bg2"/>
                </a:solidFill>
                <a:latin typeface="Helvetica Neue Light"/>
                <a:cs typeface="Helvetica Neue Light"/>
                <a:sym typeface="Gill Sans"/>
              </a:endParaRPr>
            </a:p>
            <a:p>
              <a:pPr algn="ctr" defTabSz="609578">
                <a:defRPr/>
              </a:pPr>
              <a:r>
                <a:rPr lang="en-US" sz="1266" dirty="0">
                  <a:solidFill>
                    <a:schemeClr val="bg2"/>
                  </a:solidFill>
                  <a:latin typeface="Helvetica Neue Light"/>
                  <a:cs typeface="Helvetica Neue Light"/>
                  <a:sym typeface="Calibri"/>
                </a:rPr>
                <a:t>(P=0.014)</a:t>
              </a:r>
            </a:p>
          </p:txBody>
        </p:sp>
        <p:sp>
          <p:nvSpPr>
            <p:cNvPr id="30" name="TextBox 29"/>
            <p:cNvSpPr txBox="1"/>
            <p:nvPr/>
          </p:nvSpPr>
          <p:spPr>
            <a:xfrm>
              <a:off x="1894207" y="5238172"/>
              <a:ext cx="1084276" cy="2654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algn="ctr" defTabSz="609578">
                <a:defRPr/>
              </a:pPr>
              <a:r>
                <a:rPr lang="en-US" sz="1125">
                  <a:solidFill>
                    <a:schemeClr val="bg2"/>
                  </a:solidFill>
                  <a:latin typeface="Helvetica Neue Light"/>
                  <a:cs typeface="Helvetica Neue Light"/>
                  <a:sym typeface="Gill Sans"/>
                </a:rPr>
                <a:t>All Patients</a:t>
              </a:r>
              <a:endParaRPr lang="en-US" sz="1125" dirty="0">
                <a:solidFill>
                  <a:schemeClr val="bg2"/>
                </a:solidFill>
                <a:latin typeface="Helvetica Neue Light"/>
                <a:cs typeface="Helvetica Neue Light"/>
                <a:sym typeface="Gill Sans"/>
              </a:endParaRPr>
            </a:p>
          </p:txBody>
        </p:sp>
        <p:sp>
          <p:nvSpPr>
            <p:cNvPr id="31" name="TextBox 30"/>
            <p:cNvSpPr txBox="1"/>
            <p:nvPr/>
          </p:nvSpPr>
          <p:spPr>
            <a:xfrm>
              <a:off x="3393670" y="5246498"/>
              <a:ext cx="1084276" cy="4385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algn="ctr" defTabSz="609578">
                <a:defRPr/>
              </a:pPr>
              <a:r>
                <a:rPr lang="en-US" sz="1125" dirty="0">
                  <a:solidFill>
                    <a:schemeClr val="bg2"/>
                  </a:solidFill>
                  <a:latin typeface="Helvetica Neue Light"/>
                  <a:cs typeface="Helvetica Neue Light"/>
                  <a:sym typeface="Gill Sans"/>
                </a:rPr>
                <a:t>Alterations </a:t>
              </a:r>
            </a:p>
            <a:p>
              <a:pPr algn="ctr" defTabSz="609578">
                <a:defRPr/>
              </a:pPr>
              <a:r>
                <a:rPr lang="en-US" sz="1125" dirty="0">
                  <a:solidFill>
                    <a:schemeClr val="bg2"/>
                  </a:solidFill>
                  <a:latin typeface="Helvetica Neue Light"/>
                  <a:cs typeface="Helvetica Neue Light"/>
                  <a:sym typeface="Gill Sans"/>
                </a:rPr>
                <a:t>&lt;6</a:t>
              </a:r>
            </a:p>
          </p:txBody>
        </p:sp>
        <p:sp>
          <p:nvSpPr>
            <p:cNvPr id="32" name="TextBox 31"/>
            <p:cNvSpPr txBox="1"/>
            <p:nvPr/>
          </p:nvSpPr>
          <p:spPr>
            <a:xfrm>
              <a:off x="4340914" y="5231510"/>
              <a:ext cx="1084276" cy="4385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algn="ctr">
                <a:defRPr/>
              </a:pPr>
              <a:r>
                <a:rPr lang="en-US" sz="1125" dirty="0">
                  <a:solidFill>
                    <a:schemeClr val="bg2"/>
                  </a:solidFill>
                  <a:latin typeface="Helvetica Neue Light"/>
                  <a:cs typeface="Helvetica Neue Light"/>
                  <a:sym typeface="Gill Sans"/>
                </a:rPr>
                <a:t>Alterations</a:t>
              </a:r>
            </a:p>
            <a:p>
              <a:pPr algn="ctr">
                <a:defRPr/>
              </a:pPr>
              <a:r>
                <a:rPr lang="en-US" sz="1125" dirty="0">
                  <a:solidFill>
                    <a:schemeClr val="bg2"/>
                  </a:solidFill>
                  <a:latin typeface="Helvetica Neue Light"/>
                  <a:cs typeface="Helvetica Neue Light"/>
                  <a:sym typeface="Gill Sans"/>
                </a:rPr>
                <a:t>≥6</a:t>
              </a:r>
            </a:p>
          </p:txBody>
        </p:sp>
        <p:sp>
          <p:nvSpPr>
            <p:cNvPr id="33" name="TextBox 32"/>
            <p:cNvSpPr txBox="1"/>
            <p:nvPr/>
          </p:nvSpPr>
          <p:spPr>
            <a:xfrm>
              <a:off x="5791692" y="5234933"/>
              <a:ext cx="1084276" cy="4385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algn="ctr">
                <a:defRPr/>
              </a:pPr>
              <a:r>
                <a:rPr lang="en-US" sz="1125" dirty="0">
                  <a:solidFill>
                    <a:schemeClr val="bg2"/>
                  </a:solidFill>
                  <a:latin typeface="Helvetica Neue Light"/>
                  <a:cs typeface="Helvetica Neue Light"/>
                  <a:sym typeface="Gill Sans"/>
                </a:rPr>
                <a:t>VUS </a:t>
              </a:r>
              <a:r>
                <a:rPr lang="en-US" sz="1125" dirty="0">
                  <a:solidFill>
                    <a:schemeClr val="bg2"/>
                  </a:solidFill>
                  <a:latin typeface="Gill Sans"/>
                  <a:sym typeface="Gill Sans"/>
                </a:rPr>
                <a:t>≤ </a:t>
              </a:r>
              <a:r>
                <a:rPr lang="en-US" sz="1125" dirty="0">
                  <a:solidFill>
                    <a:schemeClr val="bg2"/>
                  </a:solidFill>
                  <a:latin typeface="Helvetica Neue Light"/>
                  <a:cs typeface="Helvetica Neue Light"/>
                  <a:sym typeface="Gill Sans"/>
                </a:rPr>
                <a:t>3</a:t>
              </a:r>
            </a:p>
            <a:p>
              <a:pPr algn="ctr" defTabSz="609578">
                <a:defRPr/>
              </a:pPr>
              <a:endParaRPr lang="en-US" sz="1125" dirty="0">
                <a:solidFill>
                  <a:schemeClr val="bg2"/>
                </a:solidFill>
                <a:latin typeface="Helvetica Neue Light"/>
                <a:cs typeface="Helvetica Neue Light"/>
                <a:sym typeface="Calibri"/>
              </a:endParaRPr>
            </a:p>
          </p:txBody>
        </p:sp>
        <p:sp>
          <p:nvSpPr>
            <p:cNvPr id="34" name="TextBox 33"/>
            <p:cNvSpPr txBox="1"/>
            <p:nvPr/>
          </p:nvSpPr>
          <p:spPr>
            <a:xfrm>
              <a:off x="6742264" y="5232297"/>
              <a:ext cx="1084276" cy="2654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algn="ctr">
                <a:defRPr/>
              </a:pPr>
              <a:r>
                <a:rPr lang="en-US" sz="1125" dirty="0">
                  <a:solidFill>
                    <a:schemeClr val="bg2"/>
                  </a:solidFill>
                  <a:latin typeface="Helvetica Neue Light"/>
                  <a:cs typeface="Helvetica Neue Light"/>
                  <a:sym typeface="Gill Sans"/>
                </a:rPr>
                <a:t>VUS &gt; 3</a:t>
              </a:r>
            </a:p>
          </p:txBody>
        </p:sp>
        <p:sp>
          <p:nvSpPr>
            <p:cNvPr id="41" name="Freeform 40"/>
            <p:cNvSpPr/>
            <p:nvPr/>
          </p:nvSpPr>
          <p:spPr>
            <a:xfrm>
              <a:off x="3959200" y="1746870"/>
              <a:ext cx="936501" cy="2213446"/>
            </a:xfrm>
            <a:custGeom>
              <a:avLst/>
              <a:gdLst>
                <a:gd name="connsiteX0" fmla="*/ 1333942 w 1343079"/>
                <a:gd name="connsiteY0" fmla="*/ 648718 h 3015165"/>
                <a:gd name="connsiteX1" fmla="*/ 1343079 w 1343079"/>
                <a:gd name="connsiteY1" fmla="*/ 9137 h 3015165"/>
                <a:gd name="connsiteX2" fmla="*/ 18273 w 1343079"/>
                <a:gd name="connsiteY2" fmla="*/ 0 h 3015165"/>
                <a:gd name="connsiteX3" fmla="*/ 0 w 1343079"/>
                <a:gd name="connsiteY3" fmla="*/ 3015165 h 3015165"/>
                <a:gd name="connsiteX0" fmla="*/ 1350276 w 1350276"/>
                <a:gd name="connsiteY0" fmla="*/ 648718 h 3015165"/>
                <a:gd name="connsiteX1" fmla="*/ 1343079 w 1350276"/>
                <a:gd name="connsiteY1" fmla="*/ 9137 h 3015165"/>
                <a:gd name="connsiteX2" fmla="*/ 18273 w 1350276"/>
                <a:gd name="connsiteY2" fmla="*/ 0 h 3015165"/>
                <a:gd name="connsiteX3" fmla="*/ 0 w 1350276"/>
                <a:gd name="connsiteY3" fmla="*/ 3015165 h 3015165"/>
                <a:gd name="connsiteX0" fmla="*/ 982750 w 1343079"/>
                <a:gd name="connsiteY0" fmla="*/ 629255 h 3015165"/>
                <a:gd name="connsiteX1" fmla="*/ 1343079 w 1343079"/>
                <a:gd name="connsiteY1" fmla="*/ 9137 h 3015165"/>
                <a:gd name="connsiteX2" fmla="*/ 18273 w 1343079"/>
                <a:gd name="connsiteY2" fmla="*/ 0 h 3015165"/>
                <a:gd name="connsiteX3" fmla="*/ 0 w 1343079"/>
                <a:gd name="connsiteY3" fmla="*/ 3015165 h 3015165"/>
                <a:gd name="connsiteX0" fmla="*/ 1342109 w 1343079"/>
                <a:gd name="connsiteY0" fmla="*/ 648718 h 3015165"/>
                <a:gd name="connsiteX1" fmla="*/ 1343079 w 1343079"/>
                <a:gd name="connsiteY1" fmla="*/ 9137 h 3015165"/>
                <a:gd name="connsiteX2" fmla="*/ 18273 w 1343079"/>
                <a:gd name="connsiteY2" fmla="*/ 0 h 3015165"/>
                <a:gd name="connsiteX3" fmla="*/ 0 w 1343079"/>
                <a:gd name="connsiteY3" fmla="*/ 3015165 h 3015165"/>
                <a:gd name="connsiteX0" fmla="*/ 1721886 w 1722856"/>
                <a:gd name="connsiteY0" fmla="*/ 648718 h 3003488"/>
                <a:gd name="connsiteX1" fmla="*/ 1722856 w 1722856"/>
                <a:gd name="connsiteY1" fmla="*/ 9137 h 3003488"/>
                <a:gd name="connsiteX2" fmla="*/ 398050 w 1722856"/>
                <a:gd name="connsiteY2" fmla="*/ 0 h 3003488"/>
                <a:gd name="connsiteX3" fmla="*/ 0 w 1722856"/>
                <a:gd name="connsiteY3" fmla="*/ 3003488 h 3003488"/>
                <a:gd name="connsiteX0" fmla="*/ 1333942 w 1334912"/>
                <a:gd name="connsiteY0" fmla="*/ 648718 h 2999595"/>
                <a:gd name="connsiteX1" fmla="*/ 1334912 w 1334912"/>
                <a:gd name="connsiteY1" fmla="*/ 9137 h 2999595"/>
                <a:gd name="connsiteX2" fmla="*/ 10106 w 1334912"/>
                <a:gd name="connsiteY2" fmla="*/ 0 h 2999595"/>
                <a:gd name="connsiteX3" fmla="*/ 0 w 1334912"/>
                <a:gd name="connsiteY3" fmla="*/ 2999595 h 2999595"/>
                <a:gd name="connsiteX0" fmla="*/ 1324400 w 1325370"/>
                <a:gd name="connsiteY0" fmla="*/ 648718 h 2999595"/>
                <a:gd name="connsiteX1" fmla="*/ 1325370 w 1325370"/>
                <a:gd name="connsiteY1" fmla="*/ 9137 h 2999595"/>
                <a:gd name="connsiteX2" fmla="*/ 564 w 1325370"/>
                <a:gd name="connsiteY2" fmla="*/ 0 h 2999595"/>
                <a:gd name="connsiteX3" fmla="*/ 6793 w 1325370"/>
                <a:gd name="connsiteY3" fmla="*/ 2999595 h 2999595"/>
                <a:gd name="connsiteX0" fmla="*/ 1329858 w 1330828"/>
                <a:gd name="connsiteY0" fmla="*/ 648718 h 2999595"/>
                <a:gd name="connsiteX1" fmla="*/ 1330828 w 1330828"/>
                <a:gd name="connsiteY1" fmla="*/ 9137 h 2999595"/>
                <a:gd name="connsiteX2" fmla="*/ 6022 w 1330828"/>
                <a:gd name="connsiteY2" fmla="*/ 0 h 2999595"/>
                <a:gd name="connsiteX3" fmla="*/ 0 w 1330828"/>
                <a:gd name="connsiteY3" fmla="*/ 2999595 h 2999595"/>
              </a:gdLst>
              <a:ahLst/>
              <a:cxnLst>
                <a:cxn ang="0">
                  <a:pos x="connsiteX0" y="connsiteY0"/>
                </a:cxn>
                <a:cxn ang="0">
                  <a:pos x="connsiteX1" y="connsiteY1"/>
                </a:cxn>
                <a:cxn ang="0">
                  <a:pos x="connsiteX2" y="connsiteY2"/>
                </a:cxn>
                <a:cxn ang="0">
                  <a:pos x="connsiteX3" y="connsiteY3"/>
                </a:cxn>
              </a:cxnLst>
              <a:rect l="l" t="t" r="r" b="b"/>
              <a:pathLst>
                <a:path w="1330828" h="2999595">
                  <a:moveTo>
                    <a:pt x="1329858" y="648718"/>
                  </a:moveTo>
                  <a:cubicBezTo>
                    <a:pt x="1330181" y="435524"/>
                    <a:pt x="1330505" y="222331"/>
                    <a:pt x="1330828" y="9137"/>
                  </a:cubicBezTo>
                  <a:lnTo>
                    <a:pt x="6022" y="0"/>
                  </a:lnTo>
                  <a:cubicBezTo>
                    <a:pt x="2653" y="999865"/>
                    <a:pt x="3369" y="1999730"/>
                    <a:pt x="0" y="2999595"/>
                  </a:cubicBezTo>
                </a:path>
              </a:pathLst>
            </a:custGeom>
            <a:ln w="76200">
              <a:solidFill>
                <a:schemeClr val="bg1">
                  <a:lumMod val="75000"/>
                </a:schemeClr>
              </a:solidFill>
            </a:ln>
          </p:spPr>
          <p:style>
            <a:lnRef idx="0">
              <a:scrgbClr r="0" g="0" b="0"/>
            </a:lnRef>
            <a:fillRef idx="0">
              <a:scrgbClr r="0" g="0" b="0"/>
            </a:fillRef>
            <a:effectRef idx="0">
              <a:scrgbClr r="0" g="0" b="0"/>
            </a:effectRef>
            <a:fontRef idx="none"/>
          </p:style>
          <p:txBody>
            <a:bodyPr spcFirstLastPara="1" lIns="64293" tIns="32146" rIns="64293" bIns="32146" spcCol="38100"/>
            <a:lstStyle/>
            <a:p>
              <a:pPr latinLnBrk="1">
                <a:defRPr/>
              </a:pPr>
              <a:endParaRPr lang="en-US" sz="1266" dirty="0">
                <a:solidFill>
                  <a:schemeClr val="bg2"/>
                </a:solidFill>
                <a:latin typeface="Gill Sans"/>
                <a:sym typeface="Gill Sans"/>
              </a:endParaRPr>
            </a:p>
          </p:txBody>
        </p:sp>
        <p:sp>
          <p:nvSpPr>
            <p:cNvPr id="42" name="Freeform 41"/>
            <p:cNvSpPr/>
            <p:nvPr/>
          </p:nvSpPr>
          <p:spPr>
            <a:xfrm>
              <a:off x="6313289" y="1746871"/>
              <a:ext cx="951012" cy="2230189"/>
            </a:xfrm>
            <a:custGeom>
              <a:avLst/>
              <a:gdLst>
                <a:gd name="connsiteX0" fmla="*/ 1333943 w 1333943"/>
                <a:gd name="connsiteY0" fmla="*/ 274106 h 3216176"/>
                <a:gd name="connsiteX1" fmla="*/ 1333943 w 1333943"/>
                <a:gd name="connsiteY1" fmla="*/ 0 h 3216176"/>
                <a:gd name="connsiteX2" fmla="*/ 0 w 1333943"/>
                <a:gd name="connsiteY2" fmla="*/ 0 h 3216176"/>
                <a:gd name="connsiteX3" fmla="*/ 0 w 1333943"/>
                <a:gd name="connsiteY3" fmla="*/ 3216176 h 3216176"/>
                <a:gd name="connsiteX0" fmla="*/ 1333943 w 1333943"/>
                <a:gd name="connsiteY0" fmla="*/ 274106 h 3171257"/>
                <a:gd name="connsiteX1" fmla="*/ 1333943 w 1333943"/>
                <a:gd name="connsiteY1" fmla="*/ 0 h 3171257"/>
                <a:gd name="connsiteX2" fmla="*/ 0 w 1333943"/>
                <a:gd name="connsiteY2" fmla="*/ 0 h 3171257"/>
                <a:gd name="connsiteX3" fmla="*/ 0 w 1333943"/>
                <a:gd name="connsiteY3" fmla="*/ 3171257 h 3171257"/>
              </a:gdLst>
              <a:ahLst/>
              <a:cxnLst>
                <a:cxn ang="0">
                  <a:pos x="connsiteX0" y="connsiteY0"/>
                </a:cxn>
                <a:cxn ang="0">
                  <a:pos x="connsiteX1" y="connsiteY1"/>
                </a:cxn>
                <a:cxn ang="0">
                  <a:pos x="connsiteX2" y="connsiteY2"/>
                </a:cxn>
                <a:cxn ang="0">
                  <a:pos x="connsiteX3" y="connsiteY3"/>
                </a:cxn>
              </a:cxnLst>
              <a:rect l="l" t="t" r="r" b="b"/>
              <a:pathLst>
                <a:path w="1333943" h="3171257">
                  <a:moveTo>
                    <a:pt x="1333943" y="274106"/>
                  </a:moveTo>
                  <a:lnTo>
                    <a:pt x="1333943" y="0"/>
                  </a:lnTo>
                  <a:lnTo>
                    <a:pt x="0" y="0"/>
                  </a:lnTo>
                  <a:lnTo>
                    <a:pt x="0" y="3171257"/>
                  </a:lnTo>
                </a:path>
              </a:pathLst>
            </a:custGeom>
            <a:ln w="76200">
              <a:solidFill>
                <a:srgbClr val="BFBFBF"/>
              </a:solidFill>
            </a:ln>
          </p:spPr>
          <p:style>
            <a:lnRef idx="0">
              <a:scrgbClr r="0" g="0" b="0"/>
            </a:lnRef>
            <a:fillRef idx="0">
              <a:scrgbClr r="0" g="0" b="0"/>
            </a:fillRef>
            <a:effectRef idx="0">
              <a:scrgbClr r="0" g="0" b="0"/>
            </a:effectRef>
            <a:fontRef idx="none"/>
          </p:style>
          <p:txBody>
            <a:bodyPr spcFirstLastPara="1" lIns="64293" tIns="32146" rIns="64293" bIns="32146" spcCol="38100"/>
            <a:lstStyle/>
            <a:p>
              <a:pPr latinLnBrk="1">
                <a:defRPr/>
              </a:pPr>
              <a:endParaRPr lang="en-US" sz="1266">
                <a:solidFill>
                  <a:schemeClr val="bg2"/>
                </a:solidFill>
                <a:latin typeface="Gill Sans"/>
                <a:sym typeface="Gill Sans"/>
              </a:endParaRPr>
            </a:p>
          </p:txBody>
        </p:sp>
        <p:cxnSp>
          <p:nvCxnSpPr>
            <p:cNvPr id="44" name="Straight Connector 43"/>
            <p:cNvCxnSpPr/>
            <p:nvPr/>
          </p:nvCxnSpPr>
          <p:spPr>
            <a:xfrm flipV="1">
              <a:off x="1734525" y="5238949"/>
              <a:ext cx="6092014" cy="14150"/>
            </a:xfrm>
            <a:prstGeom prst="line">
              <a:avLst/>
            </a:prstGeom>
            <a:noFill/>
            <a:ln w="25400" cap="flat">
              <a:solidFill>
                <a:srgbClr val="BFBFBF"/>
              </a:solidFill>
              <a:prstDash val="solid"/>
              <a:round/>
            </a:ln>
            <a:effectLst/>
            <a:sp3d/>
          </p:spPr>
          <p:style>
            <a:lnRef idx="0">
              <a:scrgbClr r="0" g="0" b="0"/>
            </a:lnRef>
            <a:fillRef idx="0">
              <a:scrgbClr r="0" g="0" b="0"/>
            </a:fillRef>
            <a:effectRef idx="0">
              <a:scrgbClr r="0" g="0" b="0"/>
            </a:effectRef>
            <a:fontRef idx="none"/>
          </p:style>
        </p:cxnSp>
        <p:sp>
          <p:nvSpPr>
            <p:cNvPr id="25" name="TextBox 24"/>
            <p:cNvSpPr txBox="1"/>
            <p:nvPr/>
          </p:nvSpPr>
          <p:spPr>
            <a:xfrm>
              <a:off x="4679156" y="2180479"/>
              <a:ext cx="464103" cy="2654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algn="ctr" defTabSz="609578">
                <a:defRPr/>
              </a:pPr>
              <a:r>
                <a:rPr lang="en-US" sz="1125" dirty="0">
                  <a:solidFill>
                    <a:schemeClr val="bg2"/>
                  </a:solidFill>
                  <a:latin typeface="Helvetica Neue Light"/>
                  <a:cs typeface="Helvetica Neue Light"/>
                  <a:sym typeface="Gill Sans"/>
                </a:rPr>
                <a:t>41%</a:t>
              </a:r>
              <a:endParaRPr lang="en-US" sz="1125" dirty="0">
                <a:solidFill>
                  <a:schemeClr val="bg2"/>
                </a:solidFill>
                <a:latin typeface="Helvetica Neue Light"/>
                <a:cs typeface="Helvetica Neue Light"/>
                <a:sym typeface="Calibri"/>
              </a:endParaRPr>
            </a:p>
          </p:txBody>
        </p:sp>
        <p:sp>
          <p:nvSpPr>
            <p:cNvPr id="24" name="TextBox 23"/>
            <p:cNvSpPr txBox="1"/>
            <p:nvPr/>
          </p:nvSpPr>
          <p:spPr>
            <a:xfrm>
              <a:off x="3714750" y="3937499"/>
              <a:ext cx="460950" cy="2654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algn="ctr" defTabSz="609578">
                <a:defRPr/>
              </a:pPr>
              <a:r>
                <a:rPr lang="en-US" sz="1125" dirty="0">
                  <a:solidFill>
                    <a:schemeClr val="bg2"/>
                  </a:solidFill>
                  <a:latin typeface="Helvetica Neue Light"/>
                  <a:cs typeface="Helvetica Neue Light"/>
                  <a:sym typeface="Gill Sans"/>
                </a:rPr>
                <a:t>16%</a:t>
              </a:r>
              <a:endParaRPr lang="en-US" sz="1125" dirty="0">
                <a:solidFill>
                  <a:schemeClr val="bg2"/>
                </a:solidFill>
                <a:latin typeface="Helvetica Neue Light"/>
                <a:cs typeface="Helvetica Neue Light"/>
                <a:sym typeface="Calibri"/>
              </a:endParaRPr>
            </a:p>
          </p:txBody>
        </p:sp>
        <p:sp>
          <p:nvSpPr>
            <p:cNvPr id="11" name="Freeform 10"/>
            <p:cNvSpPr/>
            <p:nvPr/>
          </p:nvSpPr>
          <p:spPr>
            <a:xfrm>
              <a:off x="3953619" y="1736824"/>
              <a:ext cx="937617" cy="2211214"/>
            </a:xfrm>
            <a:custGeom>
              <a:avLst/>
              <a:gdLst>
                <a:gd name="connsiteX0" fmla="*/ 1261838 w 1261838"/>
                <a:gd name="connsiteY0" fmla="*/ 637037 h 3144347"/>
                <a:gd name="connsiteX1" fmla="*/ 1261838 w 1261838"/>
                <a:gd name="connsiteY1" fmla="*/ 4084 h 3144347"/>
                <a:gd name="connsiteX2" fmla="*/ 4083 w 1261838"/>
                <a:gd name="connsiteY2" fmla="*/ 0 h 3144347"/>
                <a:gd name="connsiteX3" fmla="*/ 0 w 1261838"/>
                <a:gd name="connsiteY3" fmla="*/ 3144347 h 3144347"/>
              </a:gdLst>
              <a:ahLst/>
              <a:cxnLst>
                <a:cxn ang="0">
                  <a:pos x="connsiteX0" y="connsiteY0"/>
                </a:cxn>
                <a:cxn ang="0">
                  <a:pos x="connsiteX1" y="connsiteY1"/>
                </a:cxn>
                <a:cxn ang="0">
                  <a:pos x="connsiteX2" y="connsiteY2"/>
                </a:cxn>
                <a:cxn ang="0">
                  <a:pos x="connsiteX3" y="connsiteY3"/>
                </a:cxn>
              </a:cxnLst>
              <a:rect l="l" t="t" r="r" b="b"/>
              <a:pathLst>
                <a:path w="1261838" h="3144347">
                  <a:moveTo>
                    <a:pt x="1261838" y="637037"/>
                  </a:moveTo>
                  <a:lnTo>
                    <a:pt x="1261838" y="4084"/>
                  </a:lnTo>
                  <a:lnTo>
                    <a:pt x="4083" y="0"/>
                  </a:lnTo>
                  <a:lnTo>
                    <a:pt x="0" y="3144347"/>
                  </a:lnTo>
                </a:path>
              </a:pathLst>
            </a:custGeom>
          </p:spPr>
          <p:style>
            <a:lnRef idx="0">
              <a:scrgbClr r="0" g="0" b="0"/>
            </a:lnRef>
            <a:fillRef idx="0">
              <a:scrgbClr r="0" g="0" b="0"/>
            </a:fillRef>
            <a:effectRef idx="0">
              <a:scrgbClr r="0" g="0" b="0"/>
            </a:effectRef>
            <a:fontRef idx="none"/>
          </p:style>
          <p:txBody>
            <a:bodyPr spcFirstLastPara="1" lIns="64293" tIns="32146" rIns="64293" bIns="32146" spcCol="38100"/>
            <a:lstStyle/>
            <a:p>
              <a:pPr latinLnBrk="1">
                <a:defRPr/>
              </a:pPr>
              <a:endParaRPr lang="en-US" sz="1266">
                <a:solidFill>
                  <a:schemeClr val="bg2"/>
                </a:solidFill>
                <a:latin typeface="Gill Sans"/>
                <a:sym typeface="Gill Sans"/>
              </a:endParaRPr>
            </a:p>
          </p:txBody>
        </p:sp>
        <p:sp>
          <p:nvSpPr>
            <p:cNvPr id="2" name="TextBox 1"/>
            <p:cNvSpPr txBox="1"/>
            <p:nvPr/>
          </p:nvSpPr>
          <p:spPr>
            <a:xfrm>
              <a:off x="704113" y="1922782"/>
              <a:ext cx="340935" cy="3308728"/>
            </a:xfrm>
            <a:prstGeom prst="rect">
              <a:avLst/>
            </a:prstGeom>
            <a:solidFill>
              <a:schemeClr val="bg1">
                <a:lumMod val="95000"/>
              </a:schemeClr>
            </a:solidFill>
          </p:spPr>
          <p:txBody>
            <a:bodyPr wrap="square" rtlCol="0">
              <a:spAutoFit/>
            </a:bodyPr>
            <a:lstStyle/>
            <a:p>
              <a:endParaRPr lang="en-US" dirty="0"/>
            </a:p>
          </p:txBody>
        </p:sp>
        <p:sp>
          <p:nvSpPr>
            <p:cNvPr id="5" name="TextBox 4"/>
            <p:cNvSpPr txBox="1"/>
            <p:nvPr/>
          </p:nvSpPr>
          <p:spPr>
            <a:xfrm rot="16200000">
              <a:off x="166082" y="3374107"/>
              <a:ext cx="1352291" cy="2762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45719" tIns="45719" rIns="45719" bIns="45719" spcCol="38100">
              <a:spAutoFit/>
            </a:bodyPr>
            <a:lstStyle/>
            <a:p>
              <a:pPr algn="dist" defTabSz="609578">
                <a:defRPr/>
              </a:pPr>
              <a:r>
                <a:rPr lang="en-US" sz="1195" b="1" dirty="0">
                  <a:latin typeface="Helvetica Neue Light"/>
                  <a:ea typeface="+mj-ea"/>
                  <a:cs typeface="Helvetica Neue Thin"/>
                  <a:sym typeface="Calibri"/>
                </a:rPr>
                <a:t>SD</a:t>
              </a:r>
              <a:r>
                <a:rPr lang="en-US" sz="1195" b="1" dirty="0">
                  <a:latin typeface="Helvetica Neue Light"/>
                  <a:ea typeface="+mj-ea"/>
                  <a:cs typeface="Times New Roman" panose="02020603050405020304" pitchFamily="18" charset="0"/>
                  <a:sym typeface="Calibri"/>
                </a:rPr>
                <a:t>≥6 </a:t>
              </a:r>
              <a:r>
                <a:rPr lang="en-US" sz="1195" b="1" dirty="0" err="1">
                  <a:latin typeface="Helvetica Neue Light"/>
                  <a:ea typeface="+mj-ea"/>
                  <a:cs typeface="Times New Roman" panose="02020603050405020304" pitchFamily="18" charset="0"/>
                  <a:sym typeface="Calibri"/>
                </a:rPr>
                <a:t>mos</a:t>
              </a:r>
              <a:r>
                <a:rPr lang="en-US" sz="1195" b="1" dirty="0">
                  <a:latin typeface="Helvetica Neue Light"/>
                  <a:ea typeface="+mj-ea"/>
                  <a:cs typeface="Times New Roman" panose="02020603050405020304" pitchFamily="18" charset="0"/>
                  <a:sym typeface="Calibri"/>
                </a:rPr>
                <a:t>/PR/CR</a:t>
              </a:r>
              <a:endParaRPr lang="en-US" sz="1195" b="1" dirty="0">
                <a:latin typeface="Helvetica Neue Light"/>
                <a:ea typeface="+mj-ea"/>
                <a:cs typeface="Helvetica Neue Thin"/>
                <a:sym typeface="Calibri"/>
              </a:endParaRPr>
            </a:p>
          </p:txBody>
        </p:sp>
      </p:grpSp>
      <p:sp>
        <p:nvSpPr>
          <p:cNvPr id="35" name="Title 2"/>
          <p:cNvSpPr txBox="1">
            <a:spLocks/>
          </p:cNvSpPr>
          <p:nvPr/>
        </p:nvSpPr>
        <p:spPr>
          <a:xfrm>
            <a:off x="-73084" y="5798893"/>
            <a:ext cx="9068708" cy="886599"/>
          </a:xfrm>
          <a:prstGeom prst="rect">
            <a:avLst/>
          </a:prstGeom>
        </p:spPr>
        <p:txBody>
          <a:bodyPr vert="horz" lIns="108745" tIns="54373" rIns="108745" bIns="54373" rtlCol="0" anchor="ctr">
            <a:noAutofit/>
          </a:bodyPr>
          <a:lstStyle>
            <a:lvl1pPr algn="ctr" defTabSz="407737" rtl="0" eaLnBrk="1" latinLnBrk="0" hangingPunct="1">
              <a:spcBef>
                <a:spcPct val="0"/>
              </a:spcBef>
              <a:buNone/>
              <a:defRPr sz="2400" kern="1200" baseline="0">
                <a:solidFill>
                  <a:srgbClr val="000000"/>
                </a:solidFill>
                <a:latin typeface="Open Sans"/>
                <a:ea typeface="+mj-ea"/>
                <a:cs typeface="Open Sans"/>
              </a:defRPr>
            </a:lvl1pPr>
          </a:lstStyle>
          <a:p>
            <a:r>
              <a:rPr lang="en-US" altLang="en-US" sz="1800" b="1" dirty="0">
                <a:solidFill>
                  <a:srgbClr val="FF9900"/>
                </a:solidFill>
              </a:rPr>
              <a:t>         </a:t>
            </a:r>
            <a:r>
              <a:rPr lang="en-US" altLang="en-US" sz="1800" b="1" dirty="0" err="1">
                <a:solidFill>
                  <a:srgbClr val="FF9900"/>
                </a:solidFill>
              </a:rPr>
              <a:t>Khagi</a:t>
            </a:r>
            <a:r>
              <a:rPr lang="en-US" altLang="en-US" sz="1800" b="1" dirty="0">
                <a:solidFill>
                  <a:srgbClr val="FF9900"/>
                </a:solidFill>
              </a:rPr>
              <a:t>…Kurzrock. </a:t>
            </a:r>
            <a:r>
              <a:rPr lang="en-US" sz="1800" b="1" dirty="0">
                <a:solidFill>
                  <a:srgbClr val="FF9900"/>
                </a:solidFill>
              </a:rPr>
              <a:t>Hypermutated Circulating Tumor DNA: Correlation with Response to Checkpoint Inhibitor-Based Immunotherapy</a:t>
            </a:r>
          </a:p>
          <a:p>
            <a:r>
              <a:rPr lang="en-US" altLang="en-US" sz="1800" b="1" dirty="0">
                <a:solidFill>
                  <a:srgbClr val="FF9900"/>
                </a:solidFill>
              </a:rPr>
              <a:t>Clinical Cancer Research, 2017</a:t>
            </a:r>
          </a:p>
        </p:txBody>
      </p:sp>
    </p:spTree>
    <p:extLst>
      <p:ext uri="{BB962C8B-B14F-4D97-AF65-F5344CB8AC3E}">
        <p14:creationId xmlns:p14="http://schemas.microsoft.com/office/powerpoint/2010/main" val="225171568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0D90E-1C6D-4070-B2BB-3E3E9B057549}"/>
              </a:ext>
            </a:extLst>
          </p:cNvPr>
          <p:cNvSpPr>
            <a:spLocks noGrp="1"/>
          </p:cNvSpPr>
          <p:nvPr>
            <p:ph type="title" idx="4294967295"/>
          </p:nvPr>
        </p:nvSpPr>
        <p:spPr>
          <a:xfrm>
            <a:off x="685800" y="-576006"/>
            <a:ext cx="7772400" cy="576006"/>
          </a:xfrm>
        </p:spPr>
        <p:txBody>
          <a:bodyPr vert="horz" lIns="108745" tIns="54373" rIns="108745" bIns="54373" rtlCol="0" anchor="b">
            <a:noAutofit/>
          </a:bodyPr>
          <a:lstStyle/>
          <a:p>
            <a:r>
              <a:rPr lang="en-US" sz="1200" dirty="0"/>
              <a:t>Important point</a:t>
            </a:r>
          </a:p>
        </p:txBody>
      </p:sp>
      <p:sp>
        <p:nvSpPr>
          <p:cNvPr id="66561" name="Rectangle 2">
            <a:extLst>
              <a:ext uri="{FF2B5EF4-FFF2-40B4-BE49-F238E27FC236}">
                <a16:creationId xmlns:a16="http://schemas.microsoft.com/office/drawing/2014/main" id="{10209D4A-9512-C745-A4DC-12525CC17941}"/>
              </a:ext>
            </a:extLst>
          </p:cNvPr>
          <p:cNvSpPr>
            <a:spLocks noChangeArrowheads="1"/>
          </p:cNvSpPr>
          <p:nvPr/>
        </p:nvSpPr>
        <p:spPr bwMode="auto">
          <a:xfrm>
            <a:off x="178594" y="1446610"/>
            <a:ext cx="11680031" cy="3338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1pPr>
            <a:lvl2pPr marL="742950" indent="-28575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2pPr>
            <a:lvl3pPr marL="11430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3pPr>
            <a:lvl4pPr marL="16002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4pPr>
            <a:lvl5pPr marL="2057400" indent="-228600">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5pPr>
            <a:lvl6pPr marL="25146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6pPr>
            <a:lvl7pPr marL="29718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7pPr>
            <a:lvl8pPr marL="34290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8pPr>
            <a:lvl9pPr marL="3886200" indent="-228600" eaLnBrk="0" fontAlgn="base" hangingPunct="0">
              <a:spcBef>
                <a:spcPct val="0"/>
              </a:spcBef>
              <a:spcAft>
                <a:spcPct val="0"/>
              </a:spcAft>
              <a:defRPr sz="4200">
                <a:solidFill>
                  <a:srgbClr val="FFFFFF"/>
                </a:solidFill>
                <a:latin typeface="Gill Sans" panose="020B0A02020104020203" pitchFamily="34" charset="77"/>
                <a:ea typeface="ヒラギノ角ゴ ProN W3" panose="020B0300000000000000" pitchFamily="34" charset="-128"/>
                <a:sym typeface="Gill Sans" panose="020B0A02020104020203" pitchFamily="34" charset="77"/>
              </a:defRPr>
            </a:lvl9pPr>
          </a:lstStyle>
          <a:p>
            <a:r>
              <a:rPr lang="en-US" altLang="en-US" sz="3516" dirty="0"/>
              <a:t>                      </a:t>
            </a:r>
            <a:r>
              <a:rPr lang="en-US" altLang="en-US" sz="2812" b="1" dirty="0">
                <a:solidFill>
                  <a:srgbClr val="FFFF00"/>
                </a:solidFill>
              </a:rPr>
              <a:t>Important point</a:t>
            </a:r>
          </a:p>
          <a:p>
            <a:endParaRPr lang="en-US" altLang="en-US" sz="2109" b="1" dirty="0">
              <a:solidFill>
                <a:schemeClr val="bg1"/>
              </a:solidFill>
            </a:endParaRPr>
          </a:p>
          <a:p>
            <a:r>
              <a:rPr lang="en-US" altLang="en-US" sz="2109" b="1" dirty="0">
                <a:solidFill>
                  <a:schemeClr val="bg1"/>
                </a:solidFill>
              </a:rPr>
              <a:t>Cutting–edge technologies needed for complicated cancers </a:t>
            </a:r>
          </a:p>
          <a:p>
            <a:endParaRPr lang="en-US" altLang="en-US" sz="2109" b="1" dirty="0">
              <a:solidFill>
                <a:schemeClr val="bg1"/>
              </a:solidFill>
            </a:endParaRPr>
          </a:p>
          <a:p>
            <a:r>
              <a:rPr lang="en-US" altLang="en-US" sz="2109" b="1" dirty="0">
                <a:solidFill>
                  <a:schemeClr val="bg1"/>
                </a:solidFill>
              </a:rPr>
              <a:t>Blood-based technology with added features </a:t>
            </a:r>
          </a:p>
          <a:p>
            <a:pPr marL="342900" indent="-342900">
              <a:buFont typeface="Arial" panose="020B0604020202020204" pitchFamily="34" charset="0"/>
              <a:buChar char="•"/>
            </a:pPr>
            <a:r>
              <a:rPr lang="en-US" altLang="en-US" sz="2109" b="1" dirty="0">
                <a:solidFill>
                  <a:schemeClr val="bg1"/>
                </a:solidFill>
              </a:rPr>
              <a:t>tumor mutational burden (TMB) </a:t>
            </a:r>
          </a:p>
          <a:p>
            <a:pPr marL="342900" indent="-342900">
              <a:buFont typeface="Arial" panose="020B0604020202020204" pitchFamily="34" charset="0"/>
              <a:buChar char="•"/>
            </a:pPr>
            <a:r>
              <a:rPr lang="en-US" altLang="en-US" sz="2109" b="1" dirty="0">
                <a:solidFill>
                  <a:schemeClr val="bg1"/>
                </a:solidFill>
              </a:rPr>
              <a:t>microsatellite status</a:t>
            </a:r>
          </a:p>
          <a:p>
            <a:pPr marL="342900" indent="-342900">
              <a:buFont typeface="Arial" panose="020B0604020202020204" pitchFamily="34" charset="0"/>
              <a:buChar char="•"/>
            </a:pPr>
            <a:r>
              <a:rPr lang="en-US" altLang="en-US" sz="2109" b="1" dirty="0">
                <a:solidFill>
                  <a:schemeClr val="bg1"/>
                </a:solidFill>
              </a:rPr>
              <a:t>300+ gene panels</a:t>
            </a:r>
          </a:p>
          <a:p>
            <a:endParaRPr lang="en-US" altLang="en-US" sz="2812" dirty="0"/>
          </a:p>
        </p:txBody>
      </p:sp>
    </p:spTree>
    <p:extLst>
      <p:ext uri="{BB962C8B-B14F-4D97-AF65-F5344CB8AC3E}">
        <p14:creationId xmlns:p14="http://schemas.microsoft.com/office/powerpoint/2010/main" val="304098659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93793" y="928466"/>
            <a:ext cx="8019562" cy="1958607"/>
          </a:xfrm>
        </p:spPr>
        <p:txBody>
          <a:bodyPr/>
          <a:lstStyle/>
          <a:p>
            <a:r>
              <a:rPr lang="en-US" sz="2800" b="1" dirty="0">
                <a:solidFill>
                  <a:srgbClr val="FFFF00"/>
                </a:solidFill>
              </a:rPr>
              <a:t>Using </a:t>
            </a:r>
            <a:r>
              <a:rPr lang="en-US" sz="2800" b="1" dirty="0" err="1">
                <a:solidFill>
                  <a:srgbClr val="FFFF00"/>
                </a:solidFill>
              </a:rPr>
              <a:t>ctDNA</a:t>
            </a:r>
            <a:r>
              <a:rPr lang="en-US" sz="2800" b="1" dirty="0">
                <a:solidFill>
                  <a:srgbClr val="FFFF00"/>
                </a:solidFill>
              </a:rPr>
              <a:t> to choose the best therapy</a:t>
            </a:r>
          </a:p>
        </p:txBody>
      </p:sp>
      <p:pic>
        <p:nvPicPr>
          <p:cNvPr id="4098" name="Picture 2" descr="Infographic showing how tumor tissue releases ctDNA and healthy tissue releases cell-free DNA. This DNA can be sequenced to identify targetable mutations.">
            <a:extLst>
              <a:ext uri="{FF2B5EF4-FFF2-40B4-BE49-F238E27FC236}">
                <a16:creationId xmlns:a16="http://schemas.microsoft.com/office/drawing/2014/main" id="{0AD1B31D-AAD0-4D44-B22E-8890090EB4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942" y="2774373"/>
            <a:ext cx="6785264" cy="3572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9657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647" y="609451"/>
            <a:ext cx="8228707" cy="1143000"/>
          </a:xfrm>
        </p:spPr>
        <p:txBody>
          <a:bodyPr/>
          <a:lstStyle/>
          <a:p>
            <a:br>
              <a:rPr lang="en-US" altLang="en-US" dirty="0">
                <a:solidFill>
                  <a:srgbClr val="FFFF00"/>
                </a:solidFill>
              </a:rPr>
            </a:br>
            <a:br>
              <a:rPr lang="en-US" altLang="en-US" dirty="0">
                <a:solidFill>
                  <a:srgbClr val="FFFF00"/>
                </a:solidFill>
              </a:rPr>
            </a:br>
            <a:r>
              <a:rPr lang="en-US" altLang="en-US" dirty="0">
                <a:solidFill>
                  <a:srgbClr val="FFFF00"/>
                </a:solidFill>
              </a:rPr>
              <a:t>What if every patient with metastatic disease is different?</a:t>
            </a:r>
            <a:br>
              <a:rPr lang="en-US" altLang="en-US" dirty="0">
                <a:solidFill>
                  <a:srgbClr val="FFFF00"/>
                </a:solidFill>
              </a:rPr>
            </a:br>
            <a:br>
              <a:rPr lang="en-US" altLang="en-US" dirty="0">
                <a:solidFill>
                  <a:srgbClr val="FFFF00"/>
                </a:solidFill>
              </a:rPr>
            </a:br>
            <a:r>
              <a:rPr lang="en-US" altLang="en-US" dirty="0">
                <a:solidFill>
                  <a:srgbClr val="FFFF00"/>
                </a:solidFill>
              </a:rPr>
              <a:t>Molecular Heterogeneity</a:t>
            </a:r>
          </a:p>
        </p:txBody>
      </p:sp>
      <p:pic>
        <p:nvPicPr>
          <p:cNvPr id="45059" name="Picture 4" descr="Nine unique snowflak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1903" y="3541738"/>
            <a:ext cx="4246066" cy="24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434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txBox="1">
            <a:spLocks noGrp="1"/>
          </p:cNvSpPr>
          <p:nvPr>
            <p:ph type="title" idx="4294967295"/>
          </p:nvPr>
        </p:nvSpPr>
        <p:spPr>
          <a:xfrm>
            <a:off x="32788" y="170529"/>
            <a:ext cx="9064148" cy="49244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543722"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ctDNA</a:t>
            </a:r>
            <a:r>
              <a:rPr kumimoji="0" lang="en-US" sz="2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analysis: carcinoma of unknown primary (N=442)</a:t>
            </a:r>
          </a:p>
        </p:txBody>
      </p:sp>
      <p:pic>
        <p:nvPicPr>
          <p:cNvPr id="5" name="Picture 4" descr="Genomic profiles of 442 patients"/>
          <p:cNvPicPr/>
          <p:nvPr/>
        </p:nvPicPr>
        <p:blipFill rotWithShape="1">
          <a:blip r:embed="rId2">
            <a:extLst>
              <a:ext uri="{28A0092B-C50C-407E-A947-70E740481C1C}">
                <a14:useLocalDpi xmlns:a14="http://schemas.microsoft.com/office/drawing/2010/main" val="0"/>
              </a:ext>
            </a:extLst>
          </a:blip>
          <a:srcRect t="550" b="615"/>
          <a:stretch/>
        </p:blipFill>
        <p:spPr bwMode="auto">
          <a:xfrm>
            <a:off x="264586" y="693749"/>
            <a:ext cx="8647616" cy="5342022"/>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o="urn:schemas-microsoft-com:office:office" xmlns:v="urn:schemas-microsoft-com:vml" xmlns:w10="urn:schemas-microsoft-com:office:word" xmlns:w="http://schemas.openxmlformats.org/wordprocessingml/2006/main" xmlns:a14="http://schemas.microsoft.com/office/drawing/2010/main" xmlns:mv="urn:schemas-microsoft-com:mac:vml" xmlns:mo="http://schemas.microsoft.com/office/mac/office/2008/main" xmlns:lc="http://schemas.openxmlformats.org/drawingml/2006/lockedCanvas"/>
            </a:ext>
          </a:extLst>
        </p:spPr>
      </p:pic>
      <p:sp>
        <p:nvSpPr>
          <p:cNvPr id="8" name="Rectangle 7"/>
          <p:cNvSpPr/>
          <p:nvPr/>
        </p:nvSpPr>
        <p:spPr>
          <a:xfrm>
            <a:off x="935802" y="6150114"/>
            <a:ext cx="7807145" cy="430887"/>
          </a:xfrm>
          <a:prstGeom prst="rect">
            <a:avLst/>
          </a:prstGeom>
        </p:spPr>
        <p:txBody>
          <a:bodyPr wrap="square">
            <a:spAutoFit/>
          </a:bodyPr>
          <a:lstStyle/>
          <a:p>
            <a:r>
              <a:rPr lang="en-US" sz="2200" b="1" dirty="0">
                <a:solidFill>
                  <a:schemeClr val="bg1"/>
                </a:solidFill>
                <a:latin typeface="Arial" panose="020B0604020202020204" pitchFamily="34" charset="0"/>
                <a:ea typeface="MS Mincho" panose="02020609040205080304" pitchFamily="49" charset="-128"/>
                <a:cs typeface="Arial" panose="020B0604020202020204" pitchFamily="34" charset="0"/>
              </a:rPr>
              <a:t>Most (~90%) patients had unique genomic profiles.</a:t>
            </a:r>
            <a:r>
              <a:rPr lang="en-US" sz="2200" b="1" dirty="0">
                <a:solidFill>
                  <a:srgbClr val="00B0F0"/>
                </a:solidFill>
                <a:latin typeface="Arial" panose="020B0604020202020204" pitchFamily="34" charset="0"/>
                <a:ea typeface="MS Mincho" panose="02020609040205080304" pitchFamily="49" charset="-128"/>
                <a:cs typeface="Arial" panose="020B0604020202020204" pitchFamily="34" charset="0"/>
              </a:rPr>
              <a:t> </a:t>
            </a:r>
          </a:p>
        </p:txBody>
      </p:sp>
      <p:sp>
        <p:nvSpPr>
          <p:cNvPr id="6" name="TextBox 5"/>
          <p:cNvSpPr txBox="1"/>
          <p:nvPr/>
        </p:nvSpPr>
        <p:spPr>
          <a:xfrm>
            <a:off x="5813665" y="6550187"/>
            <a:ext cx="3283271" cy="276999"/>
          </a:xfrm>
          <a:prstGeom prst="rect">
            <a:avLst/>
          </a:prstGeom>
          <a:noFill/>
        </p:spPr>
        <p:txBody>
          <a:bodyPr wrap="none" rtlCol="0">
            <a:spAutoFit/>
          </a:bodyPr>
          <a:lstStyle/>
          <a:p>
            <a:r>
              <a:rPr lang="en-US" sz="1200" b="1" i="1" dirty="0">
                <a:solidFill>
                  <a:srgbClr val="FF9900"/>
                </a:solidFill>
                <a:latin typeface="Arial" panose="020B0604020202020204" pitchFamily="34" charset="0"/>
                <a:cs typeface="Arial" panose="020B0604020202020204" pitchFamily="34" charset="0"/>
              </a:rPr>
              <a:t>Kato …... Kurzrock, Cancer Research 2017</a:t>
            </a:r>
          </a:p>
        </p:txBody>
      </p:sp>
    </p:spTree>
    <p:extLst>
      <p:ext uri="{BB962C8B-B14F-4D97-AF65-F5344CB8AC3E}">
        <p14:creationId xmlns:p14="http://schemas.microsoft.com/office/powerpoint/2010/main" val="455286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CE80C9-4542-0A46-9290-0781D6A8468B}"/>
              </a:ext>
            </a:extLst>
          </p:cNvPr>
          <p:cNvSpPr/>
          <p:nvPr/>
        </p:nvSpPr>
        <p:spPr>
          <a:xfrm>
            <a:off x="318078" y="259740"/>
            <a:ext cx="8738754" cy="461665"/>
          </a:xfrm>
          <a:prstGeom prst="rect">
            <a:avLst/>
          </a:prstGeom>
        </p:spPr>
        <p:txBody>
          <a:bodyPr wrap="square">
            <a:spAutoFit/>
          </a:bodyPr>
          <a:lstStyle/>
          <a:p>
            <a:r>
              <a:rPr kumimoji="1" lang="en-US" altLang="ja-US" sz="2400" b="1" dirty="0">
                <a:solidFill>
                  <a:srgbClr val="FFFF00"/>
                </a:solidFill>
                <a:latin typeface="Arial" panose="020B0604020202020204" pitchFamily="34" charset="0"/>
                <a:cs typeface="Arial" panose="020B0604020202020204" pitchFamily="34" charset="0"/>
              </a:rPr>
              <a:t>Carcinoma of unknown primary (CUP): Molecular features</a:t>
            </a:r>
            <a:endParaRPr lang="en-US" sz="2400" dirty="0"/>
          </a:p>
        </p:txBody>
      </p:sp>
      <p:sp>
        <p:nvSpPr>
          <p:cNvPr id="2" name="タイトル 1">
            <a:extLst>
              <a:ext uri="{FF2B5EF4-FFF2-40B4-BE49-F238E27FC236}">
                <a16:creationId xmlns:a16="http://schemas.microsoft.com/office/drawing/2014/main" id="{83E0EF89-EE7B-C04C-9BAD-D449A4EE12F9}"/>
              </a:ext>
            </a:extLst>
          </p:cNvPr>
          <p:cNvSpPr>
            <a:spLocks noGrp="1"/>
          </p:cNvSpPr>
          <p:nvPr>
            <p:ph type="title"/>
          </p:nvPr>
        </p:nvSpPr>
        <p:spPr>
          <a:xfrm>
            <a:off x="374470" y="867996"/>
            <a:ext cx="8395060" cy="411956"/>
          </a:xfrm>
        </p:spPr>
        <p:txBody>
          <a:bodyPr>
            <a:normAutofit fontScale="90000"/>
          </a:bodyPr>
          <a:lstStyle/>
          <a:p>
            <a:br>
              <a:rPr kumimoji="1" lang="en-US" altLang="ja-US" b="1" dirty="0">
                <a:solidFill>
                  <a:srgbClr val="FFFF00"/>
                </a:solidFill>
                <a:latin typeface="Arial" panose="020B0604020202020204" pitchFamily="34" charset="0"/>
                <a:cs typeface="Arial" panose="020B0604020202020204" pitchFamily="34" charset="0"/>
              </a:rPr>
            </a:br>
            <a:r>
              <a:rPr kumimoji="1" lang="en-US" altLang="ja-US" b="1" dirty="0">
                <a:solidFill>
                  <a:srgbClr val="00FFCC"/>
                </a:solidFill>
                <a:latin typeface="Arial" panose="020B0604020202020204" pitchFamily="34" charset="0"/>
                <a:cs typeface="Arial" panose="020B0604020202020204" pitchFamily="34" charset="0"/>
              </a:rPr>
              <a:t>~47% with </a:t>
            </a:r>
            <a:r>
              <a:rPr kumimoji="1" lang="en-US" altLang="ja-US" b="1" dirty="0" err="1">
                <a:solidFill>
                  <a:srgbClr val="00FFCC"/>
                </a:solidFill>
                <a:latin typeface="Arial" panose="020B0604020202020204" pitchFamily="34" charset="0"/>
                <a:cs typeface="Arial" panose="020B0604020202020204" pitchFamily="34" charset="0"/>
              </a:rPr>
              <a:t>OncoKb</a:t>
            </a:r>
            <a:r>
              <a:rPr kumimoji="1" lang="en-US" altLang="ja-US" b="1" dirty="0">
                <a:solidFill>
                  <a:srgbClr val="00FFCC"/>
                </a:solidFill>
                <a:latin typeface="Arial" panose="020B0604020202020204" pitchFamily="34" charset="0"/>
                <a:cs typeface="Arial" panose="020B0604020202020204" pitchFamily="34" charset="0"/>
              </a:rPr>
              <a:t> level 1, 2 or R1 alteration in </a:t>
            </a:r>
            <a:r>
              <a:rPr kumimoji="1" lang="en-US" altLang="ja-US" b="1" dirty="0" err="1">
                <a:solidFill>
                  <a:srgbClr val="00FFCC"/>
                </a:solidFill>
                <a:latin typeface="Arial" panose="020B0604020202020204" pitchFamily="34" charset="0"/>
                <a:cs typeface="Arial" panose="020B0604020202020204" pitchFamily="34" charset="0"/>
              </a:rPr>
              <a:t>ctDNA</a:t>
            </a:r>
            <a:endParaRPr kumimoji="1" lang="en-US" altLang="ja-US" b="1" dirty="0">
              <a:solidFill>
                <a:srgbClr val="00FFCC"/>
              </a:solidFill>
              <a:latin typeface="Arial" panose="020B0604020202020204" pitchFamily="34" charset="0"/>
              <a:cs typeface="Arial" panose="020B0604020202020204" pitchFamily="34" charset="0"/>
            </a:endParaRPr>
          </a:p>
        </p:txBody>
      </p:sp>
      <p:sp>
        <p:nvSpPr>
          <p:cNvPr id="8" name="テキスト ボックス 7">
            <a:extLst>
              <a:ext uri="{FF2B5EF4-FFF2-40B4-BE49-F238E27FC236}">
                <a16:creationId xmlns:a16="http://schemas.microsoft.com/office/drawing/2014/main" id="{72997673-1380-1048-9838-551721354D0D}"/>
              </a:ext>
            </a:extLst>
          </p:cNvPr>
          <p:cNvSpPr txBox="1"/>
          <p:nvPr/>
        </p:nvSpPr>
        <p:spPr>
          <a:xfrm>
            <a:off x="749885" y="1713981"/>
            <a:ext cx="7886700" cy="600164"/>
          </a:xfrm>
          <a:prstGeom prst="rect">
            <a:avLst/>
          </a:prstGeom>
          <a:noFill/>
        </p:spPr>
        <p:txBody>
          <a:bodyPr wrap="square" rtlCol="0">
            <a:spAutoFit/>
          </a:bodyPr>
          <a:lstStyle/>
          <a:p>
            <a:r>
              <a:rPr lang="en-US" altLang="ja-US" sz="1650" dirty="0">
                <a:solidFill>
                  <a:schemeClr val="bg1"/>
                </a:solidFill>
                <a:latin typeface="Arial" panose="020B0604020202020204" pitchFamily="34" charset="0"/>
                <a:cs typeface="Arial" panose="020B0604020202020204" pitchFamily="34" charset="0"/>
              </a:rPr>
              <a:t>N=1,739 patients with CUP evaluated by </a:t>
            </a:r>
            <a:r>
              <a:rPr lang="en-US" altLang="ja-US" sz="1650" dirty="0" err="1">
                <a:solidFill>
                  <a:schemeClr val="bg1"/>
                </a:solidFill>
                <a:latin typeface="Arial" panose="020B0604020202020204" pitchFamily="34" charset="0"/>
                <a:cs typeface="Arial" panose="020B0604020202020204" pitchFamily="34" charset="0"/>
              </a:rPr>
              <a:t>cfDNA</a:t>
            </a:r>
            <a:r>
              <a:rPr lang="en-US" altLang="ja-US" sz="1650" dirty="0">
                <a:solidFill>
                  <a:schemeClr val="bg1"/>
                </a:solidFill>
                <a:latin typeface="Arial" panose="020B0604020202020204" pitchFamily="34" charset="0"/>
                <a:cs typeface="Arial" panose="020B0604020202020204" pitchFamily="34" charset="0"/>
              </a:rPr>
              <a:t> (Guardant)</a:t>
            </a:r>
          </a:p>
          <a:p>
            <a:r>
              <a:rPr lang="en-US" altLang="ja-US" sz="1650" dirty="0">
                <a:solidFill>
                  <a:schemeClr val="bg1"/>
                </a:solidFill>
                <a:latin typeface="Arial" panose="020B0604020202020204" pitchFamily="34" charset="0"/>
                <a:cs typeface="Arial" panose="020B0604020202020204" pitchFamily="34" charset="0"/>
              </a:rPr>
              <a:t> </a:t>
            </a:r>
            <a:endParaRPr kumimoji="1" lang="ja-US" altLang="en-US" sz="1650" dirty="0">
              <a:solidFill>
                <a:schemeClr val="bg1"/>
              </a:solidFill>
            </a:endParaRPr>
          </a:p>
        </p:txBody>
      </p:sp>
      <p:pic>
        <p:nvPicPr>
          <p:cNvPr id="6" name="図 5" descr="Pie chart showing 26% (N = 448) with OncoKb level 1, 4% (N = 72) with level 2, and 17% (N = 305) with R1. The remaining 53% (N = 914) are Other.">
            <a:extLst>
              <a:ext uri="{FF2B5EF4-FFF2-40B4-BE49-F238E27FC236}">
                <a16:creationId xmlns:a16="http://schemas.microsoft.com/office/drawing/2014/main" id="{EC3925BB-9347-014A-B3AF-42CF01C6D4A7}"/>
              </a:ext>
            </a:extLst>
          </p:cNvPr>
          <p:cNvPicPr>
            <a:picLocks noChangeAspect="1"/>
          </p:cNvPicPr>
          <p:nvPr/>
        </p:nvPicPr>
        <p:blipFill>
          <a:blip r:embed="rId2"/>
          <a:stretch>
            <a:fillRect/>
          </a:stretch>
        </p:blipFill>
        <p:spPr>
          <a:xfrm>
            <a:off x="184826" y="2324293"/>
            <a:ext cx="4727493" cy="3232352"/>
          </a:xfrm>
          <a:prstGeom prst="rect">
            <a:avLst/>
          </a:prstGeom>
        </p:spPr>
      </p:pic>
      <p:pic>
        <p:nvPicPr>
          <p:cNvPr id="15" name="Picture 7" descr="Level 1: FDA-recognized biomarker predictive of response to an FDA-approved drug in this indication">
            <a:extLst>
              <a:ext uri="{FF2B5EF4-FFF2-40B4-BE49-F238E27FC236}">
                <a16:creationId xmlns:a16="http://schemas.microsoft.com/office/drawing/2014/main" id="{15C484C3-40D5-5746-888B-33DA1DFD3E6A}"/>
              </a:ext>
            </a:extLst>
          </p:cNvPr>
          <p:cNvPicPr>
            <a:picLocks noChangeAspect="1"/>
          </p:cNvPicPr>
          <p:nvPr/>
        </p:nvPicPr>
        <p:blipFill rotWithShape="1">
          <a:blip r:embed="rId3"/>
          <a:srcRect l="1199" b="2554"/>
          <a:stretch/>
        </p:blipFill>
        <p:spPr>
          <a:xfrm>
            <a:off x="5080377" y="2347324"/>
            <a:ext cx="3385366" cy="739559"/>
          </a:xfrm>
          <a:prstGeom prst="rect">
            <a:avLst/>
          </a:prstGeom>
        </p:spPr>
      </p:pic>
      <p:sp>
        <p:nvSpPr>
          <p:cNvPr id="12" name="テキスト ボックス 11">
            <a:extLst>
              <a:ext uri="{FF2B5EF4-FFF2-40B4-BE49-F238E27FC236}">
                <a16:creationId xmlns:a16="http://schemas.microsoft.com/office/drawing/2014/main" id="{99EB4CB0-B2A5-584D-9123-E2C03D49936E}"/>
              </a:ext>
            </a:extLst>
          </p:cNvPr>
          <p:cNvSpPr txBox="1"/>
          <p:nvPr/>
        </p:nvSpPr>
        <p:spPr>
          <a:xfrm>
            <a:off x="4971704" y="3051686"/>
            <a:ext cx="4080279" cy="600164"/>
          </a:xfrm>
          <a:prstGeom prst="rect">
            <a:avLst/>
          </a:prstGeom>
          <a:noFill/>
        </p:spPr>
        <p:txBody>
          <a:bodyPr wrap="square" rtlCol="0">
            <a:spAutoFit/>
          </a:bodyPr>
          <a:lstStyle/>
          <a:p>
            <a:r>
              <a:rPr kumimoji="1" lang="en-US" altLang="ja-JP" sz="1650" dirty="0">
                <a:solidFill>
                  <a:srgbClr val="00B050"/>
                </a:solidFill>
                <a:latin typeface="Arial" panose="020B0604020202020204" pitchFamily="34" charset="0"/>
                <a:cs typeface="Arial" panose="020B0604020202020204" pitchFamily="34" charset="0"/>
              </a:rPr>
              <a:t>e.g. </a:t>
            </a:r>
            <a:r>
              <a:rPr kumimoji="1" lang="en-US" altLang="ja-JP" sz="1650" i="1" dirty="0">
                <a:solidFill>
                  <a:srgbClr val="00B050"/>
                </a:solidFill>
                <a:latin typeface="Arial" panose="020B0604020202020204" pitchFamily="34" charset="0"/>
                <a:cs typeface="Arial" panose="020B0604020202020204" pitchFamily="34" charset="0"/>
              </a:rPr>
              <a:t>BRAF</a:t>
            </a:r>
            <a:r>
              <a:rPr kumimoji="1" lang="en-US" altLang="ja-JP" sz="1650" dirty="0">
                <a:solidFill>
                  <a:srgbClr val="00B050"/>
                </a:solidFill>
                <a:latin typeface="Arial" panose="020B0604020202020204" pitchFamily="34" charset="0"/>
                <a:cs typeface="Arial" panose="020B0604020202020204" pitchFamily="34" charset="0"/>
              </a:rPr>
              <a:t> V600E (melanoma), </a:t>
            </a:r>
            <a:r>
              <a:rPr kumimoji="1" lang="en-US" altLang="ja-JP" sz="1650" i="1" dirty="0">
                <a:solidFill>
                  <a:srgbClr val="00B050"/>
                </a:solidFill>
                <a:latin typeface="Arial" panose="020B0604020202020204" pitchFamily="34" charset="0"/>
                <a:cs typeface="Arial" panose="020B0604020202020204" pitchFamily="34" charset="0"/>
              </a:rPr>
              <a:t>ERBB2</a:t>
            </a:r>
            <a:r>
              <a:rPr kumimoji="1" lang="en-US" altLang="ja-JP" sz="1650" dirty="0">
                <a:solidFill>
                  <a:srgbClr val="00B050"/>
                </a:solidFill>
                <a:latin typeface="Arial" panose="020B0604020202020204" pitchFamily="34" charset="0"/>
                <a:cs typeface="Arial" panose="020B0604020202020204" pitchFamily="34" charset="0"/>
              </a:rPr>
              <a:t> amplification (breast)</a:t>
            </a:r>
          </a:p>
        </p:txBody>
      </p:sp>
      <p:grpSp>
        <p:nvGrpSpPr>
          <p:cNvPr id="16" name="図形グループ 27" descr="Level 2: Standard care biomarker recommended by the NCCN or other expert panels predictive of response to an FDA-approved drug in this indication.">
            <a:extLst>
              <a:ext uri="{FF2B5EF4-FFF2-40B4-BE49-F238E27FC236}">
                <a16:creationId xmlns:a16="http://schemas.microsoft.com/office/drawing/2014/main" id="{BD0FE47B-DF81-504C-94B0-5F466CDE8905}"/>
              </a:ext>
            </a:extLst>
          </p:cNvPr>
          <p:cNvGrpSpPr/>
          <p:nvPr/>
        </p:nvGrpSpPr>
        <p:grpSpPr>
          <a:xfrm>
            <a:off x="5070473" y="3596356"/>
            <a:ext cx="3426444" cy="927194"/>
            <a:chOff x="5082638" y="-1542539"/>
            <a:chExt cx="6589929" cy="1730378"/>
          </a:xfrm>
        </p:grpSpPr>
        <p:pic>
          <p:nvPicPr>
            <p:cNvPr id="17" name="Picture 2" descr="https://www.oncokb.org/content/loe-change.png">
              <a:extLst>
                <a:ext uri="{FF2B5EF4-FFF2-40B4-BE49-F238E27FC236}">
                  <a16:creationId xmlns:a16="http://schemas.microsoft.com/office/drawing/2014/main" id="{C0030989-330E-3745-851D-4ADF77B149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471" t="15030" r="4460" b="67701"/>
            <a:stretch/>
          </p:blipFill>
          <p:spPr bwMode="auto">
            <a:xfrm>
              <a:off x="5101687" y="-1504662"/>
              <a:ext cx="6570880" cy="1405618"/>
            </a:xfrm>
            <a:prstGeom prst="rect">
              <a:avLst/>
            </a:prstGeom>
            <a:noFill/>
            <a:extLst>
              <a:ext uri="{909E8E84-426E-40DD-AFC4-6F175D3DCCD1}">
                <a14:hiddenFill xmlns:a14="http://schemas.microsoft.com/office/drawing/2010/main">
                  <a:solidFill>
                    <a:srgbClr val="FFFFFF"/>
                  </a:solidFill>
                </a14:hiddenFill>
              </a:ext>
            </a:extLst>
          </p:spPr>
        </p:pic>
        <p:sp>
          <p:nvSpPr>
            <p:cNvPr id="18" name="直角三角形 17">
              <a:extLst>
                <a:ext uri="{FF2B5EF4-FFF2-40B4-BE49-F238E27FC236}">
                  <a16:creationId xmlns:a16="http://schemas.microsoft.com/office/drawing/2014/main" id="{94BD5B35-87E7-764E-A954-991688E28BD2}"/>
                </a:ext>
              </a:extLst>
            </p:cNvPr>
            <p:cNvSpPr/>
            <p:nvPr/>
          </p:nvSpPr>
          <p:spPr>
            <a:xfrm rot="5400000">
              <a:off x="5031016" y="-1485956"/>
              <a:ext cx="487725" cy="384482"/>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50"/>
            </a:p>
          </p:txBody>
        </p:sp>
        <p:sp>
          <p:nvSpPr>
            <p:cNvPr id="19" name="直角三角形 18">
              <a:extLst>
                <a:ext uri="{FF2B5EF4-FFF2-40B4-BE49-F238E27FC236}">
                  <a16:creationId xmlns:a16="http://schemas.microsoft.com/office/drawing/2014/main" id="{F6E4F7CD-0760-A846-8622-51767C2BD1CE}"/>
                </a:ext>
              </a:extLst>
            </p:cNvPr>
            <p:cNvSpPr/>
            <p:nvPr/>
          </p:nvSpPr>
          <p:spPr>
            <a:xfrm rot="10800000">
              <a:off x="5592404" y="-1537578"/>
              <a:ext cx="487725" cy="384482"/>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50"/>
            </a:p>
          </p:txBody>
        </p:sp>
        <p:sp>
          <p:nvSpPr>
            <p:cNvPr id="20" name="直角三角形 19">
              <a:extLst>
                <a:ext uri="{FF2B5EF4-FFF2-40B4-BE49-F238E27FC236}">
                  <a16:creationId xmlns:a16="http://schemas.microsoft.com/office/drawing/2014/main" id="{7CD6D616-985D-2B45-AF4F-01B7247E1E16}"/>
                </a:ext>
              </a:extLst>
            </p:cNvPr>
            <p:cNvSpPr/>
            <p:nvPr/>
          </p:nvSpPr>
          <p:spPr>
            <a:xfrm rot="8115573">
              <a:off x="5233802" y="-410299"/>
              <a:ext cx="624015" cy="598138"/>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50"/>
            </a:p>
          </p:txBody>
        </p:sp>
        <p:sp>
          <p:nvSpPr>
            <p:cNvPr id="21" name="正方形/長方形 20">
              <a:extLst>
                <a:ext uri="{FF2B5EF4-FFF2-40B4-BE49-F238E27FC236}">
                  <a16:creationId xmlns:a16="http://schemas.microsoft.com/office/drawing/2014/main" id="{1457D543-EB34-BB47-82E5-C78798C47021}"/>
                </a:ext>
              </a:extLst>
            </p:cNvPr>
            <p:cNvSpPr/>
            <p:nvPr/>
          </p:nvSpPr>
          <p:spPr>
            <a:xfrm>
              <a:off x="6020173" y="-1542539"/>
              <a:ext cx="5592439" cy="379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50"/>
            </a:p>
          </p:txBody>
        </p:sp>
      </p:grpSp>
      <p:sp>
        <p:nvSpPr>
          <p:cNvPr id="13" name="テキスト ボックス 12">
            <a:extLst>
              <a:ext uri="{FF2B5EF4-FFF2-40B4-BE49-F238E27FC236}">
                <a16:creationId xmlns:a16="http://schemas.microsoft.com/office/drawing/2014/main" id="{26670EF5-8074-8D45-A4F2-94CF279142A1}"/>
              </a:ext>
            </a:extLst>
          </p:cNvPr>
          <p:cNvSpPr txBox="1"/>
          <p:nvPr/>
        </p:nvSpPr>
        <p:spPr>
          <a:xfrm>
            <a:off x="5003115" y="4360346"/>
            <a:ext cx="3633470" cy="600164"/>
          </a:xfrm>
          <a:prstGeom prst="rect">
            <a:avLst/>
          </a:prstGeom>
          <a:noFill/>
        </p:spPr>
        <p:txBody>
          <a:bodyPr wrap="square" rtlCol="0">
            <a:spAutoFit/>
          </a:bodyPr>
          <a:lstStyle/>
          <a:p>
            <a:r>
              <a:rPr kumimoji="1" lang="en-US" altLang="ja-JP" sz="1650" dirty="0">
                <a:solidFill>
                  <a:srgbClr val="00B0F0"/>
                </a:solidFill>
                <a:latin typeface="Arial" panose="020B0604020202020204" pitchFamily="34" charset="0"/>
                <a:cs typeface="Arial" panose="020B0604020202020204" pitchFamily="34" charset="0"/>
              </a:rPr>
              <a:t>e.g. </a:t>
            </a:r>
            <a:r>
              <a:rPr kumimoji="1" lang="en-US" altLang="ja-JP" sz="1650" i="1" dirty="0">
                <a:solidFill>
                  <a:srgbClr val="00B0F0"/>
                </a:solidFill>
                <a:latin typeface="Arial" panose="020B0604020202020204" pitchFamily="34" charset="0"/>
                <a:cs typeface="Arial" panose="020B0604020202020204" pitchFamily="34" charset="0"/>
              </a:rPr>
              <a:t>CDK4 </a:t>
            </a:r>
            <a:r>
              <a:rPr kumimoji="1" lang="en-US" altLang="ja-JP" sz="1650" dirty="0">
                <a:solidFill>
                  <a:srgbClr val="00B0F0"/>
                </a:solidFill>
                <a:latin typeface="Arial" panose="020B0604020202020204" pitchFamily="34" charset="0"/>
                <a:cs typeface="Arial" panose="020B0604020202020204" pitchFamily="34" charset="0"/>
              </a:rPr>
              <a:t>amplification (liposarcoma)</a:t>
            </a:r>
            <a:endParaRPr kumimoji="1" lang="ja-JP" altLang="en-US" sz="1650" dirty="0">
              <a:solidFill>
                <a:srgbClr val="00B0F0"/>
              </a:solidFill>
              <a:latin typeface="Arial" panose="020B0604020202020204" pitchFamily="34" charset="0"/>
              <a:cs typeface="Arial" panose="020B0604020202020204" pitchFamily="34" charset="0"/>
            </a:endParaRPr>
          </a:p>
        </p:txBody>
      </p:sp>
      <p:pic>
        <p:nvPicPr>
          <p:cNvPr id="11" name="Picture 22" descr="Standard care biomarker predictive of resistance to an FDA-approved drug in this indication">
            <a:extLst>
              <a:ext uri="{FF2B5EF4-FFF2-40B4-BE49-F238E27FC236}">
                <a16:creationId xmlns:a16="http://schemas.microsoft.com/office/drawing/2014/main" id="{B9D4D480-B36E-9447-B040-8C0D0D515C1E}"/>
              </a:ext>
            </a:extLst>
          </p:cNvPr>
          <p:cNvPicPr>
            <a:picLocks noChangeAspect="1"/>
          </p:cNvPicPr>
          <p:nvPr/>
        </p:nvPicPr>
        <p:blipFill>
          <a:blip r:embed="rId5"/>
          <a:stretch>
            <a:fillRect/>
          </a:stretch>
        </p:blipFill>
        <p:spPr>
          <a:xfrm>
            <a:off x="5072049" y="4998406"/>
            <a:ext cx="3433196" cy="709432"/>
          </a:xfrm>
          <a:prstGeom prst="rect">
            <a:avLst/>
          </a:prstGeom>
        </p:spPr>
      </p:pic>
      <p:sp>
        <p:nvSpPr>
          <p:cNvPr id="14" name="テキスト ボックス 13">
            <a:extLst>
              <a:ext uri="{FF2B5EF4-FFF2-40B4-BE49-F238E27FC236}">
                <a16:creationId xmlns:a16="http://schemas.microsoft.com/office/drawing/2014/main" id="{5FD70094-4FCF-8A4B-8A75-2E4F2599C1E8}"/>
              </a:ext>
            </a:extLst>
          </p:cNvPr>
          <p:cNvSpPr txBox="1"/>
          <p:nvPr/>
        </p:nvSpPr>
        <p:spPr>
          <a:xfrm>
            <a:off x="4281078" y="5740165"/>
            <a:ext cx="4998484" cy="346249"/>
          </a:xfrm>
          <a:prstGeom prst="rect">
            <a:avLst/>
          </a:prstGeom>
          <a:noFill/>
        </p:spPr>
        <p:txBody>
          <a:bodyPr wrap="none" rtlCol="0">
            <a:spAutoFit/>
          </a:bodyPr>
          <a:lstStyle/>
          <a:p>
            <a:r>
              <a:rPr kumimoji="1" lang="en-US" altLang="ja-JP" sz="1650" dirty="0">
                <a:solidFill>
                  <a:srgbClr val="FF0000"/>
                </a:solidFill>
                <a:latin typeface="Arial" panose="020B0604020202020204" pitchFamily="34" charset="0"/>
                <a:cs typeface="Arial" panose="020B0604020202020204" pitchFamily="34" charset="0"/>
              </a:rPr>
              <a:t>e.g. </a:t>
            </a:r>
            <a:r>
              <a:rPr kumimoji="1" lang="en-US" altLang="ja-JP" sz="1650" i="1" dirty="0">
                <a:solidFill>
                  <a:srgbClr val="FF0000"/>
                </a:solidFill>
                <a:latin typeface="Arial" panose="020B0604020202020204" pitchFamily="34" charset="0"/>
                <a:cs typeface="Arial" panose="020B0604020202020204" pitchFamily="34" charset="0"/>
              </a:rPr>
              <a:t>KRAS </a:t>
            </a:r>
            <a:r>
              <a:rPr kumimoji="1" lang="en-US" altLang="ja-JP" sz="1650" dirty="0">
                <a:solidFill>
                  <a:srgbClr val="FF0000"/>
                </a:solidFill>
                <a:latin typeface="Arial" panose="020B0604020202020204" pitchFamily="34" charset="0"/>
                <a:cs typeface="Arial" panose="020B0604020202020204" pitchFamily="34" charset="0"/>
              </a:rPr>
              <a:t>and </a:t>
            </a:r>
            <a:r>
              <a:rPr kumimoji="1" lang="en-US" altLang="ja-JP" sz="1650" i="1" dirty="0">
                <a:solidFill>
                  <a:srgbClr val="FF0000"/>
                </a:solidFill>
                <a:latin typeface="Arial" panose="020B0604020202020204" pitchFamily="34" charset="0"/>
                <a:cs typeface="Arial" panose="020B0604020202020204" pitchFamily="34" charset="0"/>
              </a:rPr>
              <a:t>NRAS</a:t>
            </a:r>
            <a:r>
              <a:rPr kumimoji="1" lang="en-US" altLang="ja-JP" sz="1650" dirty="0">
                <a:solidFill>
                  <a:srgbClr val="FF0000"/>
                </a:solidFill>
                <a:latin typeface="Arial" panose="020B0604020202020204" pitchFamily="34" charset="0"/>
                <a:cs typeface="Arial" panose="020B0604020202020204" pitchFamily="34" charset="0"/>
              </a:rPr>
              <a:t> mutations (colorectal cancer)</a:t>
            </a:r>
            <a:endParaRPr kumimoji="1" lang="ja-JP" altLang="en-US" sz="1650" dirty="0">
              <a:solidFill>
                <a:srgbClr val="FF0000"/>
              </a:solidFill>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id="{43DA878B-306F-3C47-B4CB-996A8718C178}"/>
              </a:ext>
            </a:extLst>
          </p:cNvPr>
          <p:cNvSpPr txBox="1"/>
          <p:nvPr/>
        </p:nvSpPr>
        <p:spPr>
          <a:xfrm>
            <a:off x="5925955" y="6404005"/>
            <a:ext cx="3217547" cy="346249"/>
          </a:xfrm>
          <a:prstGeom prst="rect">
            <a:avLst/>
          </a:prstGeom>
          <a:noFill/>
        </p:spPr>
        <p:txBody>
          <a:bodyPr wrap="none" rtlCol="0">
            <a:spAutoFit/>
          </a:bodyPr>
          <a:lstStyle/>
          <a:p>
            <a:r>
              <a:rPr kumimoji="1" lang="en-US" altLang="ja-US" sz="1650" i="1" dirty="0">
                <a:solidFill>
                  <a:srgbClr val="FFC000"/>
                </a:solidFill>
                <a:latin typeface="Arial" panose="020B0604020202020204" pitchFamily="34" charset="0"/>
                <a:cs typeface="Arial" panose="020B0604020202020204" pitchFamily="34" charset="0"/>
              </a:rPr>
              <a:t>Kato… </a:t>
            </a:r>
            <a:r>
              <a:rPr kumimoji="1" lang="en-US" altLang="ja-US" sz="1650" i="1" dirty="0" err="1">
                <a:solidFill>
                  <a:srgbClr val="FFC000"/>
                </a:solidFill>
                <a:latin typeface="Arial" panose="020B0604020202020204" pitchFamily="34" charset="0"/>
                <a:cs typeface="Arial" panose="020B0604020202020204" pitchFamily="34" charset="0"/>
              </a:rPr>
              <a:t>Kurzrock</a:t>
            </a:r>
            <a:r>
              <a:rPr kumimoji="1" lang="en-US" altLang="ja-US" sz="1650" i="1" dirty="0">
                <a:solidFill>
                  <a:srgbClr val="FFC000"/>
                </a:solidFill>
                <a:latin typeface="Arial" panose="020B0604020202020204" pitchFamily="34" charset="0"/>
                <a:cs typeface="Arial" panose="020B0604020202020204" pitchFamily="34" charset="0"/>
              </a:rPr>
              <a:t> , JCO PO 2021</a:t>
            </a:r>
            <a:endParaRPr kumimoji="1" lang="ja-US" altLang="en-US" sz="1650" i="1"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9563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60" name="Rectangle 1"/>
          <p:cNvSpPr>
            <a:spLocks noChangeArrowheads="1"/>
          </p:cNvSpPr>
          <p:nvPr/>
        </p:nvSpPr>
        <p:spPr bwMode="auto">
          <a:xfrm>
            <a:off x="1619845" y="285858"/>
            <a:ext cx="7083028" cy="70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tIns="45719" rIns="91439" bIns="45719">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eaLnBrk="1" hangingPunct="1"/>
            <a:r>
              <a:rPr lang="en-US" altLang="en-US" sz="4000" b="1" dirty="0">
                <a:solidFill>
                  <a:srgbClr val="FFFF00"/>
                </a:solidFill>
                <a:latin typeface="Arial" panose="020B0604020202020204" pitchFamily="34" charset="0"/>
                <a:ea typeface="MS PGothic" panose="020B0600070205080204" pitchFamily="34" charset="-128"/>
              </a:rPr>
              <a:t>Liquid Biopsy Program</a:t>
            </a:r>
            <a:endParaRPr lang="en-US" altLang="en-US" sz="4000" b="1" dirty="0">
              <a:solidFill>
                <a:schemeClr val="tx1"/>
              </a:solidFill>
              <a:latin typeface="Arial" panose="020B0604020202020204" pitchFamily="34" charset="0"/>
              <a:ea typeface="MS PGothic" panose="020B0600070205080204" pitchFamily="34" charset="-128"/>
            </a:endParaRPr>
          </a:p>
        </p:txBody>
      </p:sp>
      <p:sp>
        <p:nvSpPr>
          <p:cNvPr id="70658" name="Title 1"/>
          <p:cNvSpPr>
            <a:spLocks noGrp="1"/>
          </p:cNvSpPr>
          <p:nvPr>
            <p:ph type="title"/>
          </p:nvPr>
        </p:nvSpPr>
        <p:spPr>
          <a:xfrm>
            <a:off x="699306" y="239354"/>
            <a:ext cx="8228707" cy="1143000"/>
          </a:xfrm>
        </p:spPr>
        <p:txBody>
          <a:bodyPr/>
          <a:lstStyle/>
          <a:p>
            <a:pPr algn="l"/>
            <a:r>
              <a:rPr lang="en-US" altLang="en-US" sz="3586" dirty="0">
                <a:solidFill>
                  <a:srgbClr val="FFFF00"/>
                </a:solidFill>
              </a:rPr>
              <a:t>            </a:t>
            </a:r>
            <a:br>
              <a:rPr lang="en-US" altLang="en-US" sz="3586" dirty="0">
                <a:solidFill>
                  <a:srgbClr val="FFFF00"/>
                </a:solidFill>
              </a:rPr>
            </a:br>
            <a:br>
              <a:rPr lang="en-US" altLang="en-US" sz="3586" dirty="0">
                <a:solidFill>
                  <a:srgbClr val="FFFF00"/>
                </a:solidFill>
              </a:rPr>
            </a:br>
            <a:r>
              <a:rPr lang="en-US" altLang="en-US" sz="2180" dirty="0">
                <a:solidFill>
                  <a:schemeClr val="bg1"/>
                </a:solidFill>
              </a:rPr>
              <a:t>Doing genomics on DNA from a small tube of blood or from urine</a:t>
            </a:r>
            <a:br>
              <a:rPr lang="en-US" altLang="en-US" sz="2180" dirty="0">
                <a:solidFill>
                  <a:schemeClr val="bg1"/>
                </a:solidFill>
              </a:rPr>
            </a:br>
            <a:br>
              <a:rPr lang="en-US" altLang="en-US" sz="2180" dirty="0">
                <a:solidFill>
                  <a:schemeClr val="bg1"/>
                </a:solidFill>
              </a:rPr>
            </a:br>
            <a:r>
              <a:rPr lang="en-US" altLang="en-US" sz="2180" dirty="0">
                <a:solidFill>
                  <a:schemeClr val="bg1"/>
                </a:solidFill>
              </a:rPr>
              <a:t>No tissue biopsy</a:t>
            </a:r>
            <a:br>
              <a:rPr lang="en-US" altLang="en-US" sz="2180" dirty="0">
                <a:solidFill>
                  <a:schemeClr val="bg1"/>
                </a:solidFill>
              </a:rPr>
            </a:br>
            <a:br>
              <a:rPr lang="en-US" altLang="en-US" sz="2180" dirty="0">
                <a:solidFill>
                  <a:schemeClr val="bg1"/>
                </a:solidFill>
              </a:rPr>
            </a:br>
            <a:endParaRPr lang="en-US" altLang="en-US" sz="3094" b="1" dirty="0">
              <a:solidFill>
                <a:schemeClr val="bg1"/>
              </a:solidFill>
            </a:endParaRPr>
          </a:p>
        </p:txBody>
      </p:sp>
      <p:sp>
        <p:nvSpPr>
          <p:cNvPr id="70662" name="Rectangle 1"/>
          <p:cNvSpPr>
            <a:spLocks noChangeArrowheads="1"/>
          </p:cNvSpPr>
          <p:nvPr/>
        </p:nvSpPr>
        <p:spPr bwMode="auto">
          <a:xfrm>
            <a:off x="3176737" y="2425527"/>
            <a:ext cx="4299895" cy="525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r>
              <a:rPr lang="en-US" altLang="en-US" sz="2812" b="1" dirty="0">
                <a:solidFill>
                  <a:schemeClr val="bg1"/>
                </a:solidFill>
              </a:rPr>
              <a:t>~6000 patient samples</a:t>
            </a:r>
            <a:endParaRPr lang="en-US" altLang="en-US" sz="2953" dirty="0"/>
          </a:p>
        </p:txBody>
      </p:sp>
      <p:pic>
        <p:nvPicPr>
          <p:cNvPr id="70659" name="Picture 5" descr="Gloved hand holding collection tube containing blo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473" y="3214687"/>
            <a:ext cx="3780607" cy="2510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61" name="Picture 2" descr="Gloved hand holding specimen container with ur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359" y="3214687"/>
            <a:ext cx="3549551" cy="2510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663" name="Rectangle 1"/>
          <p:cNvSpPr>
            <a:spLocks noChangeArrowheads="1"/>
          </p:cNvSpPr>
          <p:nvPr/>
        </p:nvSpPr>
        <p:spPr bwMode="auto">
          <a:xfrm>
            <a:off x="1934506" y="6200552"/>
            <a:ext cx="5758308" cy="48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ctr"/>
            <a:r>
              <a:rPr lang="en-US" altLang="en-US" sz="1266" b="1">
                <a:solidFill>
                  <a:srgbClr val="FFC000"/>
                </a:solidFill>
              </a:rPr>
              <a:t>Schwaederle…..Kurzrock.  Use of Liquid Biopsies in Clinical Oncology:  </a:t>
            </a:r>
          </a:p>
          <a:p>
            <a:pPr algn="ctr"/>
            <a:r>
              <a:rPr lang="en-US" altLang="en-US" sz="1266" b="1">
                <a:solidFill>
                  <a:srgbClr val="FFC000"/>
                </a:solidFill>
              </a:rPr>
              <a:t>Pilot Experience in 168 Patients.  CCR, 2016</a:t>
            </a:r>
            <a:endParaRPr lang="en-US" altLang="en-US" sz="1266">
              <a:solidFill>
                <a:srgbClr val="FFC000"/>
              </a:solidFill>
            </a:endParaRPr>
          </a:p>
        </p:txBody>
      </p:sp>
    </p:spTree>
    <p:extLst>
      <p:ext uri="{BB962C8B-B14F-4D97-AF65-F5344CB8AC3E}">
        <p14:creationId xmlns:p14="http://schemas.microsoft.com/office/powerpoint/2010/main" val="270268516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E0EF89-EE7B-C04C-9BAD-D449A4EE12F9}"/>
              </a:ext>
            </a:extLst>
          </p:cNvPr>
          <p:cNvSpPr>
            <a:spLocks noGrp="1"/>
          </p:cNvSpPr>
          <p:nvPr>
            <p:ph type="title"/>
          </p:nvPr>
        </p:nvSpPr>
        <p:spPr>
          <a:xfrm>
            <a:off x="628650" y="376044"/>
            <a:ext cx="7886700" cy="411956"/>
          </a:xfrm>
        </p:spPr>
        <p:txBody>
          <a:bodyPr>
            <a:normAutofit fontScale="90000"/>
          </a:bodyPr>
          <a:lstStyle/>
          <a:p>
            <a:r>
              <a:rPr kumimoji="1" lang="en-US" altLang="ja-US" b="1" dirty="0">
                <a:solidFill>
                  <a:srgbClr val="FFFF00"/>
                </a:solidFill>
                <a:latin typeface="Arial" panose="020B0604020202020204" pitchFamily="34" charset="0"/>
                <a:cs typeface="Arial" panose="020B0604020202020204" pitchFamily="34" charset="0"/>
              </a:rPr>
              <a:t>Carcinoma of unknown primary (CUP): Molecular feature</a:t>
            </a:r>
          </a:p>
        </p:txBody>
      </p:sp>
      <p:sp>
        <p:nvSpPr>
          <p:cNvPr id="8" name="テキスト ボックス 7">
            <a:extLst>
              <a:ext uri="{FF2B5EF4-FFF2-40B4-BE49-F238E27FC236}">
                <a16:creationId xmlns:a16="http://schemas.microsoft.com/office/drawing/2014/main" id="{72997673-1380-1048-9838-551721354D0D}"/>
              </a:ext>
            </a:extLst>
          </p:cNvPr>
          <p:cNvSpPr txBox="1"/>
          <p:nvPr/>
        </p:nvSpPr>
        <p:spPr>
          <a:xfrm>
            <a:off x="628650" y="1457325"/>
            <a:ext cx="7886700" cy="369332"/>
          </a:xfrm>
          <a:prstGeom prst="rect">
            <a:avLst/>
          </a:prstGeom>
          <a:noFill/>
        </p:spPr>
        <p:txBody>
          <a:bodyPr wrap="square" rtlCol="0">
            <a:spAutoFit/>
          </a:bodyPr>
          <a:lstStyle/>
          <a:p>
            <a:r>
              <a:rPr lang="en-US" altLang="ja-US" sz="1800" dirty="0">
                <a:solidFill>
                  <a:schemeClr val="bg1"/>
                </a:solidFill>
                <a:latin typeface="Arial" panose="020B0604020202020204" pitchFamily="34" charset="0"/>
                <a:ea typeface="Times New Roman" panose="02020603050405020304" pitchFamily="18" charset="0"/>
              </a:rPr>
              <a:t>Landscape of Level 1 alterations based on </a:t>
            </a:r>
            <a:r>
              <a:rPr lang="en-US" altLang="ja-US" sz="1800" dirty="0" err="1">
                <a:solidFill>
                  <a:schemeClr val="bg1"/>
                </a:solidFill>
                <a:latin typeface="Arial" panose="020B0604020202020204" pitchFamily="34" charset="0"/>
                <a:ea typeface="Times New Roman" panose="02020603050405020304" pitchFamily="18" charset="0"/>
              </a:rPr>
              <a:t>OncoKB</a:t>
            </a:r>
            <a:r>
              <a:rPr lang="en-US" altLang="ja-US" sz="1800" dirty="0">
                <a:solidFill>
                  <a:schemeClr val="bg1"/>
                </a:solidFill>
                <a:latin typeface="Arial" panose="020B0604020202020204" pitchFamily="34" charset="0"/>
                <a:ea typeface="Times New Roman" panose="02020603050405020304" pitchFamily="18" charset="0"/>
              </a:rPr>
              <a:t> classification</a:t>
            </a:r>
            <a:endParaRPr kumimoji="1" lang="ja-US" altLang="en-US" sz="1650" dirty="0">
              <a:solidFill>
                <a:schemeClr val="bg1"/>
              </a:solidFill>
            </a:endParaRPr>
          </a:p>
        </p:txBody>
      </p:sp>
      <p:pic>
        <p:nvPicPr>
          <p:cNvPr id="3" name="図 2" descr="Pie chart showing many different mutations.">
            <a:extLst>
              <a:ext uri="{FF2B5EF4-FFF2-40B4-BE49-F238E27FC236}">
                <a16:creationId xmlns:a16="http://schemas.microsoft.com/office/drawing/2014/main" id="{4227F243-B0A0-5C4E-90F7-8F71274B9758}"/>
              </a:ext>
            </a:extLst>
          </p:cNvPr>
          <p:cNvPicPr>
            <a:picLocks noChangeAspect="1"/>
          </p:cNvPicPr>
          <p:nvPr/>
        </p:nvPicPr>
        <p:blipFill>
          <a:blip r:embed="rId2"/>
          <a:stretch>
            <a:fillRect/>
          </a:stretch>
        </p:blipFill>
        <p:spPr>
          <a:xfrm>
            <a:off x="1388980" y="1869282"/>
            <a:ext cx="6175601" cy="3689086"/>
          </a:xfrm>
          <a:prstGeom prst="rect">
            <a:avLst/>
          </a:prstGeom>
        </p:spPr>
      </p:pic>
      <p:sp>
        <p:nvSpPr>
          <p:cNvPr id="6" name="テキスト ボックス 5">
            <a:extLst>
              <a:ext uri="{FF2B5EF4-FFF2-40B4-BE49-F238E27FC236}">
                <a16:creationId xmlns:a16="http://schemas.microsoft.com/office/drawing/2014/main" id="{A05DA5E1-2668-A848-9184-D719CC3B4710}"/>
              </a:ext>
            </a:extLst>
          </p:cNvPr>
          <p:cNvSpPr txBox="1"/>
          <p:nvPr/>
        </p:nvSpPr>
        <p:spPr>
          <a:xfrm>
            <a:off x="5926453" y="6308831"/>
            <a:ext cx="3217547" cy="346249"/>
          </a:xfrm>
          <a:prstGeom prst="rect">
            <a:avLst/>
          </a:prstGeom>
          <a:noFill/>
        </p:spPr>
        <p:txBody>
          <a:bodyPr wrap="none" rtlCol="0">
            <a:spAutoFit/>
          </a:bodyPr>
          <a:lstStyle/>
          <a:p>
            <a:r>
              <a:rPr kumimoji="1" lang="en-US" altLang="ja-US" sz="1650" i="1" dirty="0">
                <a:solidFill>
                  <a:srgbClr val="FFC000"/>
                </a:solidFill>
                <a:latin typeface="Arial" panose="020B0604020202020204" pitchFamily="34" charset="0"/>
                <a:cs typeface="Arial" panose="020B0604020202020204" pitchFamily="34" charset="0"/>
              </a:rPr>
              <a:t>Kato… </a:t>
            </a:r>
            <a:r>
              <a:rPr kumimoji="1" lang="en-US" altLang="ja-US" sz="1650" i="1" dirty="0" err="1">
                <a:solidFill>
                  <a:srgbClr val="FFC000"/>
                </a:solidFill>
                <a:latin typeface="Arial" panose="020B0604020202020204" pitchFamily="34" charset="0"/>
                <a:cs typeface="Arial" panose="020B0604020202020204" pitchFamily="34" charset="0"/>
              </a:rPr>
              <a:t>Kurzrock</a:t>
            </a:r>
            <a:r>
              <a:rPr kumimoji="1" lang="en-US" altLang="ja-US" sz="1650" i="1" dirty="0">
                <a:solidFill>
                  <a:srgbClr val="FFC000"/>
                </a:solidFill>
                <a:latin typeface="Arial" panose="020B0604020202020204" pitchFamily="34" charset="0"/>
                <a:cs typeface="Arial" panose="020B0604020202020204" pitchFamily="34" charset="0"/>
              </a:rPr>
              <a:t> , JCO PO 2021</a:t>
            </a:r>
            <a:endParaRPr kumimoji="1" lang="ja-US" altLang="en-US" sz="1650" i="1"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3424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E0EF89-EE7B-C04C-9BAD-D449A4EE12F9}"/>
              </a:ext>
            </a:extLst>
          </p:cNvPr>
          <p:cNvSpPr>
            <a:spLocks noGrp="1"/>
          </p:cNvSpPr>
          <p:nvPr>
            <p:ph type="title"/>
          </p:nvPr>
        </p:nvSpPr>
        <p:spPr>
          <a:xfrm>
            <a:off x="400386" y="343525"/>
            <a:ext cx="8343228" cy="326231"/>
          </a:xfrm>
        </p:spPr>
        <p:txBody>
          <a:bodyPr>
            <a:normAutofit fontScale="90000"/>
          </a:bodyPr>
          <a:lstStyle/>
          <a:p>
            <a:r>
              <a:rPr kumimoji="1" lang="en-US" altLang="ja-US" b="1" dirty="0">
                <a:solidFill>
                  <a:srgbClr val="FFFF00"/>
                </a:solidFill>
                <a:latin typeface="Arial" panose="020B0604020202020204" pitchFamily="34" charset="0"/>
                <a:cs typeface="Arial" panose="020B0604020202020204" pitchFamily="34" charset="0"/>
              </a:rPr>
              <a:t>Carcinoma of unknown primary (CUP): Treatment strategy</a:t>
            </a:r>
          </a:p>
        </p:txBody>
      </p:sp>
      <p:pic>
        <p:nvPicPr>
          <p:cNvPr id="6" name="Main graphic" descr="Infographic showing a protocol for treating patients according to their molecular alterations.">
            <a:extLst>
              <a:ext uri="{FF2B5EF4-FFF2-40B4-BE49-F238E27FC236}">
                <a16:creationId xmlns:a16="http://schemas.microsoft.com/office/drawing/2014/main" id="{310F740D-F6F8-9648-BBD6-5F9A53EBCBB9}"/>
              </a:ext>
            </a:extLst>
          </p:cNvPr>
          <p:cNvPicPr/>
          <p:nvPr/>
        </p:nvPicPr>
        <p:blipFill>
          <a:blip r:embed="rId2">
            <a:extLst>
              <a:ext uri="{BEBA8EAE-BF5A-486C-A8C5-ECC9F3942E4B}">
                <a14:imgProps xmlns:a14="http://schemas.microsoft.com/office/drawing/2010/main">
                  <a14:imgLayer r:embed="rId3">
                    <a14:imgEffect>
                      <a14:colorTemperature colorTemp="6695"/>
                    </a14:imgEffect>
                  </a14:imgLayer>
                </a14:imgProps>
              </a:ext>
            </a:extLst>
          </a:blip>
          <a:stretch/>
        </p:blipFill>
        <p:spPr>
          <a:xfrm>
            <a:off x="335401" y="1533118"/>
            <a:ext cx="8473199" cy="4039007"/>
          </a:xfrm>
          <a:prstGeom prst="rect">
            <a:avLst/>
          </a:prstGeom>
          <a:ln>
            <a:noFill/>
          </a:ln>
        </p:spPr>
      </p:pic>
      <p:sp>
        <p:nvSpPr>
          <p:cNvPr id="7" name="テキスト ボックス 6">
            <a:extLst>
              <a:ext uri="{FF2B5EF4-FFF2-40B4-BE49-F238E27FC236}">
                <a16:creationId xmlns:a16="http://schemas.microsoft.com/office/drawing/2014/main" id="{20126328-00EC-1C48-A745-0B3B1F6A1196}"/>
              </a:ext>
            </a:extLst>
          </p:cNvPr>
          <p:cNvSpPr txBox="1"/>
          <p:nvPr/>
        </p:nvSpPr>
        <p:spPr>
          <a:xfrm>
            <a:off x="5051756" y="6341350"/>
            <a:ext cx="3972882" cy="346249"/>
          </a:xfrm>
          <a:prstGeom prst="rect">
            <a:avLst/>
          </a:prstGeom>
          <a:noFill/>
        </p:spPr>
        <p:txBody>
          <a:bodyPr wrap="none" rtlCol="0">
            <a:spAutoFit/>
          </a:bodyPr>
          <a:lstStyle/>
          <a:p>
            <a:r>
              <a:rPr kumimoji="1" lang="en-US" altLang="ja-US" sz="1650" i="1" dirty="0">
                <a:solidFill>
                  <a:schemeClr val="bg1"/>
                </a:solidFill>
                <a:latin typeface="Arial" panose="020B0604020202020204" pitchFamily="34" charset="0"/>
                <a:cs typeface="Arial" panose="020B0604020202020204" pitchFamily="34" charset="0"/>
              </a:rPr>
              <a:t>Kato… </a:t>
            </a:r>
            <a:r>
              <a:rPr kumimoji="1" lang="en-US" altLang="ja-US" sz="1650" i="1" dirty="0" err="1">
                <a:solidFill>
                  <a:schemeClr val="bg1"/>
                </a:solidFill>
                <a:latin typeface="Arial" panose="020B0604020202020204" pitchFamily="34" charset="0"/>
                <a:cs typeface="Arial" panose="020B0604020202020204" pitchFamily="34" charset="0"/>
              </a:rPr>
              <a:t>Kurzrock</a:t>
            </a:r>
            <a:r>
              <a:rPr kumimoji="1" lang="en-US" altLang="ja-US" sz="1650" i="1" dirty="0">
                <a:solidFill>
                  <a:schemeClr val="bg1"/>
                </a:solidFill>
                <a:latin typeface="Arial" panose="020B0604020202020204" pitchFamily="34" charset="0"/>
                <a:cs typeface="Arial" panose="020B0604020202020204" pitchFamily="34" charset="0"/>
              </a:rPr>
              <a:t>, Trends in Cancer 2021</a:t>
            </a:r>
            <a:endParaRPr kumimoji="1" lang="ja-US" altLang="en-US" sz="165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22901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CAB2557A-1BEA-1947-912B-57A3DA768D30}"/>
              </a:ext>
            </a:extLst>
          </p:cNvPr>
          <p:cNvSpPr txBox="1">
            <a:spLocks noGrp="1"/>
          </p:cNvSpPr>
          <p:nvPr>
            <p:ph type="title" idx="4294967295"/>
          </p:nvPr>
        </p:nvSpPr>
        <p:spPr>
          <a:xfrm>
            <a:off x="3998975" y="1304247"/>
            <a:ext cx="5029201" cy="10618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543722" rtl="0" eaLnBrk="1" fontAlgn="auto" latinLnBrk="0" hangingPunct="1">
              <a:lnSpc>
                <a:spcPct val="100000"/>
              </a:lnSpc>
              <a:spcBef>
                <a:spcPts val="0"/>
              </a:spcBef>
              <a:spcAft>
                <a:spcPts val="0"/>
              </a:spcAft>
              <a:buClrTx/>
              <a:buSzTx/>
              <a:buFontTx/>
              <a:buNone/>
              <a:tabLst/>
              <a:defRPr/>
            </a:pPr>
            <a:r>
              <a:rPr kumimoji="1" lang="en-US" altLang="ja-US" sz="21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Matched targeted therapy with higher matching score was associated with better PFS, OS and clinical benefit. </a:t>
            </a:r>
            <a:endParaRPr kumimoji="1" lang="ja-US" altLang="en-US" sz="21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11" name="図 10" descr="Line graphs showing progression-free survival in the months after treatment initiation. Patients with higher scores had better survival.">
            <a:extLst>
              <a:ext uri="{FF2B5EF4-FFF2-40B4-BE49-F238E27FC236}">
                <a16:creationId xmlns:a16="http://schemas.microsoft.com/office/drawing/2014/main" id="{09ABE188-AE93-F549-B74C-4224157D6459}"/>
              </a:ext>
            </a:extLst>
          </p:cNvPr>
          <p:cNvPicPr>
            <a:picLocks noChangeAspect="1"/>
          </p:cNvPicPr>
          <p:nvPr/>
        </p:nvPicPr>
        <p:blipFill>
          <a:blip r:embed="rId3"/>
          <a:stretch>
            <a:fillRect/>
          </a:stretch>
        </p:blipFill>
        <p:spPr>
          <a:xfrm>
            <a:off x="115825" y="1011922"/>
            <a:ext cx="3767640" cy="2417078"/>
          </a:xfrm>
          <a:prstGeom prst="rect">
            <a:avLst/>
          </a:prstGeom>
        </p:spPr>
      </p:pic>
      <p:sp>
        <p:nvSpPr>
          <p:cNvPr id="2" name="Down Arrow 1" descr="Arrow pointing at line for higher matching score">
            <a:extLst>
              <a:ext uri="{FF2B5EF4-FFF2-40B4-BE49-F238E27FC236}">
                <a16:creationId xmlns:a16="http://schemas.microsoft.com/office/drawing/2014/main" id="{CB280859-2ABB-6C40-AC28-DEA14CCA8036}"/>
              </a:ext>
            </a:extLst>
          </p:cNvPr>
          <p:cNvSpPr/>
          <p:nvPr/>
        </p:nvSpPr>
        <p:spPr>
          <a:xfrm rot="4193881">
            <a:off x="2741410" y="1958214"/>
            <a:ext cx="311020" cy="534729"/>
          </a:xfrm>
          <a:prstGeom prst="down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Light"/>
            </a:endParaRPr>
          </a:p>
        </p:txBody>
      </p:sp>
      <p:sp>
        <p:nvSpPr>
          <p:cNvPr id="9" name="Down Arrow 8" descr="Arrow pointing at line for lower matching score">
            <a:extLst>
              <a:ext uri="{FF2B5EF4-FFF2-40B4-BE49-F238E27FC236}">
                <a16:creationId xmlns:a16="http://schemas.microsoft.com/office/drawing/2014/main" id="{5DC524FD-5F0C-4848-89EC-E093972B9D7A}"/>
              </a:ext>
            </a:extLst>
          </p:cNvPr>
          <p:cNvSpPr/>
          <p:nvPr/>
        </p:nvSpPr>
        <p:spPr>
          <a:xfrm rot="4193881">
            <a:off x="2016849" y="2434070"/>
            <a:ext cx="311020" cy="534729"/>
          </a:xfrm>
          <a:prstGeom prst="down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Light"/>
            </a:endParaRPr>
          </a:p>
        </p:txBody>
      </p:sp>
      <p:pic>
        <p:nvPicPr>
          <p:cNvPr id="12" name="図 11" descr="Line graphs showing overall survival in the months after treatment initiation. Patients with higher scores had better survival.">
            <a:extLst>
              <a:ext uri="{FF2B5EF4-FFF2-40B4-BE49-F238E27FC236}">
                <a16:creationId xmlns:a16="http://schemas.microsoft.com/office/drawing/2014/main" id="{554E3C93-6552-5B49-88D3-7E36C5532BDC}"/>
              </a:ext>
            </a:extLst>
          </p:cNvPr>
          <p:cNvPicPr>
            <a:picLocks noChangeAspect="1"/>
          </p:cNvPicPr>
          <p:nvPr/>
        </p:nvPicPr>
        <p:blipFill>
          <a:blip r:embed="rId4"/>
          <a:stretch>
            <a:fillRect/>
          </a:stretch>
        </p:blipFill>
        <p:spPr>
          <a:xfrm>
            <a:off x="128524" y="3532873"/>
            <a:ext cx="3767639" cy="2417078"/>
          </a:xfrm>
          <a:prstGeom prst="rect">
            <a:avLst/>
          </a:prstGeom>
        </p:spPr>
      </p:pic>
      <p:pic>
        <p:nvPicPr>
          <p:cNvPr id="10" name="図 9" descr="Stacked bar graph showing clinical response. Patients with higher scores had better responses.">
            <a:extLst>
              <a:ext uri="{FF2B5EF4-FFF2-40B4-BE49-F238E27FC236}">
                <a16:creationId xmlns:a16="http://schemas.microsoft.com/office/drawing/2014/main" id="{8FDF89AA-B369-704F-A1E6-3528E5621763}"/>
              </a:ext>
            </a:extLst>
          </p:cNvPr>
          <p:cNvPicPr>
            <a:picLocks noChangeAspect="1"/>
          </p:cNvPicPr>
          <p:nvPr/>
        </p:nvPicPr>
        <p:blipFill>
          <a:blip r:embed="rId5"/>
          <a:stretch>
            <a:fillRect/>
          </a:stretch>
        </p:blipFill>
        <p:spPr>
          <a:xfrm>
            <a:off x="4121299" y="2819524"/>
            <a:ext cx="4686001" cy="2783296"/>
          </a:xfrm>
          <a:prstGeom prst="rect">
            <a:avLst/>
          </a:prstGeom>
        </p:spPr>
      </p:pic>
      <p:sp>
        <p:nvSpPr>
          <p:cNvPr id="3" name="Oval 2" descr="Oval highlighting complete response, partial response and stable disease for patients (25%) with lower matching scores.">
            <a:extLst>
              <a:ext uri="{FF2B5EF4-FFF2-40B4-BE49-F238E27FC236}">
                <a16:creationId xmlns:a16="http://schemas.microsoft.com/office/drawing/2014/main" id="{335806C1-E5F0-A642-BC45-ED6BC70CD59B}"/>
              </a:ext>
            </a:extLst>
          </p:cNvPr>
          <p:cNvSpPr/>
          <p:nvPr/>
        </p:nvSpPr>
        <p:spPr>
          <a:xfrm>
            <a:off x="4665518" y="2819524"/>
            <a:ext cx="1145111" cy="1856386"/>
          </a:xfrm>
          <a:prstGeom prst="ellipse">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Light"/>
            </a:endParaRPr>
          </a:p>
        </p:txBody>
      </p:sp>
      <p:sp>
        <p:nvSpPr>
          <p:cNvPr id="14" name="Oval 13" descr="Oval highlighting partial response and stable disease for patients (83%) with higher matching scores.">
            <a:extLst>
              <a:ext uri="{FF2B5EF4-FFF2-40B4-BE49-F238E27FC236}">
                <a16:creationId xmlns:a16="http://schemas.microsoft.com/office/drawing/2014/main" id="{DEE10A5A-5101-3448-97A1-F54FEF6A7FA3}"/>
              </a:ext>
            </a:extLst>
          </p:cNvPr>
          <p:cNvSpPr/>
          <p:nvPr/>
        </p:nvSpPr>
        <p:spPr>
          <a:xfrm>
            <a:off x="6234545" y="2819523"/>
            <a:ext cx="1041621" cy="609477"/>
          </a:xfrm>
          <a:prstGeom prst="ellipse">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Light"/>
            </a:endParaRPr>
          </a:p>
        </p:txBody>
      </p:sp>
      <p:sp>
        <p:nvSpPr>
          <p:cNvPr id="7" name="テキスト ボックス 6">
            <a:extLst>
              <a:ext uri="{FF2B5EF4-FFF2-40B4-BE49-F238E27FC236}">
                <a16:creationId xmlns:a16="http://schemas.microsoft.com/office/drawing/2014/main" id="{07EC6993-5771-F842-AE36-CAA6A0240FC2}"/>
              </a:ext>
            </a:extLst>
          </p:cNvPr>
          <p:cNvSpPr txBox="1"/>
          <p:nvPr/>
        </p:nvSpPr>
        <p:spPr>
          <a:xfrm>
            <a:off x="5810629" y="6304664"/>
            <a:ext cx="3217547" cy="346249"/>
          </a:xfrm>
          <a:prstGeom prst="rect">
            <a:avLst/>
          </a:prstGeom>
          <a:noFill/>
        </p:spPr>
        <p:txBody>
          <a:bodyPr wrap="none" rtlCol="0">
            <a:spAutoFit/>
          </a:bodyPr>
          <a:lstStyle/>
          <a:p>
            <a:r>
              <a:rPr kumimoji="1" lang="en-US" altLang="ja-US" sz="1650" i="1" dirty="0">
                <a:solidFill>
                  <a:srgbClr val="FFC000"/>
                </a:solidFill>
                <a:latin typeface="Arial" panose="020B0604020202020204" pitchFamily="34" charset="0"/>
                <a:cs typeface="Arial" panose="020B0604020202020204" pitchFamily="34" charset="0"/>
              </a:rPr>
              <a:t>Kato… </a:t>
            </a:r>
            <a:r>
              <a:rPr kumimoji="1" lang="en-US" altLang="ja-US" sz="1650" i="1" dirty="0" err="1">
                <a:solidFill>
                  <a:srgbClr val="FFC000"/>
                </a:solidFill>
                <a:latin typeface="Arial" panose="020B0604020202020204" pitchFamily="34" charset="0"/>
                <a:cs typeface="Arial" panose="020B0604020202020204" pitchFamily="34" charset="0"/>
              </a:rPr>
              <a:t>Kurzrock</a:t>
            </a:r>
            <a:r>
              <a:rPr kumimoji="1" lang="en-US" altLang="ja-US" sz="1650" i="1" dirty="0">
                <a:solidFill>
                  <a:srgbClr val="FFC000"/>
                </a:solidFill>
                <a:latin typeface="Arial" panose="020B0604020202020204" pitchFamily="34" charset="0"/>
                <a:cs typeface="Arial" panose="020B0604020202020204" pitchFamily="34" charset="0"/>
              </a:rPr>
              <a:t> , JCO PO 2021</a:t>
            </a:r>
            <a:endParaRPr kumimoji="1" lang="ja-US" altLang="en-US" sz="1650" i="1"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30270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3"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noGrp="1"/>
          </p:cNvSpPr>
          <p:nvPr>
            <p:ph type="title" idx="4294967295"/>
          </p:nvPr>
        </p:nvSpPr>
        <p:spPr>
          <a:xfrm>
            <a:off x="199910" y="317056"/>
            <a:ext cx="809244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54372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62-year-old man with poorly differentiated carcinoma of unknown primary</a:t>
            </a:r>
            <a:endParaRPr kumimoji="0" lang="en-US" sz="195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Rectangle 3"/>
          <p:cNvSpPr/>
          <p:nvPr/>
        </p:nvSpPr>
        <p:spPr>
          <a:xfrm>
            <a:off x="199910" y="1785096"/>
            <a:ext cx="3581492" cy="692497"/>
          </a:xfrm>
          <a:prstGeom prst="rect">
            <a:avLst/>
          </a:prstGeom>
        </p:spPr>
        <p:txBody>
          <a:bodyPr wrap="square">
            <a:spAutoFit/>
          </a:bodyPr>
          <a:lstStyle/>
          <a:p>
            <a:r>
              <a:rPr lang="en-US" sz="1950" b="1" dirty="0">
                <a:solidFill>
                  <a:schemeClr val="bg1">
                    <a:lumMod val="95000"/>
                  </a:schemeClr>
                </a:solidFill>
                <a:latin typeface="Arial" panose="020B0604020202020204" pitchFamily="34" charset="0"/>
                <a:cs typeface="Arial" panose="020B0604020202020204" pitchFamily="34" charset="0"/>
              </a:rPr>
              <a:t>Treatment history:</a:t>
            </a:r>
          </a:p>
          <a:p>
            <a:r>
              <a:rPr lang="en-US" sz="1950" dirty="0">
                <a:solidFill>
                  <a:schemeClr val="bg1">
                    <a:lumMod val="95000"/>
                  </a:schemeClr>
                </a:solidFill>
                <a:latin typeface="Arial" panose="020B0604020202020204" pitchFamily="34" charset="0"/>
                <a:cs typeface="Arial" panose="020B0604020202020204" pitchFamily="34" charset="0"/>
              </a:rPr>
              <a:t>No systemic or local therapy.</a:t>
            </a:r>
          </a:p>
        </p:txBody>
      </p:sp>
      <p:sp>
        <p:nvSpPr>
          <p:cNvPr id="3" name="Rectangle 2"/>
          <p:cNvSpPr/>
          <p:nvPr/>
        </p:nvSpPr>
        <p:spPr>
          <a:xfrm>
            <a:off x="4213638" y="1797375"/>
            <a:ext cx="4572000" cy="1892826"/>
          </a:xfrm>
          <a:prstGeom prst="rect">
            <a:avLst/>
          </a:prstGeom>
        </p:spPr>
        <p:txBody>
          <a:bodyPr>
            <a:spAutoFit/>
          </a:bodyPr>
          <a:lstStyle/>
          <a:p>
            <a:r>
              <a:rPr lang="en-US" sz="1950" b="1" dirty="0" err="1">
                <a:solidFill>
                  <a:schemeClr val="bg1">
                    <a:lumMod val="95000"/>
                  </a:schemeClr>
                </a:solidFill>
                <a:latin typeface="Arial" panose="020B0604020202020204" pitchFamily="34" charset="0"/>
                <a:cs typeface="Arial" panose="020B0604020202020204" pitchFamily="34" charset="0"/>
              </a:rPr>
              <a:t>cfDNA</a:t>
            </a:r>
            <a:r>
              <a:rPr lang="en-US" sz="1950" b="1" dirty="0">
                <a:solidFill>
                  <a:schemeClr val="bg1">
                    <a:lumMod val="95000"/>
                  </a:schemeClr>
                </a:solidFill>
                <a:latin typeface="Arial" panose="020B0604020202020204" pitchFamily="34" charset="0"/>
                <a:cs typeface="Arial" panose="020B0604020202020204" pitchFamily="34" charset="0"/>
              </a:rPr>
              <a:t>: </a:t>
            </a:r>
          </a:p>
          <a:p>
            <a:r>
              <a:rPr lang="en-US" sz="1950" i="1" dirty="0">
                <a:solidFill>
                  <a:schemeClr val="bg1">
                    <a:lumMod val="95000"/>
                  </a:schemeClr>
                </a:solidFill>
                <a:latin typeface="Arial" panose="020B0604020202020204" pitchFamily="34" charset="0"/>
                <a:cs typeface="Arial" panose="020B0604020202020204" pitchFamily="34" charset="0"/>
              </a:rPr>
              <a:t>KRAS</a:t>
            </a:r>
            <a:r>
              <a:rPr lang="en-US" sz="1950" dirty="0">
                <a:solidFill>
                  <a:schemeClr val="bg1">
                    <a:lumMod val="95000"/>
                  </a:schemeClr>
                </a:solidFill>
                <a:latin typeface="Arial" panose="020B0604020202020204" pitchFamily="34" charset="0"/>
                <a:cs typeface="Arial" panose="020B0604020202020204" pitchFamily="34" charset="0"/>
              </a:rPr>
              <a:t> T20A</a:t>
            </a:r>
          </a:p>
          <a:p>
            <a:r>
              <a:rPr lang="en-US" sz="1950" i="1" dirty="0">
                <a:solidFill>
                  <a:schemeClr val="bg1">
                    <a:lumMod val="95000"/>
                  </a:schemeClr>
                </a:solidFill>
                <a:latin typeface="Arial" panose="020B0604020202020204" pitchFamily="34" charset="0"/>
                <a:cs typeface="Arial" panose="020B0604020202020204" pitchFamily="34" charset="0"/>
              </a:rPr>
              <a:t>ARID1A</a:t>
            </a:r>
            <a:r>
              <a:rPr lang="en-US" sz="1950" dirty="0">
                <a:solidFill>
                  <a:schemeClr val="bg1">
                    <a:lumMod val="95000"/>
                  </a:schemeClr>
                </a:solidFill>
                <a:latin typeface="Arial" panose="020B0604020202020204" pitchFamily="34" charset="0"/>
                <a:cs typeface="Arial" panose="020B0604020202020204" pitchFamily="34" charset="0"/>
              </a:rPr>
              <a:t> Splice site SNV</a:t>
            </a:r>
          </a:p>
          <a:p>
            <a:endParaRPr lang="en-US" sz="1950" dirty="0">
              <a:solidFill>
                <a:schemeClr val="bg1">
                  <a:lumMod val="95000"/>
                </a:schemeClr>
              </a:solidFill>
              <a:latin typeface="Arial" panose="020B0604020202020204" pitchFamily="34" charset="0"/>
              <a:cs typeface="Arial" panose="020B0604020202020204" pitchFamily="34" charset="0"/>
            </a:endParaRPr>
          </a:p>
          <a:p>
            <a:endParaRPr lang="en-US" sz="1950" dirty="0">
              <a:solidFill>
                <a:schemeClr val="bg1">
                  <a:lumMod val="95000"/>
                </a:schemeClr>
              </a:solidFill>
              <a:latin typeface="Arial" panose="020B0604020202020204" pitchFamily="34" charset="0"/>
              <a:cs typeface="Arial" panose="020B0604020202020204" pitchFamily="34" charset="0"/>
            </a:endParaRPr>
          </a:p>
          <a:p>
            <a:r>
              <a:rPr lang="en-US" sz="1950" b="1" dirty="0">
                <a:solidFill>
                  <a:schemeClr val="bg1">
                    <a:lumMod val="95000"/>
                  </a:schemeClr>
                </a:solidFill>
                <a:latin typeface="Arial" panose="020B0604020202020204" pitchFamily="34" charset="0"/>
                <a:cs typeface="Arial" panose="020B0604020202020204" pitchFamily="34" charset="0"/>
              </a:rPr>
              <a:t>Tissue NGS: </a:t>
            </a:r>
            <a:r>
              <a:rPr lang="en-US" sz="1950" dirty="0">
                <a:solidFill>
                  <a:schemeClr val="bg1">
                    <a:lumMod val="95000"/>
                  </a:schemeClr>
                </a:solidFill>
                <a:latin typeface="Arial" panose="020B0604020202020204" pitchFamily="34" charset="0"/>
                <a:cs typeface="Arial" panose="020B0604020202020204" pitchFamily="34" charset="0"/>
              </a:rPr>
              <a:t>Insufficient sample</a:t>
            </a:r>
          </a:p>
        </p:txBody>
      </p:sp>
    </p:spTree>
    <p:extLst>
      <p:ext uri="{BB962C8B-B14F-4D97-AF65-F5344CB8AC3E}">
        <p14:creationId xmlns:p14="http://schemas.microsoft.com/office/powerpoint/2010/main" val="232330219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txBox="1">
            <a:spLocks noGrp="1"/>
          </p:cNvSpPr>
          <p:nvPr>
            <p:ph type="title" idx="4294967295"/>
          </p:nvPr>
        </p:nvSpPr>
        <p:spPr>
          <a:xfrm>
            <a:off x="199910" y="261853"/>
            <a:ext cx="809244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54372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62-year-old man with poorly differentiated carcinoma of unknown primary</a:t>
            </a:r>
            <a:endParaRPr kumimoji="0" lang="en-US" sz="195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Rectangle 3"/>
          <p:cNvSpPr/>
          <p:nvPr/>
        </p:nvSpPr>
        <p:spPr>
          <a:xfrm>
            <a:off x="199910" y="1785095"/>
            <a:ext cx="3581492" cy="1292662"/>
          </a:xfrm>
          <a:prstGeom prst="rect">
            <a:avLst/>
          </a:prstGeom>
        </p:spPr>
        <p:txBody>
          <a:bodyPr wrap="square">
            <a:spAutoFit/>
          </a:bodyPr>
          <a:lstStyle/>
          <a:p>
            <a:r>
              <a:rPr lang="en-US" sz="1950" b="1" dirty="0">
                <a:solidFill>
                  <a:schemeClr val="bg1">
                    <a:lumMod val="95000"/>
                  </a:schemeClr>
                </a:solidFill>
                <a:latin typeface="Arial" panose="020B0604020202020204" pitchFamily="34" charset="0"/>
                <a:cs typeface="Arial" panose="020B0604020202020204" pitchFamily="34" charset="0"/>
              </a:rPr>
              <a:t>Treatment history:</a:t>
            </a:r>
          </a:p>
          <a:p>
            <a:r>
              <a:rPr lang="en-US" sz="1950" dirty="0">
                <a:solidFill>
                  <a:schemeClr val="bg1">
                    <a:lumMod val="95000"/>
                  </a:schemeClr>
                </a:solidFill>
                <a:latin typeface="Arial" panose="020B0604020202020204" pitchFamily="34" charset="0"/>
                <a:cs typeface="Arial" panose="020B0604020202020204" pitchFamily="34" charset="0"/>
              </a:rPr>
              <a:t>No systemic or local therapy.</a:t>
            </a:r>
          </a:p>
          <a:p>
            <a:endParaRPr lang="en-US" sz="1950" b="1" dirty="0">
              <a:solidFill>
                <a:schemeClr val="bg1">
                  <a:lumMod val="95000"/>
                </a:schemeClr>
              </a:solidFill>
              <a:latin typeface="Arial" panose="020B0604020202020204" pitchFamily="34" charset="0"/>
              <a:cs typeface="Arial" panose="020B0604020202020204" pitchFamily="34" charset="0"/>
            </a:endParaRPr>
          </a:p>
          <a:p>
            <a:endParaRPr lang="en-US" sz="1950" dirty="0">
              <a:solidFill>
                <a:schemeClr val="bg1">
                  <a:lumMod val="95000"/>
                </a:schemeClr>
              </a:solidFill>
              <a:latin typeface="Arial" panose="020B0604020202020204" pitchFamily="34" charset="0"/>
              <a:cs typeface="Arial" panose="020B0604020202020204" pitchFamily="34" charset="0"/>
            </a:endParaRPr>
          </a:p>
        </p:txBody>
      </p:sp>
      <p:sp>
        <p:nvSpPr>
          <p:cNvPr id="3" name="Rectangle 2"/>
          <p:cNvSpPr/>
          <p:nvPr/>
        </p:nvSpPr>
        <p:spPr>
          <a:xfrm>
            <a:off x="4213638" y="1797375"/>
            <a:ext cx="4572000" cy="1892826"/>
          </a:xfrm>
          <a:prstGeom prst="rect">
            <a:avLst/>
          </a:prstGeom>
        </p:spPr>
        <p:txBody>
          <a:bodyPr>
            <a:spAutoFit/>
          </a:bodyPr>
          <a:lstStyle/>
          <a:p>
            <a:r>
              <a:rPr lang="en-US" sz="1950" b="1" dirty="0" err="1">
                <a:solidFill>
                  <a:schemeClr val="bg1">
                    <a:lumMod val="95000"/>
                  </a:schemeClr>
                </a:solidFill>
                <a:latin typeface="Arial" panose="020B0604020202020204" pitchFamily="34" charset="0"/>
                <a:cs typeface="Arial" panose="020B0604020202020204" pitchFamily="34" charset="0"/>
              </a:rPr>
              <a:t>cfDNA</a:t>
            </a:r>
            <a:r>
              <a:rPr lang="en-US" sz="1950" b="1" dirty="0">
                <a:solidFill>
                  <a:schemeClr val="bg1">
                    <a:lumMod val="95000"/>
                  </a:schemeClr>
                </a:solidFill>
                <a:latin typeface="Arial" panose="020B0604020202020204" pitchFamily="34" charset="0"/>
                <a:cs typeface="Arial" panose="020B0604020202020204" pitchFamily="34" charset="0"/>
              </a:rPr>
              <a:t>: </a:t>
            </a:r>
          </a:p>
          <a:p>
            <a:r>
              <a:rPr lang="en-US" sz="1950" b="1" i="1" dirty="0">
                <a:solidFill>
                  <a:schemeClr val="bg1">
                    <a:lumMod val="95000"/>
                  </a:schemeClr>
                </a:solidFill>
                <a:latin typeface="Arial" panose="020B0604020202020204" pitchFamily="34" charset="0"/>
                <a:cs typeface="Arial" panose="020B0604020202020204" pitchFamily="34" charset="0"/>
              </a:rPr>
              <a:t>KRAS</a:t>
            </a:r>
            <a:r>
              <a:rPr lang="en-US" sz="1950" b="1" dirty="0">
                <a:solidFill>
                  <a:schemeClr val="bg1">
                    <a:lumMod val="95000"/>
                  </a:schemeClr>
                </a:solidFill>
                <a:latin typeface="Arial" panose="020B0604020202020204" pitchFamily="34" charset="0"/>
                <a:cs typeface="Arial" panose="020B0604020202020204" pitchFamily="34" charset="0"/>
              </a:rPr>
              <a:t> T20A </a:t>
            </a:r>
            <a:r>
              <a:rPr lang="en-US" sz="1950" b="1" dirty="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sz="1950" b="1" dirty="0" err="1">
                <a:solidFill>
                  <a:srgbClr val="FF0000"/>
                </a:solidFill>
                <a:latin typeface="Arial" panose="020B0604020202020204" pitchFamily="34" charset="0"/>
                <a:cs typeface="Arial" panose="020B0604020202020204" pitchFamily="34" charset="0"/>
                <a:sym typeface="Wingdings" panose="05000000000000000000" pitchFamily="2" charset="2"/>
              </a:rPr>
              <a:t>Trametinib</a:t>
            </a:r>
            <a:endParaRPr lang="en-US" sz="1950" b="1" dirty="0">
              <a:solidFill>
                <a:srgbClr val="FF0000"/>
              </a:solidFill>
              <a:latin typeface="Arial" panose="020B0604020202020204" pitchFamily="34" charset="0"/>
              <a:cs typeface="Arial" panose="020B0604020202020204" pitchFamily="34" charset="0"/>
            </a:endParaRPr>
          </a:p>
          <a:p>
            <a:r>
              <a:rPr lang="en-US" sz="1950" b="1" i="1" dirty="0">
                <a:solidFill>
                  <a:schemeClr val="bg1">
                    <a:lumMod val="95000"/>
                  </a:schemeClr>
                </a:solidFill>
                <a:latin typeface="Arial" panose="020B0604020202020204" pitchFamily="34" charset="0"/>
                <a:cs typeface="Arial" panose="020B0604020202020204" pitchFamily="34" charset="0"/>
              </a:rPr>
              <a:t>ARID1A</a:t>
            </a:r>
            <a:r>
              <a:rPr lang="en-US" sz="1950" b="1" dirty="0">
                <a:solidFill>
                  <a:schemeClr val="bg1">
                    <a:lumMod val="95000"/>
                  </a:schemeClr>
                </a:solidFill>
                <a:latin typeface="Arial" panose="020B0604020202020204" pitchFamily="34" charset="0"/>
                <a:cs typeface="Arial" panose="020B0604020202020204" pitchFamily="34" charset="0"/>
              </a:rPr>
              <a:t> Splice site SNV </a:t>
            </a:r>
            <a:r>
              <a:rPr lang="en-US" sz="1950" b="1" dirty="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sz="1950" b="1" dirty="0" err="1">
                <a:solidFill>
                  <a:srgbClr val="FF0000"/>
                </a:solidFill>
                <a:latin typeface="Arial" panose="020B0604020202020204" pitchFamily="34" charset="0"/>
                <a:cs typeface="Arial" panose="020B0604020202020204" pitchFamily="34" charset="0"/>
                <a:sym typeface="Wingdings" panose="05000000000000000000" pitchFamily="2" charset="2"/>
              </a:rPr>
              <a:t>Olaparib</a:t>
            </a:r>
            <a:r>
              <a:rPr lang="en-US" sz="1950" dirty="0">
                <a:latin typeface="Arial" panose="020B0604020202020204" pitchFamily="34" charset="0"/>
                <a:cs typeface="Arial" panose="020B0604020202020204" pitchFamily="34" charset="0"/>
                <a:sym typeface="Wingdings" panose="05000000000000000000" pitchFamily="2" charset="2"/>
              </a:rPr>
              <a:t> *</a:t>
            </a:r>
            <a:endParaRPr lang="en-US" sz="1950" dirty="0">
              <a:latin typeface="Arial" panose="020B0604020202020204" pitchFamily="34" charset="0"/>
              <a:cs typeface="Arial" panose="020B0604020202020204" pitchFamily="34" charset="0"/>
            </a:endParaRPr>
          </a:p>
          <a:p>
            <a:endParaRPr lang="en-US" sz="1950" dirty="0">
              <a:solidFill>
                <a:schemeClr val="bg1">
                  <a:lumMod val="95000"/>
                </a:schemeClr>
              </a:solidFill>
              <a:latin typeface="Arial" panose="020B0604020202020204" pitchFamily="34" charset="0"/>
              <a:cs typeface="Arial" panose="020B0604020202020204" pitchFamily="34" charset="0"/>
            </a:endParaRPr>
          </a:p>
          <a:p>
            <a:endParaRPr lang="en-US" sz="1950" dirty="0">
              <a:solidFill>
                <a:schemeClr val="bg1">
                  <a:lumMod val="95000"/>
                </a:schemeClr>
              </a:solidFill>
              <a:latin typeface="Arial" panose="020B0604020202020204" pitchFamily="34" charset="0"/>
              <a:cs typeface="Arial" panose="020B0604020202020204" pitchFamily="34" charset="0"/>
            </a:endParaRPr>
          </a:p>
          <a:p>
            <a:r>
              <a:rPr lang="en-US" sz="1950" b="1" dirty="0">
                <a:solidFill>
                  <a:schemeClr val="bg1">
                    <a:lumMod val="95000"/>
                  </a:schemeClr>
                </a:solidFill>
                <a:latin typeface="Arial" panose="020B0604020202020204" pitchFamily="34" charset="0"/>
                <a:cs typeface="Arial" panose="020B0604020202020204" pitchFamily="34" charset="0"/>
              </a:rPr>
              <a:t>Tissue NGS: </a:t>
            </a:r>
            <a:r>
              <a:rPr lang="en-US" sz="1950" dirty="0">
                <a:solidFill>
                  <a:schemeClr val="bg1">
                    <a:lumMod val="95000"/>
                  </a:schemeClr>
                </a:solidFill>
                <a:latin typeface="Arial" panose="020B0604020202020204" pitchFamily="34" charset="0"/>
                <a:cs typeface="Arial" panose="020B0604020202020204" pitchFamily="34" charset="0"/>
              </a:rPr>
              <a:t>Insufficient sample</a:t>
            </a:r>
          </a:p>
        </p:txBody>
      </p:sp>
      <p:sp>
        <p:nvSpPr>
          <p:cNvPr id="8" name="Rectangle 7"/>
          <p:cNvSpPr/>
          <p:nvPr/>
        </p:nvSpPr>
        <p:spPr>
          <a:xfrm>
            <a:off x="5787168" y="3917546"/>
            <a:ext cx="2998470" cy="854080"/>
          </a:xfrm>
          <a:prstGeom prst="rect">
            <a:avLst/>
          </a:prstGeom>
        </p:spPr>
        <p:txBody>
          <a:bodyPr wrap="square">
            <a:spAutoFit/>
          </a:bodyPr>
          <a:lstStyle/>
          <a:p>
            <a:r>
              <a:rPr lang="en-US" altLang="ja-JP" sz="1650" dirty="0">
                <a:solidFill>
                  <a:srgbClr val="FFFF00"/>
                </a:solidFill>
                <a:latin typeface="Arial" charset="0"/>
                <a:ea typeface="Arial" charset="0"/>
                <a:cs typeface="Arial" charset="0"/>
              </a:rPr>
              <a:t>Consented on I-PREDICT protocol</a:t>
            </a:r>
          </a:p>
          <a:p>
            <a:r>
              <a:rPr lang="en-US" altLang="ja-JP" sz="1650" dirty="0">
                <a:solidFill>
                  <a:srgbClr val="FFFF00"/>
                </a:solidFill>
                <a:latin typeface="Arial" charset="0"/>
                <a:ea typeface="Arial" charset="0"/>
                <a:cs typeface="Arial" charset="0"/>
              </a:rPr>
              <a:t>(</a:t>
            </a:r>
            <a:r>
              <a:rPr lang="fi-FI" altLang="ja-JP" sz="1650" dirty="0">
                <a:solidFill>
                  <a:srgbClr val="FFFF00"/>
                </a:solidFill>
                <a:latin typeface="Arial" charset="0"/>
                <a:ea typeface="Arial" charset="0"/>
                <a:cs typeface="Arial" charset="0"/>
              </a:rPr>
              <a:t>NCT02534675</a:t>
            </a:r>
            <a:r>
              <a:rPr lang="en-US" altLang="ja-JP" sz="1650" dirty="0">
                <a:solidFill>
                  <a:srgbClr val="FFFF00"/>
                </a:solidFill>
                <a:latin typeface="Arial" charset="0"/>
                <a:ea typeface="Arial" charset="0"/>
                <a:cs typeface="Arial" charset="0"/>
              </a:rPr>
              <a:t>)</a:t>
            </a:r>
          </a:p>
        </p:txBody>
      </p:sp>
      <p:sp>
        <p:nvSpPr>
          <p:cNvPr id="7" name="Rectangle 6"/>
          <p:cNvSpPr/>
          <p:nvPr/>
        </p:nvSpPr>
        <p:spPr>
          <a:xfrm>
            <a:off x="5492482" y="6289195"/>
            <a:ext cx="3587842" cy="346249"/>
          </a:xfrm>
          <a:prstGeom prst="rect">
            <a:avLst/>
          </a:prstGeom>
        </p:spPr>
        <p:txBody>
          <a:bodyPr wrap="none">
            <a:spAutoFit/>
          </a:bodyPr>
          <a:lstStyle/>
          <a:p>
            <a:r>
              <a:rPr lang="en-US" sz="1650" i="1" dirty="0">
                <a:solidFill>
                  <a:schemeClr val="bg1">
                    <a:lumMod val="95000"/>
                  </a:schemeClr>
                </a:solidFill>
                <a:latin typeface="Arial" panose="020B0604020202020204" pitchFamily="34" charset="0"/>
                <a:cs typeface="Arial" panose="020B0604020202020204" pitchFamily="34" charset="0"/>
                <a:sym typeface="Wingdings" panose="05000000000000000000" pitchFamily="2" charset="2"/>
              </a:rPr>
              <a:t>* Shen et al, Cancer Discovery 2015</a:t>
            </a:r>
            <a:endParaRPr lang="en-US" sz="1650" i="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852059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txBox="1">
            <a:spLocks noGrp="1"/>
          </p:cNvSpPr>
          <p:nvPr>
            <p:ph type="title" idx="4294967295"/>
          </p:nvPr>
        </p:nvSpPr>
        <p:spPr>
          <a:xfrm>
            <a:off x="115156" y="233310"/>
            <a:ext cx="809244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54372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62-year-old man with poorly differentiated carcinoma of unknown primary</a:t>
            </a:r>
            <a:endParaRPr kumimoji="0" lang="en-US" sz="195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Box 3"/>
          <p:cNvSpPr txBox="1"/>
          <p:nvPr/>
        </p:nvSpPr>
        <p:spPr>
          <a:xfrm>
            <a:off x="697248" y="2119086"/>
            <a:ext cx="1585217" cy="346249"/>
          </a:xfrm>
          <a:prstGeom prst="rect">
            <a:avLst/>
          </a:prstGeom>
          <a:noFill/>
        </p:spPr>
        <p:txBody>
          <a:bodyPr wrap="square" rtlCol="0">
            <a:spAutoFit/>
          </a:bodyPr>
          <a:lstStyle/>
          <a:p>
            <a:r>
              <a:rPr lang="en-US" sz="1650" dirty="0">
                <a:solidFill>
                  <a:schemeClr val="bg1">
                    <a:lumMod val="95000"/>
                  </a:schemeClr>
                </a:solidFill>
                <a:latin typeface="Arial" panose="020B0604020202020204" pitchFamily="34" charset="0"/>
                <a:cs typeface="Arial" panose="020B0604020202020204" pitchFamily="34" charset="0"/>
              </a:rPr>
              <a:t>Pre-treatment</a:t>
            </a:r>
          </a:p>
        </p:txBody>
      </p:sp>
      <p:pic>
        <p:nvPicPr>
          <p:cNvPr id="1026" name="E8052FCF-0D93-4E23-9E95-0744E32BC428" descr="Photo of mid-upper chest wall mass next to a tape measur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486" b="45328"/>
          <a:stretch/>
        </p:blipFill>
        <p:spPr bwMode="auto">
          <a:xfrm>
            <a:off x="200026" y="2695846"/>
            <a:ext cx="2620893" cy="1825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a:off x="2485794" y="1776723"/>
            <a:ext cx="2173544" cy="346249"/>
          </a:xfrm>
          <a:prstGeom prst="rect">
            <a:avLst/>
          </a:prstGeom>
          <a:noFill/>
        </p:spPr>
        <p:txBody>
          <a:bodyPr wrap="none" rtlCol="0">
            <a:spAutoFit/>
          </a:bodyPr>
          <a:lstStyle/>
          <a:p>
            <a:r>
              <a:rPr lang="en-US" sz="1650" b="1" dirty="0" err="1">
                <a:solidFill>
                  <a:schemeClr val="bg1">
                    <a:lumMod val="95000"/>
                  </a:schemeClr>
                </a:solidFill>
                <a:latin typeface="Arial" panose="020B0604020202020204" pitchFamily="34" charset="0"/>
                <a:cs typeface="Arial" panose="020B0604020202020204" pitchFamily="34" charset="0"/>
              </a:rPr>
              <a:t>Trametinib</a:t>
            </a:r>
            <a:r>
              <a:rPr lang="en-US" sz="1650" b="1" dirty="0">
                <a:solidFill>
                  <a:schemeClr val="bg1">
                    <a:lumMod val="95000"/>
                  </a:schemeClr>
                </a:solidFill>
                <a:latin typeface="Arial" panose="020B0604020202020204" pitchFamily="34" charset="0"/>
                <a:cs typeface="Arial" panose="020B0604020202020204" pitchFamily="34" charset="0"/>
              </a:rPr>
              <a:t>/</a:t>
            </a:r>
            <a:r>
              <a:rPr lang="en-US" sz="1650" b="1" dirty="0" err="1">
                <a:solidFill>
                  <a:schemeClr val="bg1">
                    <a:lumMod val="95000"/>
                  </a:schemeClr>
                </a:solidFill>
                <a:latin typeface="Arial" panose="020B0604020202020204" pitchFamily="34" charset="0"/>
                <a:cs typeface="Arial" panose="020B0604020202020204" pitchFamily="34" charset="0"/>
              </a:rPr>
              <a:t>Olaparib</a:t>
            </a:r>
            <a:endParaRPr lang="en-US" sz="1650" b="1" dirty="0">
              <a:solidFill>
                <a:schemeClr val="bg1">
                  <a:lumMod val="95000"/>
                </a:schemeClr>
              </a:solidFill>
              <a:latin typeface="Arial" panose="020B0604020202020204" pitchFamily="34" charset="0"/>
              <a:cs typeface="Arial" panose="020B0604020202020204" pitchFamily="34" charset="0"/>
            </a:endParaRPr>
          </a:p>
        </p:txBody>
      </p:sp>
      <p:sp>
        <p:nvSpPr>
          <p:cNvPr id="2" name="Right Arrow 1" descr="Arrow pointing right"/>
          <p:cNvSpPr/>
          <p:nvPr/>
        </p:nvSpPr>
        <p:spPr>
          <a:xfrm>
            <a:off x="2922322" y="2150645"/>
            <a:ext cx="623747" cy="303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0"/>
          </a:p>
        </p:txBody>
      </p:sp>
      <p:sp>
        <p:nvSpPr>
          <p:cNvPr id="9" name="TextBox 8"/>
          <p:cNvSpPr txBox="1"/>
          <p:nvPr/>
        </p:nvSpPr>
        <p:spPr>
          <a:xfrm>
            <a:off x="4031352" y="2110393"/>
            <a:ext cx="1711735" cy="600164"/>
          </a:xfrm>
          <a:prstGeom prst="rect">
            <a:avLst/>
          </a:prstGeom>
          <a:noFill/>
        </p:spPr>
        <p:txBody>
          <a:bodyPr wrap="square" rtlCol="0">
            <a:spAutoFit/>
          </a:bodyPr>
          <a:lstStyle/>
          <a:p>
            <a:r>
              <a:rPr lang="en-US" sz="1650" dirty="0">
                <a:solidFill>
                  <a:schemeClr val="bg1">
                    <a:lumMod val="95000"/>
                  </a:schemeClr>
                </a:solidFill>
                <a:latin typeface="Arial" panose="020B0604020202020204" pitchFamily="34" charset="0"/>
                <a:cs typeface="Arial" panose="020B0604020202020204" pitchFamily="34" charset="0"/>
              </a:rPr>
              <a:t>2 weeks post-treatment</a:t>
            </a:r>
          </a:p>
        </p:txBody>
      </p:sp>
      <p:pic>
        <p:nvPicPr>
          <p:cNvPr id="1027" name="E5E7F4E5-FD36-4210-870A-02F42DD2AFC8" descr="Photo of mid-upper chest wall mass next to a tape measure, smaller than pre-treatment mas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528" b="15457"/>
          <a:stretch/>
        </p:blipFill>
        <p:spPr bwMode="auto">
          <a:xfrm>
            <a:off x="3550076" y="2695846"/>
            <a:ext cx="2290778" cy="1817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ight Arrow 10" descr="Arrow pointing right"/>
          <p:cNvSpPr/>
          <p:nvPr/>
        </p:nvSpPr>
        <p:spPr>
          <a:xfrm>
            <a:off x="5884342" y="2150645"/>
            <a:ext cx="623747" cy="303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0"/>
          </a:p>
        </p:txBody>
      </p:sp>
      <p:pic>
        <p:nvPicPr>
          <p:cNvPr id="1028" name="FA1BD93C-418A-4CCA-9260-075E348765DC" descr="Photo of mid-upper chest wall mass next to a tape measure, even smaller."/>
          <p:cNvPicPr>
            <a:picLocks noChangeAspect="1" noChangeArrowheads="1"/>
          </p:cNvPicPr>
          <p:nvPr/>
        </p:nvPicPr>
        <p:blipFill rotWithShape="1">
          <a:blip r:embed="rId4">
            <a:extLst>
              <a:ext uri="{28A0092B-C50C-407E-A947-70E740481C1C}">
                <a14:useLocalDpi xmlns:a14="http://schemas.microsoft.com/office/drawing/2010/main" val="0"/>
              </a:ext>
            </a:extLst>
          </a:blip>
          <a:srcRect l="13172" t="11427" r="12829" b="46996"/>
          <a:stretch/>
        </p:blipFill>
        <p:spPr bwMode="auto">
          <a:xfrm>
            <a:off x="6337955" y="2670936"/>
            <a:ext cx="2390861" cy="184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6714850" y="2099888"/>
            <a:ext cx="1457387" cy="854080"/>
          </a:xfrm>
          <a:prstGeom prst="rect">
            <a:avLst/>
          </a:prstGeom>
          <a:noFill/>
        </p:spPr>
        <p:txBody>
          <a:bodyPr wrap="square" rtlCol="0">
            <a:spAutoFit/>
          </a:bodyPr>
          <a:lstStyle/>
          <a:p>
            <a:r>
              <a:rPr lang="en-US" sz="1650" dirty="0">
                <a:solidFill>
                  <a:schemeClr val="bg1">
                    <a:lumMod val="95000"/>
                  </a:schemeClr>
                </a:solidFill>
                <a:latin typeface="Arial" panose="020B0604020202020204" pitchFamily="34" charset="0"/>
                <a:cs typeface="Arial" panose="020B0604020202020204" pitchFamily="34" charset="0"/>
              </a:rPr>
              <a:t>6 weeks post-treatment</a:t>
            </a:r>
          </a:p>
        </p:txBody>
      </p:sp>
      <p:sp>
        <p:nvSpPr>
          <p:cNvPr id="8" name="TextBox 7"/>
          <p:cNvSpPr txBox="1"/>
          <p:nvPr/>
        </p:nvSpPr>
        <p:spPr>
          <a:xfrm>
            <a:off x="115156" y="4666149"/>
            <a:ext cx="2877711" cy="346249"/>
          </a:xfrm>
          <a:prstGeom prst="rect">
            <a:avLst/>
          </a:prstGeom>
          <a:noFill/>
        </p:spPr>
        <p:txBody>
          <a:bodyPr wrap="none" rtlCol="0">
            <a:spAutoFit/>
          </a:bodyPr>
          <a:lstStyle/>
          <a:p>
            <a:r>
              <a:rPr lang="en-US" sz="1650" b="1" dirty="0">
                <a:solidFill>
                  <a:schemeClr val="bg1">
                    <a:lumMod val="95000"/>
                  </a:schemeClr>
                </a:solidFill>
                <a:latin typeface="Arial" panose="020B0604020202020204" pitchFamily="34" charset="0"/>
                <a:cs typeface="Arial" panose="020B0604020202020204" pitchFamily="34" charset="0"/>
              </a:rPr>
              <a:t>Mid-upper chest wall mass</a:t>
            </a:r>
          </a:p>
        </p:txBody>
      </p:sp>
      <p:sp>
        <p:nvSpPr>
          <p:cNvPr id="14" name="テキスト ボックス 13">
            <a:extLst>
              <a:ext uri="{FF2B5EF4-FFF2-40B4-BE49-F238E27FC236}">
                <a16:creationId xmlns:a16="http://schemas.microsoft.com/office/drawing/2014/main" id="{FAFBEFCA-0D65-7A40-B240-74A92183E200}"/>
              </a:ext>
            </a:extLst>
          </p:cNvPr>
          <p:cNvSpPr txBox="1"/>
          <p:nvPr/>
        </p:nvSpPr>
        <p:spPr>
          <a:xfrm>
            <a:off x="5884342" y="6288058"/>
            <a:ext cx="3217547" cy="346249"/>
          </a:xfrm>
          <a:prstGeom prst="rect">
            <a:avLst/>
          </a:prstGeom>
          <a:noFill/>
        </p:spPr>
        <p:txBody>
          <a:bodyPr wrap="none" rtlCol="0">
            <a:spAutoFit/>
          </a:bodyPr>
          <a:lstStyle/>
          <a:p>
            <a:r>
              <a:rPr kumimoji="1" lang="en-US" altLang="ja-US" sz="1650" i="1" dirty="0">
                <a:solidFill>
                  <a:schemeClr val="bg1"/>
                </a:solidFill>
                <a:latin typeface="Arial" panose="020B0604020202020204" pitchFamily="34" charset="0"/>
                <a:cs typeface="Arial" panose="020B0604020202020204" pitchFamily="34" charset="0"/>
              </a:rPr>
              <a:t>Kato… </a:t>
            </a:r>
            <a:r>
              <a:rPr kumimoji="1" lang="en-US" altLang="ja-US" sz="1650" i="1" dirty="0" err="1">
                <a:solidFill>
                  <a:schemeClr val="bg1"/>
                </a:solidFill>
                <a:latin typeface="Arial" panose="020B0604020202020204" pitchFamily="34" charset="0"/>
                <a:cs typeface="Arial" panose="020B0604020202020204" pitchFamily="34" charset="0"/>
              </a:rPr>
              <a:t>Kurzrock</a:t>
            </a:r>
            <a:r>
              <a:rPr kumimoji="1" lang="en-US" altLang="ja-US" sz="1650" i="1" dirty="0">
                <a:solidFill>
                  <a:schemeClr val="bg1"/>
                </a:solidFill>
                <a:latin typeface="Arial" panose="020B0604020202020204" pitchFamily="34" charset="0"/>
                <a:cs typeface="Arial" panose="020B0604020202020204" pitchFamily="34" charset="0"/>
              </a:rPr>
              <a:t> , JCO PO 2021</a:t>
            </a:r>
            <a:endParaRPr kumimoji="1" lang="ja-US" altLang="en-US" sz="165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908273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6">
            <a:extLst>
              <a:ext uri="{FF2B5EF4-FFF2-40B4-BE49-F238E27FC236}">
                <a16:creationId xmlns:a16="http://schemas.microsoft.com/office/drawing/2014/main" id="{3FAE357A-8244-C040-A401-269DDF077A55}"/>
              </a:ext>
            </a:extLst>
          </p:cNvPr>
          <p:cNvSpPr txBox="1">
            <a:spLocks noGrp="1"/>
          </p:cNvSpPr>
          <p:nvPr>
            <p:ph type="title" idx="4294967295"/>
          </p:nvPr>
        </p:nvSpPr>
        <p:spPr>
          <a:xfrm>
            <a:off x="115156" y="312271"/>
            <a:ext cx="809244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54372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62-year-old man with poorly differentiated carcinoma of unknown primary</a:t>
            </a:r>
            <a:endParaRPr kumimoji="0" lang="en-US" sz="195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Box 3"/>
          <p:cNvSpPr txBox="1"/>
          <p:nvPr/>
        </p:nvSpPr>
        <p:spPr>
          <a:xfrm>
            <a:off x="697248" y="2119086"/>
            <a:ext cx="1585217" cy="346249"/>
          </a:xfrm>
          <a:prstGeom prst="rect">
            <a:avLst/>
          </a:prstGeom>
          <a:noFill/>
        </p:spPr>
        <p:txBody>
          <a:bodyPr wrap="square" rtlCol="0">
            <a:spAutoFit/>
          </a:bodyPr>
          <a:lstStyle/>
          <a:p>
            <a:r>
              <a:rPr lang="en-US" sz="1650" dirty="0">
                <a:solidFill>
                  <a:schemeClr val="bg1">
                    <a:lumMod val="95000"/>
                  </a:schemeClr>
                </a:solidFill>
                <a:latin typeface="Arial" panose="020B0604020202020204" pitchFamily="34" charset="0"/>
                <a:cs typeface="Arial" panose="020B0604020202020204" pitchFamily="34" charset="0"/>
              </a:rPr>
              <a:t>Pre-treatment</a:t>
            </a:r>
          </a:p>
        </p:txBody>
      </p:sp>
      <p:pic>
        <p:nvPicPr>
          <p:cNvPr id="1026" name="E8052FCF-0D93-4E23-9E95-0744E32BC428" descr="Photo of mid-upper chest wall mass next to a tape measur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486" b="45328"/>
          <a:stretch/>
        </p:blipFill>
        <p:spPr bwMode="auto">
          <a:xfrm>
            <a:off x="200026" y="2695846"/>
            <a:ext cx="2620893" cy="1825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115156" y="4666149"/>
            <a:ext cx="2877711" cy="346249"/>
          </a:xfrm>
          <a:prstGeom prst="rect">
            <a:avLst/>
          </a:prstGeom>
          <a:noFill/>
        </p:spPr>
        <p:txBody>
          <a:bodyPr wrap="none" rtlCol="0">
            <a:spAutoFit/>
          </a:bodyPr>
          <a:lstStyle/>
          <a:p>
            <a:r>
              <a:rPr lang="en-US" sz="1650" b="1" dirty="0">
                <a:solidFill>
                  <a:schemeClr val="bg1">
                    <a:lumMod val="95000"/>
                  </a:schemeClr>
                </a:solidFill>
                <a:latin typeface="Arial" panose="020B0604020202020204" pitchFamily="34" charset="0"/>
                <a:cs typeface="Arial" panose="020B0604020202020204" pitchFamily="34" charset="0"/>
              </a:rPr>
              <a:t>Mid-upper chest wall mass</a:t>
            </a:r>
          </a:p>
        </p:txBody>
      </p:sp>
      <p:sp>
        <p:nvSpPr>
          <p:cNvPr id="12" name="TextBox 11"/>
          <p:cNvSpPr txBox="1"/>
          <p:nvPr/>
        </p:nvSpPr>
        <p:spPr>
          <a:xfrm>
            <a:off x="2485794" y="1776723"/>
            <a:ext cx="2173544" cy="346249"/>
          </a:xfrm>
          <a:prstGeom prst="rect">
            <a:avLst/>
          </a:prstGeom>
          <a:noFill/>
        </p:spPr>
        <p:txBody>
          <a:bodyPr wrap="none" rtlCol="0">
            <a:spAutoFit/>
          </a:bodyPr>
          <a:lstStyle/>
          <a:p>
            <a:r>
              <a:rPr lang="en-US" sz="1650" b="1" dirty="0" err="1">
                <a:solidFill>
                  <a:schemeClr val="bg1">
                    <a:lumMod val="95000"/>
                  </a:schemeClr>
                </a:solidFill>
                <a:latin typeface="Arial" panose="020B0604020202020204" pitchFamily="34" charset="0"/>
                <a:cs typeface="Arial" panose="020B0604020202020204" pitchFamily="34" charset="0"/>
              </a:rPr>
              <a:t>Trametinib</a:t>
            </a:r>
            <a:r>
              <a:rPr lang="en-US" sz="1650" b="1" dirty="0">
                <a:solidFill>
                  <a:schemeClr val="bg1">
                    <a:lumMod val="95000"/>
                  </a:schemeClr>
                </a:solidFill>
                <a:latin typeface="Arial" panose="020B0604020202020204" pitchFamily="34" charset="0"/>
                <a:cs typeface="Arial" panose="020B0604020202020204" pitchFamily="34" charset="0"/>
              </a:rPr>
              <a:t>/</a:t>
            </a:r>
            <a:r>
              <a:rPr lang="en-US" sz="1650" b="1" dirty="0" err="1">
                <a:solidFill>
                  <a:schemeClr val="bg1">
                    <a:lumMod val="95000"/>
                  </a:schemeClr>
                </a:solidFill>
                <a:latin typeface="Arial" panose="020B0604020202020204" pitchFamily="34" charset="0"/>
                <a:cs typeface="Arial" panose="020B0604020202020204" pitchFamily="34" charset="0"/>
              </a:rPr>
              <a:t>Olaparib</a:t>
            </a:r>
            <a:endParaRPr lang="en-US" sz="1650" b="1" dirty="0">
              <a:solidFill>
                <a:schemeClr val="bg1">
                  <a:lumMod val="95000"/>
                </a:schemeClr>
              </a:solidFill>
              <a:latin typeface="Arial" panose="020B0604020202020204" pitchFamily="34" charset="0"/>
              <a:cs typeface="Arial" panose="020B0604020202020204" pitchFamily="34" charset="0"/>
            </a:endParaRPr>
          </a:p>
        </p:txBody>
      </p:sp>
      <p:sp>
        <p:nvSpPr>
          <p:cNvPr id="2" name="Right Arrow 1" descr="Arrow pointing right"/>
          <p:cNvSpPr/>
          <p:nvPr/>
        </p:nvSpPr>
        <p:spPr>
          <a:xfrm>
            <a:off x="2922322" y="2150645"/>
            <a:ext cx="623747" cy="303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0"/>
          </a:p>
        </p:txBody>
      </p:sp>
      <p:sp>
        <p:nvSpPr>
          <p:cNvPr id="9" name="TextBox 8"/>
          <p:cNvSpPr txBox="1"/>
          <p:nvPr/>
        </p:nvSpPr>
        <p:spPr>
          <a:xfrm>
            <a:off x="4031352" y="2110393"/>
            <a:ext cx="1711735" cy="600164"/>
          </a:xfrm>
          <a:prstGeom prst="rect">
            <a:avLst/>
          </a:prstGeom>
          <a:noFill/>
        </p:spPr>
        <p:txBody>
          <a:bodyPr wrap="square" rtlCol="0">
            <a:spAutoFit/>
          </a:bodyPr>
          <a:lstStyle/>
          <a:p>
            <a:r>
              <a:rPr lang="en-US" sz="1650" dirty="0">
                <a:solidFill>
                  <a:schemeClr val="bg1">
                    <a:lumMod val="95000"/>
                  </a:schemeClr>
                </a:solidFill>
                <a:latin typeface="Arial" panose="020B0604020202020204" pitchFamily="34" charset="0"/>
                <a:cs typeface="Arial" panose="020B0604020202020204" pitchFamily="34" charset="0"/>
              </a:rPr>
              <a:t>2 weeks post-treatment</a:t>
            </a:r>
          </a:p>
        </p:txBody>
      </p:sp>
      <p:pic>
        <p:nvPicPr>
          <p:cNvPr id="1027" name="E5E7F4E5-FD36-4210-870A-02F42DD2AFC8" descr="Photo of mid-upper chest wall mass next to a tape measure, smaller than pre-treatment mas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528" b="15457"/>
          <a:stretch/>
        </p:blipFill>
        <p:spPr bwMode="auto">
          <a:xfrm>
            <a:off x="3550076" y="2695846"/>
            <a:ext cx="2290778" cy="1817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ight Arrow 10" descr="Arrow pointing right"/>
          <p:cNvSpPr/>
          <p:nvPr/>
        </p:nvSpPr>
        <p:spPr>
          <a:xfrm>
            <a:off x="5884342" y="2150645"/>
            <a:ext cx="623747" cy="303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0"/>
          </a:p>
        </p:txBody>
      </p:sp>
      <p:pic>
        <p:nvPicPr>
          <p:cNvPr id="5" name="4195D5D3-1F3D-4F24-BAB2-5E54E74A82A2" descr="Photo of mid-upper chest wall mass next to a tape measure, smaller yet."/>
          <p:cNvPicPr>
            <a:picLocks noChangeAspect="1" noChangeArrowheads="1"/>
          </p:cNvPicPr>
          <p:nvPr/>
        </p:nvPicPr>
        <p:blipFill rotWithShape="1">
          <a:blip r:embed="rId4">
            <a:extLst>
              <a:ext uri="{28A0092B-C50C-407E-A947-70E740481C1C}">
                <a14:useLocalDpi xmlns:a14="http://schemas.microsoft.com/office/drawing/2010/main" val="0"/>
              </a:ext>
            </a:extLst>
          </a:blip>
          <a:srcRect b="30433"/>
          <a:stretch/>
        </p:blipFill>
        <p:spPr bwMode="auto">
          <a:xfrm>
            <a:off x="6434418" y="2379894"/>
            <a:ext cx="2393018" cy="2133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Box 14"/>
          <p:cNvSpPr txBox="1"/>
          <p:nvPr/>
        </p:nvSpPr>
        <p:spPr>
          <a:xfrm>
            <a:off x="6744066" y="2088271"/>
            <a:ext cx="1693010" cy="600164"/>
          </a:xfrm>
          <a:prstGeom prst="rect">
            <a:avLst/>
          </a:prstGeom>
          <a:noFill/>
        </p:spPr>
        <p:txBody>
          <a:bodyPr wrap="square" rtlCol="0">
            <a:spAutoFit/>
          </a:bodyPr>
          <a:lstStyle/>
          <a:p>
            <a:r>
              <a:rPr lang="en-US" sz="1650" b="1" dirty="0">
                <a:solidFill>
                  <a:srgbClr val="FFFF00"/>
                </a:solidFill>
                <a:latin typeface="Arial" panose="020B0604020202020204" pitchFamily="34" charset="0"/>
                <a:cs typeface="Arial" panose="020B0604020202020204" pitchFamily="34" charset="0"/>
              </a:rPr>
              <a:t>16 weeks </a:t>
            </a:r>
            <a:r>
              <a:rPr lang="en-US" sz="1650" dirty="0">
                <a:solidFill>
                  <a:schemeClr val="bg1">
                    <a:lumMod val="95000"/>
                  </a:schemeClr>
                </a:solidFill>
                <a:latin typeface="Arial" panose="020B0604020202020204" pitchFamily="34" charset="0"/>
                <a:cs typeface="Arial" panose="020B0604020202020204" pitchFamily="34" charset="0"/>
              </a:rPr>
              <a:t>post- treatment</a:t>
            </a:r>
          </a:p>
        </p:txBody>
      </p:sp>
      <p:sp>
        <p:nvSpPr>
          <p:cNvPr id="18" name="TextBox 17"/>
          <p:cNvSpPr txBox="1"/>
          <p:nvPr/>
        </p:nvSpPr>
        <p:spPr>
          <a:xfrm>
            <a:off x="6834954" y="4769730"/>
            <a:ext cx="1713931" cy="346249"/>
          </a:xfrm>
          <a:prstGeom prst="rect">
            <a:avLst/>
          </a:prstGeom>
          <a:noFill/>
        </p:spPr>
        <p:txBody>
          <a:bodyPr wrap="none" rtlCol="0">
            <a:spAutoFit/>
          </a:bodyPr>
          <a:lstStyle/>
          <a:p>
            <a:r>
              <a:rPr lang="en-US" sz="1650" b="1" dirty="0">
                <a:solidFill>
                  <a:srgbClr val="FF0000"/>
                </a:solidFill>
                <a:latin typeface="Arial" panose="020B0604020202020204" pitchFamily="34" charset="0"/>
                <a:cs typeface="Arial" panose="020B0604020202020204" pitchFamily="34" charset="0"/>
              </a:rPr>
              <a:t>PFS 26 months</a:t>
            </a:r>
          </a:p>
        </p:txBody>
      </p:sp>
      <p:sp>
        <p:nvSpPr>
          <p:cNvPr id="17" name="テキスト ボックス 16">
            <a:extLst>
              <a:ext uri="{FF2B5EF4-FFF2-40B4-BE49-F238E27FC236}">
                <a16:creationId xmlns:a16="http://schemas.microsoft.com/office/drawing/2014/main" id="{23357B13-9A86-BB40-B70F-FD341D78D8CD}"/>
              </a:ext>
            </a:extLst>
          </p:cNvPr>
          <p:cNvSpPr txBox="1"/>
          <p:nvPr/>
        </p:nvSpPr>
        <p:spPr>
          <a:xfrm>
            <a:off x="5840854" y="6352605"/>
            <a:ext cx="3217547" cy="346249"/>
          </a:xfrm>
          <a:prstGeom prst="rect">
            <a:avLst/>
          </a:prstGeom>
          <a:noFill/>
        </p:spPr>
        <p:txBody>
          <a:bodyPr wrap="none" rtlCol="0">
            <a:spAutoFit/>
          </a:bodyPr>
          <a:lstStyle/>
          <a:p>
            <a:r>
              <a:rPr kumimoji="1" lang="en-US" altLang="ja-US" sz="1650" i="1" dirty="0">
                <a:solidFill>
                  <a:schemeClr val="bg1"/>
                </a:solidFill>
                <a:latin typeface="Arial" panose="020B0604020202020204" pitchFamily="34" charset="0"/>
                <a:cs typeface="Arial" panose="020B0604020202020204" pitchFamily="34" charset="0"/>
              </a:rPr>
              <a:t>Kato… </a:t>
            </a:r>
            <a:r>
              <a:rPr kumimoji="1" lang="en-US" altLang="ja-US" sz="1650" i="1" dirty="0" err="1">
                <a:solidFill>
                  <a:schemeClr val="bg1"/>
                </a:solidFill>
                <a:latin typeface="Arial" panose="020B0604020202020204" pitchFamily="34" charset="0"/>
                <a:cs typeface="Arial" panose="020B0604020202020204" pitchFamily="34" charset="0"/>
              </a:rPr>
              <a:t>Kurzrock</a:t>
            </a:r>
            <a:r>
              <a:rPr kumimoji="1" lang="en-US" altLang="ja-US" sz="1650" i="1" dirty="0">
                <a:solidFill>
                  <a:schemeClr val="bg1"/>
                </a:solidFill>
                <a:latin typeface="Arial" panose="020B0604020202020204" pitchFamily="34" charset="0"/>
                <a:cs typeface="Arial" panose="020B0604020202020204" pitchFamily="34" charset="0"/>
              </a:rPr>
              <a:t> , JCO PO 2021</a:t>
            </a:r>
            <a:endParaRPr kumimoji="1" lang="ja-US" altLang="en-US" sz="165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739189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00573" y="807094"/>
            <a:ext cx="6697795" cy="2308324"/>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543722"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FFFF00"/>
                </a:solidFill>
                <a:effectLst/>
                <a:uLnTx/>
                <a:uFillTx/>
                <a:latin typeface="+mn-lt"/>
                <a:ea typeface="+mn-ea"/>
                <a:cs typeface="+mn-cs"/>
              </a:rPr>
              <a:t>Serial levels for early detection of </a:t>
            </a:r>
          </a:p>
          <a:p>
            <a:pPr marL="0" marR="0" lvl="0" indent="0" algn="ctr" defTabSz="543722"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FFFF00"/>
                </a:solidFill>
                <a:effectLst/>
                <a:uLnTx/>
                <a:uFillTx/>
                <a:latin typeface="+mn-lt"/>
                <a:ea typeface="+mn-ea"/>
                <a:cs typeface="+mn-cs"/>
              </a:rPr>
              <a:t>response and resistance </a:t>
            </a:r>
          </a:p>
          <a:p>
            <a:pPr marL="0" marR="0" lvl="0" indent="0" algn="ctr" defTabSz="543722"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00"/>
              </a:solidFill>
              <a:effectLst/>
              <a:uLnTx/>
              <a:uFillTx/>
              <a:latin typeface="+mn-lt"/>
              <a:ea typeface="+mn-ea"/>
              <a:cs typeface="+mn-cs"/>
            </a:endParaRPr>
          </a:p>
          <a:p>
            <a:pPr marL="0" marR="0" lvl="0" indent="0" algn="ctr" defTabSz="543722"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mn-lt"/>
                <a:ea typeface="+mn-ea"/>
                <a:cs typeface="+mn-cs"/>
              </a:rPr>
              <a:t>Blood or Urine</a:t>
            </a:r>
            <a:endParaRPr kumimoji="0" lang="en-US" sz="3600" b="0" i="0" u="none" strike="noStrike" kern="1200" cap="none" spc="0" normalizeH="0" baseline="0" noProof="0" dirty="0">
              <a:ln>
                <a:noFill/>
              </a:ln>
              <a:solidFill>
                <a:schemeClr val="tx1"/>
              </a:solidFill>
              <a:effectLst/>
              <a:uLnTx/>
              <a:uFillTx/>
              <a:latin typeface="+mn-lt"/>
              <a:ea typeface="+mn-ea"/>
              <a:cs typeface="+mn-cs"/>
            </a:endParaRPr>
          </a:p>
        </p:txBody>
      </p:sp>
      <p:pic>
        <p:nvPicPr>
          <p:cNvPr id="3" name="Picture 2" descr="Gloved hand holding a specimen container with urine.">
            <a:extLst>
              <a:ext uri="{FF2B5EF4-FFF2-40B4-BE49-F238E27FC236}">
                <a16:creationId xmlns:a16="http://schemas.microsoft.com/office/drawing/2014/main" id="{6222044C-3761-0B46-9FB6-6D82AFE8E7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0237" y="3694524"/>
            <a:ext cx="2628900" cy="2510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474584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itle 2"/>
          <p:cNvSpPr>
            <a:spLocks noGrp="1"/>
          </p:cNvSpPr>
          <p:nvPr>
            <p:ph type="title"/>
          </p:nvPr>
        </p:nvSpPr>
        <p:spPr>
          <a:xfrm>
            <a:off x="457647" y="304726"/>
            <a:ext cx="8228707" cy="858366"/>
          </a:xfrm>
        </p:spPr>
        <p:txBody>
          <a:bodyPr/>
          <a:lstStyle/>
          <a:p>
            <a:r>
              <a:rPr lang="en-US" altLang="en-US" sz="2391" b="1">
                <a:solidFill>
                  <a:srgbClr val="FFFF00"/>
                </a:solidFill>
              </a:rPr>
              <a:t>Early Response Detection Lung Cancer</a:t>
            </a:r>
            <a:br>
              <a:rPr lang="en-US" altLang="en-US" sz="1828" b="1">
                <a:solidFill>
                  <a:srgbClr val="00FFFF"/>
                </a:solidFill>
              </a:rPr>
            </a:br>
            <a:r>
              <a:rPr lang="en-US" altLang="en-US" sz="1828" b="1">
                <a:solidFill>
                  <a:srgbClr val="00FFFF"/>
                </a:solidFill>
              </a:rPr>
              <a:t>Response prediction in 72 hours with urine genomics for EGFR T790M</a:t>
            </a:r>
          </a:p>
        </p:txBody>
      </p:sp>
      <p:sp>
        <p:nvSpPr>
          <p:cNvPr id="39938" name="Content Placeholder 1">
            <a:extLst>
              <a:ext uri="{C183D7F6-B498-43B3-948B-1728B52AA6E4}">
                <adec:decorative xmlns:adec="http://schemas.microsoft.com/office/drawing/2017/decorative" val="1"/>
              </a:ext>
            </a:extLst>
          </p:cNvPr>
          <p:cNvSpPr>
            <a:spLocks noGrp="1"/>
          </p:cNvSpPr>
          <p:nvPr>
            <p:ph sz="quarter" idx="4294967295"/>
          </p:nvPr>
        </p:nvSpPr>
        <p:spPr>
          <a:xfrm>
            <a:off x="514574" y="1377405"/>
            <a:ext cx="8230939" cy="4039568"/>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lstStyle/>
          <a:p>
            <a:endParaRPr lang="en-US" altLang="en-US"/>
          </a:p>
        </p:txBody>
      </p:sp>
      <p:grpSp>
        <p:nvGrpSpPr>
          <p:cNvPr id="39940" name="Group 3" descr="Line graph showing Urine EGFR copies over time. There is a response in the first week that predicts the response in CAT scans done months later."/>
          <p:cNvGrpSpPr>
            <a:grpSpLocks/>
          </p:cNvGrpSpPr>
          <p:nvPr/>
        </p:nvGrpSpPr>
        <p:grpSpPr bwMode="auto">
          <a:xfrm>
            <a:off x="177478" y="1487910"/>
            <a:ext cx="8499946" cy="3550667"/>
            <a:chOff x="103212" y="1950617"/>
            <a:chExt cx="4513096" cy="3551344"/>
          </a:xfrm>
        </p:grpSpPr>
        <p:sp>
          <p:nvSpPr>
            <p:cNvPr id="5" name="Rectangle 4"/>
            <p:cNvSpPr/>
            <p:nvPr/>
          </p:nvSpPr>
          <p:spPr>
            <a:xfrm>
              <a:off x="325459" y="1986343"/>
              <a:ext cx="4279589" cy="3515618"/>
            </a:xfrm>
            <a:prstGeom prst="rect">
              <a:avLst/>
            </a:prstGeom>
            <a:solidFill>
              <a:srgbClr val="9EAEBA">
                <a:lumMod val="20000"/>
                <a:lumOff val="80000"/>
              </a:srgbClr>
            </a:solidFill>
            <a:ln w="9525" cap="flat" cmpd="sng" algn="ctr">
              <a:noFill/>
              <a:prstDash val="solid"/>
            </a:ln>
            <a:effectLst/>
          </p:spPr>
          <p:txBody>
            <a:bodyPr/>
            <a:lstStyle/>
            <a:p>
              <a:pPr algn="ctr">
                <a:defRPr/>
              </a:pPr>
              <a:endParaRPr lang="en-US" sz="1617" kern="0" dirty="0">
                <a:solidFill>
                  <a:prstClr val="white"/>
                </a:solidFill>
                <a:latin typeface="Arial"/>
              </a:endParaRPr>
            </a:p>
          </p:txBody>
        </p:sp>
        <p:graphicFrame>
          <p:nvGraphicFramePr>
            <p:cNvPr id="39945" name="Chart 5"/>
            <p:cNvGraphicFramePr>
              <a:graphicFrameLocks/>
            </p:cNvGraphicFramePr>
            <p:nvPr/>
          </p:nvGraphicFramePr>
          <p:xfrm>
            <a:off x="103212" y="1950617"/>
            <a:ext cx="4513096" cy="3318933"/>
          </p:xfrm>
          <a:graphic>
            <a:graphicData uri="http://schemas.openxmlformats.org/presentationml/2006/ole">
              <mc:AlternateContent xmlns:mc="http://schemas.openxmlformats.org/markup-compatibility/2006">
                <mc:Choice xmlns:v="urn:schemas-microsoft-com:vml" Requires="v">
                  <p:oleObj spid="_x0000_s3153" name="Chart" r:id="rId3" imgW="8504657" imgH="3322608" progId="Excel.Chart.8">
                    <p:embed/>
                  </p:oleObj>
                </mc:Choice>
                <mc:Fallback>
                  <p:oleObj name="Chart" r:id="rId3" imgW="8504657" imgH="3322608" progId="Excel.Chart.8">
                    <p:embed/>
                    <p:pic>
                      <p:nvPicPr>
                        <p:cNvPr id="39945" name="Chart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12" y="1950617"/>
                          <a:ext cx="4513096" cy="3318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6"/>
            <p:cNvSpPr txBox="1"/>
            <p:nvPr/>
          </p:nvSpPr>
          <p:spPr>
            <a:xfrm rot="16200000">
              <a:off x="3368778" y="3380618"/>
              <a:ext cx="2065383" cy="140946"/>
            </a:xfrm>
            <a:prstGeom prst="rect">
              <a:avLst/>
            </a:prstGeom>
            <a:noFill/>
          </p:spPr>
          <p:txBody>
            <a:bodyPr wrap="none">
              <a:spAutoFit/>
            </a:bodyPr>
            <a:lstStyle/>
            <a:p>
              <a:pPr>
                <a:defRPr/>
              </a:pPr>
              <a:r>
                <a:rPr lang="en-US" sz="1125" kern="0" dirty="0">
                  <a:solidFill>
                    <a:srgbClr val="5F7684"/>
                  </a:solidFill>
                  <a:ea typeface="ＭＳ Ｐゴシック" pitchFamily="34" charset="-128"/>
                </a:rPr>
                <a:t>Sum of Longest Diameters (mm)</a:t>
              </a:r>
            </a:p>
          </p:txBody>
        </p:sp>
        <p:sp>
          <p:nvSpPr>
            <p:cNvPr id="8" name="TextBox 7"/>
            <p:cNvSpPr txBox="1"/>
            <p:nvPr/>
          </p:nvSpPr>
          <p:spPr>
            <a:xfrm>
              <a:off x="1169405" y="3545986"/>
              <a:ext cx="318491" cy="265508"/>
            </a:xfrm>
            <a:prstGeom prst="rect">
              <a:avLst/>
            </a:prstGeom>
            <a:noFill/>
          </p:spPr>
          <p:txBody>
            <a:bodyPr wrap="none">
              <a:spAutoFit/>
            </a:bodyPr>
            <a:lstStyle/>
            <a:p>
              <a:pPr>
                <a:defRPr/>
              </a:pPr>
              <a:r>
                <a:rPr lang="en-US" sz="1125" kern="0" dirty="0">
                  <a:solidFill>
                    <a:srgbClr val="615597">
                      <a:lumMod val="50000"/>
                    </a:srgbClr>
                  </a:solidFill>
                  <a:ea typeface="ＭＳ Ｐゴシック" pitchFamily="34" charset="-128"/>
                </a:rPr>
                <a:t>T790M</a:t>
              </a:r>
            </a:p>
          </p:txBody>
        </p:sp>
        <p:sp>
          <p:nvSpPr>
            <p:cNvPr id="9" name="TextBox 8"/>
            <p:cNvSpPr txBox="1"/>
            <p:nvPr/>
          </p:nvSpPr>
          <p:spPr>
            <a:xfrm>
              <a:off x="1431360" y="2830359"/>
              <a:ext cx="509993" cy="265508"/>
            </a:xfrm>
            <a:prstGeom prst="rect">
              <a:avLst/>
            </a:prstGeom>
            <a:noFill/>
          </p:spPr>
          <p:txBody>
            <a:bodyPr wrap="none">
              <a:spAutoFit/>
            </a:bodyPr>
            <a:lstStyle/>
            <a:p>
              <a:pPr>
                <a:defRPr/>
              </a:pPr>
              <a:r>
                <a:rPr lang="en-US" sz="1125" kern="0" dirty="0">
                  <a:solidFill>
                    <a:srgbClr val="FF0000"/>
                  </a:solidFill>
                  <a:ea typeface="ＭＳ Ｐゴシック" pitchFamily="34" charset="-128"/>
                </a:rPr>
                <a:t>CAT scan size</a:t>
              </a:r>
            </a:p>
          </p:txBody>
        </p:sp>
        <p:sp>
          <p:nvSpPr>
            <p:cNvPr id="10" name="TextBox 9"/>
            <p:cNvSpPr txBox="1"/>
            <p:nvPr/>
          </p:nvSpPr>
          <p:spPr>
            <a:xfrm>
              <a:off x="1081691" y="2379324"/>
              <a:ext cx="289553" cy="265508"/>
            </a:xfrm>
            <a:prstGeom prst="rect">
              <a:avLst/>
            </a:prstGeom>
            <a:noFill/>
          </p:spPr>
          <p:txBody>
            <a:bodyPr wrap="none">
              <a:spAutoFit/>
            </a:bodyPr>
            <a:lstStyle/>
            <a:p>
              <a:pPr>
                <a:defRPr/>
              </a:pPr>
              <a:r>
                <a:rPr lang="en-US" sz="1125" kern="0" dirty="0">
                  <a:solidFill>
                    <a:srgbClr val="00B050"/>
                  </a:solidFill>
                  <a:ea typeface="ＭＳ Ｐゴシック" pitchFamily="34" charset="-128"/>
                </a:rPr>
                <a:t>L858R</a:t>
              </a:r>
            </a:p>
          </p:txBody>
        </p:sp>
        <p:cxnSp>
          <p:nvCxnSpPr>
            <p:cNvPr id="11" name="Straight Arrow Connector 10"/>
            <p:cNvCxnSpPr>
              <a:cxnSpLocks noChangeShapeType="1"/>
            </p:cNvCxnSpPr>
            <p:nvPr/>
          </p:nvCxnSpPr>
          <p:spPr bwMode="auto">
            <a:xfrm flipV="1">
              <a:off x="2425249" y="5074371"/>
              <a:ext cx="0" cy="156299"/>
            </a:xfrm>
            <a:prstGeom prst="straightConnector1">
              <a:avLst/>
            </a:prstGeom>
            <a:noFill/>
            <a:ln w="25400">
              <a:solidFill>
                <a:srgbClr val="615597"/>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2" name="Rectangle 11"/>
            <p:cNvSpPr/>
            <p:nvPr/>
          </p:nvSpPr>
          <p:spPr>
            <a:xfrm>
              <a:off x="1959419" y="5223972"/>
              <a:ext cx="1267697" cy="243831"/>
            </a:xfrm>
            <a:prstGeom prst="rect">
              <a:avLst/>
            </a:prstGeom>
            <a:ln>
              <a:noFill/>
            </a:ln>
          </p:spPr>
          <p:txBody>
            <a:bodyPr>
              <a:spAutoFit/>
            </a:bodyPr>
            <a:lstStyle/>
            <a:p>
              <a:pPr>
                <a:defRPr/>
              </a:pPr>
              <a:r>
                <a:rPr lang="en-US" sz="984" kern="0" dirty="0">
                  <a:solidFill>
                    <a:srgbClr val="615597"/>
                  </a:solidFill>
                  <a:ea typeface="ＭＳ Ｐゴシック" pitchFamily="34" charset="-128"/>
                </a:rPr>
                <a:t>6 </a:t>
              </a:r>
              <a:r>
                <a:rPr lang="en-US" sz="984" kern="0" dirty="0" err="1">
                  <a:solidFill>
                    <a:srgbClr val="615597"/>
                  </a:solidFill>
                  <a:ea typeface="ＭＳ Ｐゴシック" pitchFamily="34" charset="-128"/>
                </a:rPr>
                <a:t>wks</a:t>
              </a:r>
              <a:r>
                <a:rPr lang="en-US" sz="984" kern="0" dirty="0">
                  <a:solidFill>
                    <a:srgbClr val="615597"/>
                  </a:solidFill>
                  <a:ea typeface="ＭＳ Ｐゴシック" pitchFamily="34" charset="-128"/>
                </a:rPr>
                <a:t> CT scan</a:t>
              </a:r>
            </a:p>
          </p:txBody>
        </p:sp>
        <p:cxnSp>
          <p:nvCxnSpPr>
            <p:cNvPr id="13" name="Straight Arrow Connector 12"/>
            <p:cNvCxnSpPr>
              <a:cxnSpLocks noChangeShapeType="1"/>
            </p:cNvCxnSpPr>
            <p:nvPr/>
          </p:nvCxnSpPr>
          <p:spPr bwMode="auto">
            <a:xfrm flipV="1">
              <a:off x="3765250" y="5058741"/>
              <a:ext cx="0" cy="157415"/>
            </a:xfrm>
            <a:prstGeom prst="straightConnector1">
              <a:avLst/>
            </a:prstGeom>
            <a:noFill/>
            <a:ln w="25400">
              <a:solidFill>
                <a:srgbClr val="615597"/>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 name="Rectangle 13"/>
            <p:cNvSpPr/>
            <p:nvPr/>
          </p:nvSpPr>
          <p:spPr>
            <a:xfrm>
              <a:off x="3241933" y="5215040"/>
              <a:ext cx="1268882" cy="243831"/>
            </a:xfrm>
            <a:prstGeom prst="rect">
              <a:avLst/>
            </a:prstGeom>
            <a:ln>
              <a:noFill/>
            </a:ln>
          </p:spPr>
          <p:txBody>
            <a:bodyPr>
              <a:spAutoFit/>
            </a:bodyPr>
            <a:lstStyle/>
            <a:p>
              <a:pPr>
                <a:defRPr/>
              </a:pPr>
              <a:r>
                <a:rPr lang="en-US" sz="984" kern="0" dirty="0">
                  <a:solidFill>
                    <a:srgbClr val="615597"/>
                  </a:solidFill>
                  <a:ea typeface="ＭＳ Ｐゴシック" pitchFamily="34" charset="-128"/>
                </a:rPr>
                <a:t>12 </a:t>
              </a:r>
              <a:r>
                <a:rPr lang="en-US" sz="984" kern="0" dirty="0" err="1">
                  <a:solidFill>
                    <a:srgbClr val="615597"/>
                  </a:solidFill>
                  <a:ea typeface="ＭＳ Ｐゴシック" pitchFamily="34" charset="-128"/>
                </a:rPr>
                <a:t>wks</a:t>
              </a:r>
              <a:r>
                <a:rPr lang="en-US" sz="984" kern="0" dirty="0">
                  <a:solidFill>
                    <a:srgbClr val="615597"/>
                  </a:solidFill>
                  <a:ea typeface="ＭＳ Ｐゴシック" pitchFamily="34" charset="-128"/>
                </a:rPr>
                <a:t> CT scan</a:t>
              </a:r>
            </a:p>
          </p:txBody>
        </p:sp>
        <p:cxnSp>
          <p:nvCxnSpPr>
            <p:cNvPr id="15" name="Straight Connector 14"/>
            <p:cNvCxnSpPr>
              <a:cxnSpLocks noChangeShapeType="1"/>
            </p:cNvCxnSpPr>
            <p:nvPr/>
          </p:nvCxnSpPr>
          <p:spPr bwMode="auto">
            <a:xfrm>
              <a:off x="1017684" y="5171500"/>
              <a:ext cx="303441" cy="0"/>
            </a:xfrm>
            <a:prstGeom prst="line">
              <a:avLst/>
            </a:prstGeom>
            <a:noFill/>
            <a:ln w="12700">
              <a:solidFill>
                <a:srgbClr val="61559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6" name="Rectangle 15"/>
            <p:cNvSpPr/>
            <p:nvPr/>
          </p:nvSpPr>
          <p:spPr>
            <a:xfrm>
              <a:off x="721948" y="5198294"/>
              <a:ext cx="1309776" cy="243831"/>
            </a:xfrm>
            <a:prstGeom prst="rect">
              <a:avLst/>
            </a:prstGeom>
            <a:ln>
              <a:noFill/>
            </a:ln>
          </p:spPr>
          <p:txBody>
            <a:bodyPr>
              <a:spAutoFit/>
            </a:bodyPr>
            <a:lstStyle/>
            <a:p>
              <a:pPr>
                <a:defRPr/>
              </a:pPr>
              <a:r>
                <a:rPr lang="en-US" sz="984" kern="0" dirty="0">
                  <a:solidFill>
                    <a:srgbClr val="615597"/>
                  </a:solidFill>
                  <a:ea typeface="ＭＳ Ｐゴシック" pitchFamily="34" charset="-128"/>
                </a:rPr>
                <a:t>Week 1 on drug</a:t>
              </a:r>
            </a:p>
          </p:txBody>
        </p:sp>
        <p:cxnSp>
          <p:nvCxnSpPr>
            <p:cNvPr id="39956" name="Straight Connector 16"/>
            <p:cNvCxnSpPr>
              <a:cxnSpLocks noChangeShapeType="1"/>
            </p:cNvCxnSpPr>
            <p:nvPr/>
          </p:nvCxnSpPr>
          <p:spPr bwMode="auto">
            <a:xfrm flipV="1">
              <a:off x="933882" y="4425955"/>
              <a:ext cx="3063240" cy="0"/>
            </a:xfrm>
            <a:prstGeom prst="line">
              <a:avLst/>
            </a:prstGeom>
            <a:noFill/>
            <a:ln w="12700">
              <a:solidFill>
                <a:srgbClr val="9EAEBA"/>
              </a:solidFill>
              <a:prstDash val="dash"/>
              <a:round/>
              <a:headEnd/>
              <a:tailEnd/>
            </a:ln>
            <a:extLst>
              <a:ext uri="{909E8E84-426E-40DD-AFC4-6F175D3DCCD1}">
                <a14:hiddenFill xmlns:a14="http://schemas.microsoft.com/office/drawing/2010/main">
                  <a:noFill/>
                </a14:hiddenFill>
              </a:ext>
            </a:extLst>
          </p:spPr>
        </p:cxnSp>
      </p:grpSp>
      <p:sp>
        <p:nvSpPr>
          <p:cNvPr id="19" name="Oval 18" descr="Oval highlighting a spike in urine EGFR copies early on"/>
          <p:cNvSpPr>
            <a:spLocks noChangeArrowheads="1"/>
          </p:cNvSpPr>
          <p:nvPr/>
        </p:nvSpPr>
        <p:spPr bwMode="auto">
          <a:xfrm>
            <a:off x="1702222" y="1792635"/>
            <a:ext cx="914176" cy="2626445"/>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39" tIns="45719" rIns="91439" bIns="45719"/>
          <a:lstStyle>
            <a:lvl1pPr>
              <a:defRPr sz="4200">
                <a:solidFill>
                  <a:srgbClr val="FFFFFF"/>
                </a:solidFill>
                <a:latin typeface="Gill Sans"/>
                <a:ea typeface="ヒラギノ角ゴ ProN W3" charset="-128"/>
                <a:sym typeface="Gill Sans"/>
              </a:defRPr>
            </a:lvl1pPr>
            <a:lvl2pPr marL="742950" indent="-285750">
              <a:defRPr sz="4200">
                <a:solidFill>
                  <a:srgbClr val="FFFFFF"/>
                </a:solidFill>
                <a:latin typeface="Gill Sans"/>
                <a:ea typeface="ヒラギノ角ゴ ProN W3" charset="-128"/>
                <a:sym typeface="Gill Sans"/>
              </a:defRPr>
            </a:lvl2pPr>
            <a:lvl3pPr marL="1143000" indent="-228600">
              <a:defRPr sz="4200">
                <a:solidFill>
                  <a:srgbClr val="FFFFFF"/>
                </a:solidFill>
                <a:latin typeface="Gill Sans"/>
                <a:ea typeface="ヒラギノ角ゴ ProN W3" charset="-128"/>
                <a:sym typeface="Gill Sans"/>
              </a:defRPr>
            </a:lvl3pPr>
            <a:lvl4pPr marL="1600200" indent="-228600">
              <a:defRPr sz="4200">
                <a:solidFill>
                  <a:srgbClr val="FFFFFF"/>
                </a:solidFill>
                <a:latin typeface="Gill Sans"/>
                <a:ea typeface="ヒラギノ角ゴ ProN W3" charset="-128"/>
                <a:sym typeface="Gill Sans"/>
              </a:defRPr>
            </a:lvl4pPr>
            <a:lvl5pPr marL="2057400" indent="-228600">
              <a:defRPr sz="4200">
                <a:solidFill>
                  <a:srgbClr val="FFFFFF"/>
                </a:solidFill>
                <a:latin typeface="Gill Sans"/>
                <a:ea typeface="ヒラギノ角ゴ ProN W3" charset="-128"/>
                <a:sym typeface="Gill Sans"/>
              </a:defRPr>
            </a:lvl5pPr>
            <a:lvl6pPr marL="2514600" indent="-228600" eaLnBrk="0" fontAlgn="base" hangingPunct="0">
              <a:spcBef>
                <a:spcPct val="0"/>
              </a:spcBef>
              <a:spcAft>
                <a:spcPct val="0"/>
              </a:spcAft>
              <a:defRPr sz="4200">
                <a:solidFill>
                  <a:srgbClr val="FFFFFF"/>
                </a:solidFill>
                <a:latin typeface="Gill Sans"/>
                <a:ea typeface="ヒラギノ角ゴ ProN W3" charset="-128"/>
                <a:sym typeface="Gill Sans"/>
              </a:defRPr>
            </a:lvl6pPr>
            <a:lvl7pPr marL="2971800" indent="-228600" eaLnBrk="0" fontAlgn="base" hangingPunct="0">
              <a:spcBef>
                <a:spcPct val="0"/>
              </a:spcBef>
              <a:spcAft>
                <a:spcPct val="0"/>
              </a:spcAft>
              <a:defRPr sz="4200">
                <a:solidFill>
                  <a:srgbClr val="FFFFFF"/>
                </a:solidFill>
                <a:latin typeface="Gill Sans"/>
                <a:ea typeface="ヒラギノ角ゴ ProN W3" charset="-128"/>
                <a:sym typeface="Gill Sans"/>
              </a:defRPr>
            </a:lvl7pPr>
            <a:lvl8pPr marL="3429000" indent="-228600" eaLnBrk="0" fontAlgn="base" hangingPunct="0">
              <a:spcBef>
                <a:spcPct val="0"/>
              </a:spcBef>
              <a:spcAft>
                <a:spcPct val="0"/>
              </a:spcAft>
              <a:defRPr sz="4200">
                <a:solidFill>
                  <a:srgbClr val="FFFFFF"/>
                </a:solidFill>
                <a:latin typeface="Gill Sans"/>
                <a:ea typeface="ヒラギノ角ゴ ProN W3" charset="-128"/>
                <a:sym typeface="Gill Sans"/>
              </a:defRPr>
            </a:lvl8pPr>
            <a:lvl9pPr marL="3886200" indent="-228600" eaLnBrk="0" fontAlgn="base" hangingPunct="0">
              <a:spcBef>
                <a:spcPct val="0"/>
              </a:spcBef>
              <a:spcAft>
                <a:spcPct val="0"/>
              </a:spcAft>
              <a:defRPr sz="4200">
                <a:solidFill>
                  <a:srgbClr val="FFFFFF"/>
                </a:solidFill>
                <a:latin typeface="Gill Sans"/>
                <a:ea typeface="ヒラギノ角ゴ ProN W3" charset="-128"/>
                <a:sym typeface="Gill Sans"/>
              </a:defRPr>
            </a:lvl9pPr>
          </a:lstStyle>
          <a:p>
            <a:endParaRPr lang="en-US" altLang="en-US" sz="2391">
              <a:solidFill>
                <a:schemeClr val="tx1"/>
              </a:solidFill>
              <a:latin typeface="Arial" panose="020B0604020202020204" pitchFamily="34" charset="0"/>
              <a:ea typeface="MS PGothic" panose="020B0600070205080204" pitchFamily="34" charset="-128"/>
            </a:endParaRPr>
          </a:p>
        </p:txBody>
      </p:sp>
      <p:sp>
        <p:nvSpPr>
          <p:cNvPr id="21" name="Down Arrow 20" descr="Arrow indicating when the response would be detected by CAT scans"/>
          <p:cNvSpPr/>
          <p:nvPr/>
        </p:nvSpPr>
        <p:spPr bwMode="auto">
          <a:xfrm rot="2262524">
            <a:off x="4865564" y="2628677"/>
            <a:ext cx="473273" cy="930920"/>
          </a:xfrm>
          <a:prstGeom prst="downArrow">
            <a:avLst/>
          </a:prstGeom>
          <a:solidFill>
            <a:srgbClr val="FF0000"/>
          </a:solidFill>
          <a:ln w="9525" cap="flat" cmpd="sng" algn="ctr">
            <a:solidFill>
              <a:scrgbClr r="0" g="0" b="0"/>
            </a:solidFill>
            <a:prstDash val="solid"/>
            <a:round/>
            <a:headEnd type="none" w="med" len="med"/>
            <a:tailEnd type="none" w="med" len="med"/>
          </a:ln>
          <a:effectLst/>
        </p:spPr>
        <p:txBody>
          <a:bodyPr lIns="91439" tIns="45719" rIns="91439" bIns="45719"/>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en-US" sz="773" kern="0">
              <a:solidFill>
                <a:sysClr val="windowText" lastClr="000000"/>
              </a:solidFill>
            </a:endParaRPr>
          </a:p>
        </p:txBody>
      </p:sp>
      <p:pic>
        <p:nvPicPr>
          <p:cNvPr id="22" name="Picture 2" descr="Urine therapy - Wikipedia">
            <a:extLst>
              <a:ext uri="{FF2B5EF4-FFF2-40B4-BE49-F238E27FC236}">
                <a16:creationId xmlns:a16="http://schemas.microsoft.com/office/drawing/2014/main" id="{D537155A-860A-9144-817E-951B4F2AEB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5947" y="1428396"/>
            <a:ext cx="1433068" cy="1808018"/>
          </a:xfrm>
          <a:prstGeom prst="rect">
            <a:avLst/>
          </a:prstGeom>
          <a:noFill/>
          <a:extLst>
            <a:ext uri="{909E8E84-426E-40DD-AFC4-6F175D3DCCD1}">
              <a14:hiddenFill xmlns:a14="http://schemas.microsoft.com/office/drawing/2010/main">
                <a:solidFill>
                  <a:srgbClr val="FFFFFF"/>
                </a:solidFill>
              </a14:hiddenFill>
            </a:ext>
          </a:extLst>
        </p:spPr>
      </p:pic>
      <p:sp>
        <p:nvSpPr>
          <p:cNvPr id="39941" name="Rectangle 17"/>
          <p:cNvSpPr>
            <a:spLocks noChangeArrowheads="1"/>
          </p:cNvSpPr>
          <p:nvPr/>
        </p:nvSpPr>
        <p:spPr bwMode="auto">
          <a:xfrm>
            <a:off x="733351" y="4971604"/>
            <a:ext cx="7670602" cy="186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spAutoFit/>
          </a:bodyPr>
          <a:lstStyle>
            <a:lvl1pPr>
              <a:defRPr sz="4200">
                <a:solidFill>
                  <a:srgbClr val="FFFFFF"/>
                </a:solidFill>
                <a:latin typeface="Gill Sans"/>
                <a:ea typeface="ヒラギノ角ゴ ProN W3" charset="-128"/>
                <a:sym typeface="Gill Sans"/>
              </a:defRPr>
            </a:lvl1pPr>
            <a:lvl2pPr marL="742950" indent="-285750">
              <a:defRPr sz="4200">
                <a:solidFill>
                  <a:srgbClr val="FFFFFF"/>
                </a:solidFill>
                <a:latin typeface="Gill Sans"/>
                <a:ea typeface="ヒラギノ角ゴ ProN W3" charset="-128"/>
                <a:sym typeface="Gill Sans"/>
              </a:defRPr>
            </a:lvl2pPr>
            <a:lvl3pPr marL="1143000" indent="-228600">
              <a:defRPr sz="4200">
                <a:solidFill>
                  <a:srgbClr val="FFFFFF"/>
                </a:solidFill>
                <a:latin typeface="Gill Sans"/>
                <a:ea typeface="ヒラギノ角ゴ ProN W3" charset="-128"/>
                <a:sym typeface="Gill Sans"/>
              </a:defRPr>
            </a:lvl3pPr>
            <a:lvl4pPr marL="1600200" indent="-228600">
              <a:defRPr sz="4200">
                <a:solidFill>
                  <a:srgbClr val="FFFFFF"/>
                </a:solidFill>
                <a:latin typeface="Gill Sans"/>
                <a:ea typeface="ヒラギノ角ゴ ProN W3" charset="-128"/>
                <a:sym typeface="Gill Sans"/>
              </a:defRPr>
            </a:lvl4pPr>
            <a:lvl5pPr marL="2057400" indent="-228600">
              <a:defRPr sz="4200">
                <a:solidFill>
                  <a:srgbClr val="FFFFFF"/>
                </a:solidFill>
                <a:latin typeface="Gill Sans"/>
                <a:ea typeface="ヒラギノ角ゴ ProN W3" charset="-128"/>
                <a:sym typeface="Gill Sans"/>
              </a:defRPr>
            </a:lvl5pPr>
            <a:lvl6pPr marL="2514600" indent="-228600" eaLnBrk="0" fontAlgn="base" hangingPunct="0">
              <a:spcBef>
                <a:spcPct val="0"/>
              </a:spcBef>
              <a:spcAft>
                <a:spcPct val="0"/>
              </a:spcAft>
              <a:defRPr sz="4200">
                <a:solidFill>
                  <a:srgbClr val="FFFFFF"/>
                </a:solidFill>
                <a:latin typeface="Gill Sans"/>
                <a:ea typeface="ヒラギノ角ゴ ProN W3" charset="-128"/>
                <a:sym typeface="Gill Sans"/>
              </a:defRPr>
            </a:lvl6pPr>
            <a:lvl7pPr marL="2971800" indent="-228600" eaLnBrk="0" fontAlgn="base" hangingPunct="0">
              <a:spcBef>
                <a:spcPct val="0"/>
              </a:spcBef>
              <a:spcAft>
                <a:spcPct val="0"/>
              </a:spcAft>
              <a:defRPr sz="4200">
                <a:solidFill>
                  <a:srgbClr val="FFFFFF"/>
                </a:solidFill>
                <a:latin typeface="Gill Sans"/>
                <a:ea typeface="ヒラギノ角ゴ ProN W3" charset="-128"/>
                <a:sym typeface="Gill Sans"/>
              </a:defRPr>
            </a:lvl7pPr>
            <a:lvl8pPr marL="3429000" indent="-228600" eaLnBrk="0" fontAlgn="base" hangingPunct="0">
              <a:spcBef>
                <a:spcPct val="0"/>
              </a:spcBef>
              <a:spcAft>
                <a:spcPct val="0"/>
              </a:spcAft>
              <a:defRPr sz="4200">
                <a:solidFill>
                  <a:srgbClr val="FFFFFF"/>
                </a:solidFill>
                <a:latin typeface="Gill Sans"/>
                <a:ea typeface="ヒラギノ角ゴ ProN W3" charset="-128"/>
                <a:sym typeface="Gill Sans"/>
              </a:defRPr>
            </a:lvl8pPr>
            <a:lvl9pPr marL="3886200" indent="-228600" eaLnBrk="0" fontAlgn="base" hangingPunct="0">
              <a:spcBef>
                <a:spcPct val="0"/>
              </a:spcBef>
              <a:spcAft>
                <a:spcPct val="0"/>
              </a:spcAft>
              <a:defRPr sz="4200">
                <a:solidFill>
                  <a:srgbClr val="FFFFFF"/>
                </a:solidFill>
                <a:latin typeface="Gill Sans"/>
                <a:ea typeface="ヒラギノ角ゴ ProN W3" charset="-128"/>
                <a:sym typeface="Gill Sans"/>
              </a:defRPr>
            </a:lvl9pPr>
          </a:lstStyle>
          <a:p>
            <a:pPr algn="ctr" eaLnBrk="1" hangingPunct="1"/>
            <a:r>
              <a:rPr lang="en-US" altLang="en-US" sz="1406" b="1" dirty="0">
                <a:solidFill>
                  <a:schemeClr val="tx1"/>
                </a:solidFill>
                <a:latin typeface="Arial" panose="020B0604020202020204" pitchFamily="34" charset="0"/>
                <a:ea typeface="MS PGothic" panose="020B0600070205080204" pitchFamily="34" charset="-128"/>
              </a:rPr>
              <a:t>EGFR T790M </a:t>
            </a:r>
            <a:r>
              <a:rPr lang="en-US" altLang="en-US" sz="1406" b="1" dirty="0" err="1">
                <a:solidFill>
                  <a:schemeClr val="tx1"/>
                </a:solidFill>
                <a:latin typeface="Arial" panose="020B0604020202020204" pitchFamily="34" charset="0"/>
                <a:ea typeface="MS PGothic" panose="020B0600070205080204" pitchFamily="34" charset="-128"/>
              </a:rPr>
              <a:t>ctDNA</a:t>
            </a:r>
            <a:r>
              <a:rPr lang="en-US" altLang="en-US" sz="1406" b="1" dirty="0">
                <a:solidFill>
                  <a:schemeClr val="tx1"/>
                </a:solidFill>
                <a:latin typeface="Arial" panose="020B0604020202020204" pitchFamily="34" charset="0"/>
                <a:ea typeface="MS PGothic" panose="020B0600070205080204" pitchFamily="34" charset="-128"/>
              </a:rPr>
              <a:t> spike &gt; 25 copies/10</a:t>
            </a:r>
            <a:r>
              <a:rPr lang="en-US" altLang="en-US" sz="1406" b="1" baseline="30000" dirty="0">
                <a:solidFill>
                  <a:schemeClr val="tx1"/>
                </a:solidFill>
                <a:latin typeface="Arial" panose="020B0604020202020204" pitchFamily="34" charset="0"/>
                <a:ea typeface="MS PGothic" panose="020B0600070205080204" pitchFamily="34" charset="-128"/>
              </a:rPr>
              <a:t>5</a:t>
            </a:r>
            <a:r>
              <a:rPr lang="en-US" altLang="en-US" sz="1406" b="1" dirty="0">
                <a:solidFill>
                  <a:schemeClr val="tx1"/>
                </a:solidFill>
                <a:latin typeface="Arial" panose="020B0604020202020204" pitchFamily="34" charset="0"/>
                <a:ea typeface="MS PGothic" panose="020B0600070205080204" pitchFamily="34" charset="-128"/>
              </a:rPr>
              <a:t> genome equivalents and then fall correlates with CAT scan documented radiographic response</a:t>
            </a:r>
          </a:p>
          <a:p>
            <a:pPr algn="ctr" eaLnBrk="1" hangingPunct="1"/>
            <a:r>
              <a:rPr lang="en-US" altLang="en-US" sz="1828" b="1" dirty="0">
                <a:solidFill>
                  <a:srgbClr val="FFFF00"/>
                </a:solidFill>
                <a:latin typeface="Arial" panose="020B0604020202020204" pitchFamily="34" charset="0"/>
                <a:ea typeface="MS PGothic" panose="020B0600070205080204" pitchFamily="34" charset="-128"/>
              </a:rPr>
              <a:t>Lung Cancer with EGFR T790M mutation treated with second generation EGFR inhibitor</a:t>
            </a:r>
            <a:br>
              <a:rPr lang="en-US" altLang="en-US" sz="1828" b="1" dirty="0">
                <a:solidFill>
                  <a:srgbClr val="FFFF00"/>
                </a:solidFill>
                <a:latin typeface="Arial" panose="020B0604020202020204" pitchFamily="34" charset="0"/>
                <a:ea typeface="MS PGothic" panose="020B0600070205080204" pitchFamily="34" charset="-128"/>
              </a:rPr>
            </a:br>
            <a:endParaRPr lang="en-US" altLang="en-US" sz="1828" b="1" dirty="0">
              <a:solidFill>
                <a:srgbClr val="FFFF00"/>
              </a:solidFill>
              <a:latin typeface="Arial" panose="020B0604020202020204" pitchFamily="34" charset="0"/>
              <a:ea typeface="MS PGothic" panose="020B0600070205080204" pitchFamily="34" charset="-128"/>
            </a:endParaRPr>
          </a:p>
          <a:p>
            <a:pPr algn="ctr"/>
            <a:r>
              <a:rPr lang="en-US" altLang="en-US" sz="1600" b="1" dirty="0">
                <a:solidFill>
                  <a:srgbClr val="FFC000"/>
                </a:solidFill>
                <a:latin typeface="+mj-lt"/>
                <a:ea typeface="MS PGothic" panose="020B0600070205080204" pitchFamily="34" charset="-128"/>
              </a:rPr>
              <a:t>Husain…Kurzrock </a:t>
            </a:r>
            <a:r>
              <a:rPr lang="en-US" sz="1600" dirty="0">
                <a:solidFill>
                  <a:srgbClr val="FFC000"/>
                </a:solidFill>
                <a:latin typeface="+mj-lt"/>
              </a:rPr>
              <a:t>Monitoring Daily Dynamics of Early Tumor Response to Targeted Therapy by Detecting Circulating Tumor DNA in Urine. </a:t>
            </a:r>
            <a:r>
              <a:rPr lang="en-US" altLang="en-US" sz="1600" b="1" dirty="0">
                <a:solidFill>
                  <a:srgbClr val="FFC000"/>
                </a:solidFill>
                <a:latin typeface="+mj-lt"/>
                <a:ea typeface="MS PGothic" panose="020B0600070205080204" pitchFamily="34" charset="-128"/>
              </a:rPr>
              <a:t>CCR 2017</a:t>
            </a:r>
            <a:endParaRPr lang="en-US" altLang="en-US" sz="1600" b="1" i="1" dirty="0">
              <a:solidFill>
                <a:srgbClr val="FFC000"/>
              </a:solidFill>
              <a:latin typeface="+mj-lt"/>
              <a:ea typeface="MS PGothic" panose="020B0600070205080204" pitchFamily="34" charset="-128"/>
            </a:endParaRPr>
          </a:p>
        </p:txBody>
      </p:sp>
    </p:spTree>
    <p:extLst>
      <p:ext uri="{BB962C8B-B14F-4D97-AF65-F5344CB8AC3E}">
        <p14:creationId xmlns:p14="http://schemas.microsoft.com/office/powerpoint/2010/main" val="805085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0" y="0"/>
            <a:ext cx="9372824" cy="1112863"/>
          </a:xfrm>
        </p:spPr>
        <p:txBody>
          <a:bodyPr tIns="228596"/>
          <a:lstStyle/>
          <a:p>
            <a:br>
              <a:rPr lang="en-US" altLang="en-US" sz="2320" dirty="0">
                <a:solidFill>
                  <a:srgbClr val="FFFF00"/>
                </a:solidFill>
              </a:rPr>
            </a:br>
            <a:r>
              <a:rPr lang="en-US" altLang="en-US" sz="2391" b="1" dirty="0">
                <a:solidFill>
                  <a:srgbClr val="FFFF00"/>
                </a:solidFill>
              </a:rPr>
              <a:t>Lung Cancer (EGFR)</a:t>
            </a:r>
            <a:br>
              <a:rPr lang="en-US" altLang="en-US" sz="2391" b="1" dirty="0">
                <a:solidFill>
                  <a:srgbClr val="FFFF00"/>
                </a:solidFill>
              </a:rPr>
            </a:br>
            <a:r>
              <a:rPr lang="en-US" altLang="en-US" sz="2391" b="1" dirty="0">
                <a:solidFill>
                  <a:srgbClr val="FFFF00"/>
                </a:solidFill>
              </a:rPr>
              <a:t>Early Detection of Progression</a:t>
            </a:r>
            <a:br>
              <a:rPr lang="en-US" altLang="en-US" sz="2391" b="1" dirty="0">
                <a:solidFill>
                  <a:srgbClr val="FFFF00"/>
                </a:solidFill>
              </a:rPr>
            </a:br>
            <a:endParaRPr lang="en-US" altLang="en-US" sz="2320" dirty="0">
              <a:solidFill>
                <a:srgbClr val="FFFF00"/>
              </a:solidFill>
            </a:endParaRPr>
          </a:p>
        </p:txBody>
      </p:sp>
      <p:sp>
        <p:nvSpPr>
          <p:cNvPr id="83975" name="Oval 1">
            <a:extLst>
              <a:ext uri="{C183D7F6-B498-43B3-948B-1728B52AA6E4}">
                <adec:decorative xmlns:adec="http://schemas.microsoft.com/office/drawing/2017/decorative" val="1"/>
              </a:ext>
            </a:extLst>
          </p:cNvPr>
          <p:cNvSpPr>
            <a:spLocks noChangeArrowheads="1"/>
          </p:cNvSpPr>
          <p:nvPr/>
        </p:nvSpPr>
        <p:spPr bwMode="auto">
          <a:xfrm>
            <a:off x="7391549" y="1067098"/>
            <a:ext cx="45765" cy="45765"/>
          </a:xfrm>
          <a:prstGeom prst="ellipse">
            <a:avLst/>
          </a:prstGeom>
          <a:solidFill>
            <a:schemeClr val="accent1"/>
          </a:solidFill>
          <a:ln w="9525" algn="ctr">
            <a:solidFill>
              <a:schemeClr val="tx1"/>
            </a:solidFill>
            <a:round/>
            <a:headEnd/>
            <a:tailEnd/>
          </a:ln>
        </p:spPr>
        <p:txBody>
          <a:bodyPr lIns="91439" tIns="45719" rIns="91439" bIns="45719"/>
          <a:lstStyle>
            <a:lvl1pPr>
              <a:spcBef>
                <a:spcPts val="2400"/>
              </a:spcBef>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1pPr>
            <a:lvl2pPr marL="742950" indent="-285750">
              <a:spcBef>
                <a:spcPts val="2400"/>
              </a:spcBef>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2pPr>
            <a:lvl3pPr marL="1143000" indent="-228600">
              <a:spcBef>
                <a:spcPts val="2400"/>
              </a:spcBef>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3pPr>
            <a:lvl4pPr marL="1600200" indent="-228600">
              <a:spcBef>
                <a:spcPts val="2400"/>
              </a:spcBef>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4pPr>
            <a:lvl5pPr marL="2057400" indent="-228600">
              <a:spcBef>
                <a:spcPts val="2400"/>
              </a:spcBef>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5pPr>
            <a:lvl6pPr marL="2514600" indent="-228600" eaLnBrk="0" fontAlgn="base" hangingPunct="0">
              <a:spcBef>
                <a:spcPts val="2400"/>
              </a:spcBef>
              <a:spcAft>
                <a:spcPct val="0"/>
              </a:spcAft>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6pPr>
            <a:lvl7pPr marL="2971800" indent="-228600" eaLnBrk="0" fontAlgn="base" hangingPunct="0">
              <a:spcBef>
                <a:spcPts val="2400"/>
              </a:spcBef>
              <a:spcAft>
                <a:spcPct val="0"/>
              </a:spcAft>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7pPr>
            <a:lvl8pPr marL="3429000" indent="-228600" eaLnBrk="0" fontAlgn="base" hangingPunct="0">
              <a:spcBef>
                <a:spcPts val="2400"/>
              </a:spcBef>
              <a:spcAft>
                <a:spcPct val="0"/>
              </a:spcAft>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8pPr>
            <a:lvl9pPr marL="3886200" indent="-228600" eaLnBrk="0" fontAlgn="base" hangingPunct="0">
              <a:spcBef>
                <a:spcPts val="2400"/>
              </a:spcBef>
              <a:spcAft>
                <a:spcPct val="0"/>
              </a:spcAft>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9pPr>
          </a:lstStyle>
          <a:p>
            <a:pPr eaLnBrk="1" hangingPunct="1">
              <a:spcBef>
                <a:spcPct val="0"/>
              </a:spcBef>
              <a:buSzTx/>
              <a:buFontTx/>
              <a:buNone/>
            </a:pPr>
            <a:endParaRPr lang="en-US" altLang="en-US" sz="2391"/>
          </a:p>
        </p:txBody>
      </p:sp>
      <p:sp>
        <p:nvSpPr>
          <p:cNvPr id="190" name="TextBox 189"/>
          <p:cNvSpPr txBox="1"/>
          <p:nvPr/>
        </p:nvSpPr>
        <p:spPr>
          <a:xfrm>
            <a:off x="4718224" y="1589856"/>
            <a:ext cx="891852" cy="460252"/>
          </a:xfrm>
          <a:prstGeom prst="rect">
            <a:avLst/>
          </a:prstGeom>
          <a:solidFill>
            <a:schemeClr val="bg1">
              <a:lumMod val="85000"/>
            </a:schemeClr>
          </a:solidFill>
          <a:ln>
            <a:solidFill>
              <a:schemeClr val="tx1"/>
            </a:solidFill>
          </a:ln>
          <a:effectLst/>
        </p:spPr>
        <p:txBody>
          <a:bodyPr lIns="0" tIns="45719" rIns="0" bIns="45719" anchor="ct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ctr" eaLnBrk="1" hangingPunct="1">
              <a:spcBef>
                <a:spcPct val="0"/>
              </a:spcBef>
              <a:buClr>
                <a:srgbClr val="005DA7"/>
              </a:buClr>
              <a:buSzPct val="80000"/>
              <a:buFontTx/>
              <a:buNone/>
              <a:defRPr/>
            </a:pPr>
            <a:r>
              <a:rPr lang="en-US" altLang="en-US" sz="2391" dirty="0">
                <a:solidFill>
                  <a:srgbClr val="000000"/>
                </a:solidFill>
                <a:cs typeface="Arial" pitchFamily="34" charset="0"/>
              </a:rPr>
              <a:t>Urine</a:t>
            </a:r>
          </a:p>
        </p:txBody>
      </p:sp>
      <p:pic>
        <p:nvPicPr>
          <p:cNvPr id="5122" name="Picture 2" descr="Urine therapy - Wikipedia">
            <a:extLst>
              <a:ext uri="{FF2B5EF4-FFF2-40B4-BE49-F238E27FC236}">
                <a16:creationId xmlns:a16="http://schemas.microsoft.com/office/drawing/2014/main" id="{09C46531-D403-2A48-AC86-B981364E77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64" y="3125527"/>
            <a:ext cx="1433068" cy="1808018"/>
          </a:xfrm>
          <a:prstGeom prst="rect">
            <a:avLst/>
          </a:prstGeom>
          <a:noFill/>
          <a:extLst>
            <a:ext uri="{909E8E84-426E-40DD-AFC4-6F175D3DCCD1}">
              <a14:hiddenFill xmlns:a14="http://schemas.microsoft.com/office/drawing/2010/main">
                <a:solidFill>
                  <a:srgbClr val="FFFFFF"/>
                </a:solidFill>
              </a14:hiddenFill>
            </a:ext>
          </a:extLst>
        </p:spPr>
      </p:pic>
      <p:grpSp>
        <p:nvGrpSpPr>
          <p:cNvPr id="83972" name="Group 16" descr="Line graph showing that T790M was detected early in urine"/>
          <p:cNvGrpSpPr>
            <a:grpSpLocks/>
          </p:cNvGrpSpPr>
          <p:nvPr/>
        </p:nvGrpSpPr>
        <p:grpSpPr bwMode="auto">
          <a:xfrm>
            <a:off x="1669851" y="2308324"/>
            <a:ext cx="6407051" cy="3732609"/>
            <a:chOff x="5229869" y="2538995"/>
            <a:chExt cx="3441888" cy="2604678"/>
          </a:xfrm>
        </p:grpSpPr>
        <p:graphicFrame>
          <p:nvGraphicFramePr>
            <p:cNvPr id="164" name="Chart 163"/>
            <p:cNvGraphicFramePr>
              <a:graphicFrameLocks/>
            </p:cNvGraphicFramePr>
            <p:nvPr/>
          </p:nvGraphicFramePr>
          <p:xfrm>
            <a:off x="5229869" y="2538995"/>
            <a:ext cx="2857092" cy="2604678"/>
          </p:xfrm>
          <a:graphic>
            <a:graphicData uri="http://schemas.openxmlformats.org/drawingml/2006/chart">
              <c:chart xmlns:c="http://schemas.openxmlformats.org/drawingml/2006/chart" xmlns:r="http://schemas.openxmlformats.org/officeDocument/2006/relationships" r:id="rId3"/>
            </a:graphicData>
          </a:graphic>
        </p:graphicFrame>
        <p:cxnSp>
          <p:nvCxnSpPr>
            <p:cNvPr id="83981" name="Straight Arrow Connector 165"/>
            <p:cNvCxnSpPr>
              <a:cxnSpLocks noChangeShapeType="1"/>
            </p:cNvCxnSpPr>
            <p:nvPr/>
          </p:nvCxnSpPr>
          <p:spPr bwMode="auto">
            <a:xfrm>
              <a:off x="6396077" y="3440549"/>
              <a:ext cx="0" cy="299537"/>
            </a:xfrm>
            <a:prstGeom prst="straightConnector1">
              <a:avLst/>
            </a:prstGeom>
            <a:noFill/>
            <a:ln w="12700"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83982" name="TextBox 61"/>
            <p:cNvSpPr txBox="1">
              <a:spLocks noChangeArrowheads="1"/>
            </p:cNvSpPr>
            <p:nvPr/>
          </p:nvSpPr>
          <p:spPr bwMode="auto">
            <a:xfrm>
              <a:off x="5940997" y="2895524"/>
              <a:ext cx="740270" cy="45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400"/>
                </a:spcBef>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1pPr>
              <a:lvl2pPr marL="742950" indent="-285750">
                <a:spcBef>
                  <a:spcPts val="2400"/>
                </a:spcBef>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2pPr>
              <a:lvl3pPr marL="1143000" indent="-228600">
                <a:spcBef>
                  <a:spcPts val="2400"/>
                </a:spcBef>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3pPr>
              <a:lvl4pPr marL="1600200" indent="-228600">
                <a:spcBef>
                  <a:spcPts val="2400"/>
                </a:spcBef>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4pPr>
              <a:lvl5pPr marL="2057400" indent="-228600">
                <a:spcBef>
                  <a:spcPts val="2400"/>
                </a:spcBef>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5pPr>
              <a:lvl6pPr marL="2514600" indent="-228600" eaLnBrk="0" fontAlgn="base" hangingPunct="0">
                <a:spcBef>
                  <a:spcPts val="2400"/>
                </a:spcBef>
                <a:spcAft>
                  <a:spcPct val="0"/>
                </a:spcAft>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6pPr>
              <a:lvl7pPr marL="2971800" indent="-228600" eaLnBrk="0" fontAlgn="base" hangingPunct="0">
                <a:spcBef>
                  <a:spcPts val="2400"/>
                </a:spcBef>
                <a:spcAft>
                  <a:spcPct val="0"/>
                </a:spcAft>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7pPr>
              <a:lvl8pPr marL="3429000" indent="-228600" eaLnBrk="0" fontAlgn="base" hangingPunct="0">
                <a:spcBef>
                  <a:spcPts val="2400"/>
                </a:spcBef>
                <a:spcAft>
                  <a:spcPct val="0"/>
                </a:spcAft>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8pPr>
              <a:lvl9pPr marL="3886200" indent="-228600" eaLnBrk="0" fontAlgn="base" hangingPunct="0">
                <a:spcBef>
                  <a:spcPts val="2400"/>
                </a:spcBef>
                <a:spcAft>
                  <a:spcPct val="0"/>
                </a:spcAft>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9pPr>
            </a:lstStyle>
            <a:p>
              <a:pPr algn="ctr" eaLnBrk="1" hangingPunct="1">
                <a:spcBef>
                  <a:spcPct val="0"/>
                </a:spcBef>
                <a:buSzTx/>
                <a:buFontTx/>
                <a:buNone/>
              </a:pPr>
              <a:r>
                <a:rPr lang="en-US" altLang="en-US" sz="1828">
                  <a:solidFill>
                    <a:srgbClr val="FF0000"/>
                  </a:solidFill>
                </a:rPr>
                <a:t>T790M detected</a:t>
              </a:r>
            </a:p>
          </p:txBody>
        </p:sp>
        <p:cxnSp>
          <p:nvCxnSpPr>
            <p:cNvPr id="83983" name="Straight Arrow Connector 167"/>
            <p:cNvCxnSpPr>
              <a:cxnSpLocks noChangeShapeType="1"/>
            </p:cNvCxnSpPr>
            <p:nvPr/>
          </p:nvCxnSpPr>
          <p:spPr bwMode="auto">
            <a:xfrm flipH="1">
              <a:off x="7893919" y="3495543"/>
              <a:ext cx="1" cy="325484"/>
            </a:xfrm>
            <a:prstGeom prst="straightConnector1">
              <a:avLst/>
            </a:prstGeom>
            <a:noFill/>
            <a:ln w="12700" algn="ctr">
              <a:solidFill>
                <a:srgbClr val="108095"/>
              </a:solidFill>
              <a:round/>
              <a:headEnd/>
              <a:tailEnd type="triangle" w="med" len="med"/>
            </a:ln>
            <a:extLst>
              <a:ext uri="{909E8E84-426E-40DD-AFC4-6F175D3DCCD1}">
                <a14:hiddenFill xmlns:a14="http://schemas.microsoft.com/office/drawing/2010/main">
                  <a:noFill/>
                </a14:hiddenFill>
              </a:ext>
            </a:extLst>
          </p:spPr>
        </p:cxnSp>
        <p:sp>
          <p:nvSpPr>
            <p:cNvPr id="83984" name="TextBox 168"/>
            <p:cNvSpPr txBox="1">
              <a:spLocks noChangeArrowheads="1"/>
            </p:cNvSpPr>
            <p:nvPr/>
          </p:nvSpPr>
          <p:spPr bwMode="auto">
            <a:xfrm>
              <a:off x="7602732" y="2849955"/>
              <a:ext cx="1069025" cy="45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400"/>
                </a:spcBef>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1pPr>
              <a:lvl2pPr marL="742950" indent="-285750">
                <a:spcBef>
                  <a:spcPts val="2400"/>
                </a:spcBef>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2pPr>
              <a:lvl3pPr marL="1143000" indent="-228600">
                <a:spcBef>
                  <a:spcPts val="2400"/>
                </a:spcBef>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3pPr>
              <a:lvl4pPr marL="1600200" indent="-228600">
                <a:spcBef>
                  <a:spcPts val="2400"/>
                </a:spcBef>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4pPr>
              <a:lvl5pPr marL="2057400" indent="-228600">
                <a:spcBef>
                  <a:spcPts val="2400"/>
                </a:spcBef>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5pPr>
              <a:lvl6pPr marL="2514600" indent="-228600" eaLnBrk="0" fontAlgn="base" hangingPunct="0">
                <a:spcBef>
                  <a:spcPts val="2400"/>
                </a:spcBef>
                <a:spcAft>
                  <a:spcPct val="0"/>
                </a:spcAft>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6pPr>
              <a:lvl7pPr marL="2971800" indent="-228600" eaLnBrk="0" fontAlgn="base" hangingPunct="0">
                <a:spcBef>
                  <a:spcPts val="2400"/>
                </a:spcBef>
                <a:spcAft>
                  <a:spcPct val="0"/>
                </a:spcAft>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7pPr>
              <a:lvl8pPr marL="3429000" indent="-228600" eaLnBrk="0" fontAlgn="base" hangingPunct="0">
                <a:spcBef>
                  <a:spcPts val="2400"/>
                </a:spcBef>
                <a:spcAft>
                  <a:spcPct val="0"/>
                </a:spcAft>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8pPr>
              <a:lvl9pPr marL="3886200" indent="-228600" eaLnBrk="0" fontAlgn="base" hangingPunct="0">
                <a:spcBef>
                  <a:spcPts val="2400"/>
                </a:spcBef>
                <a:spcAft>
                  <a:spcPct val="0"/>
                </a:spcAft>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9pPr>
            </a:lstStyle>
            <a:p>
              <a:pPr eaLnBrk="1" hangingPunct="1">
                <a:spcBef>
                  <a:spcPct val="0"/>
                </a:spcBef>
                <a:buSzTx/>
                <a:buFontTx/>
                <a:buNone/>
              </a:pPr>
              <a:r>
                <a:rPr lang="en-US" altLang="en-US" sz="1828">
                  <a:solidFill>
                    <a:srgbClr val="00FFFF"/>
                  </a:solidFill>
                </a:rPr>
                <a:t>Progresssion on CAT scan</a:t>
              </a:r>
            </a:p>
          </p:txBody>
        </p:sp>
      </p:grpSp>
      <p:sp>
        <p:nvSpPr>
          <p:cNvPr id="83979" name="Down Arrow 15" descr="Arrow pointing down, indicating when progression was detected by liquid biopsy"/>
          <p:cNvSpPr>
            <a:spLocks noChangeArrowheads="1"/>
          </p:cNvSpPr>
          <p:nvPr/>
        </p:nvSpPr>
        <p:spPr bwMode="auto">
          <a:xfrm>
            <a:off x="3636615" y="3470300"/>
            <a:ext cx="340445" cy="688702"/>
          </a:xfrm>
          <a:prstGeom prst="downArrow">
            <a:avLst>
              <a:gd name="adj1" fmla="val 50000"/>
              <a:gd name="adj2" fmla="val 50105"/>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FFFFFF"/>
                </a:solidFill>
                <a:latin typeface="Gill Sans"/>
                <a:ea typeface="ヒラギノ角ゴ ProN W3" charset="-128"/>
                <a:sym typeface="Gill Sans"/>
              </a:defRPr>
            </a:lvl1pPr>
            <a:lvl2pPr marL="742950" indent="-285750">
              <a:defRPr sz="4200">
                <a:solidFill>
                  <a:srgbClr val="FFFFFF"/>
                </a:solidFill>
                <a:latin typeface="Gill Sans"/>
                <a:ea typeface="ヒラギノ角ゴ ProN W3" charset="-128"/>
                <a:sym typeface="Gill Sans"/>
              </a:defRPr>
            </a:lvl2pPr>
            <a:lvl3pPr marL="1143000" indent="-228600">
              <a:defRPr sz="4200">
                <a:solidFill>
                  <a:srgbClr val="FFFFFF"/>
                </a:solidFill>
                <a:latin typeface="Gill Sans"/>
                <a:ea typeface="ヒラギノ角ゴ ProN W3" charset="-128"/>
                <a:sym typeface="Gill Sans"/>
              </a:defRPr>
            </a:lvl3pPr>
            <a:lvl4pPr marL="1600200" indent="-228600">
              <a:defRPr sz="4200">
                <a:solidFill>
                  <a:srgbClr val="FFFFFF"/>
                </a:solidFill>
                <a:latin typeface="Gill Sans"/>
                <a:ea typeface="ヒラギノ角ゴ ProN W3" charset="-128"/>
                <a:sym typeface="Gill Sans"/>
              </a:defRPr>
            </a:lvl4pPr>
            <a:lvl5pPr marL="2057400" indent="-228600">
              <a:defRPr sz="4200">
                <a:solidFill>
                  <a:srgbClr val="FFFFFF"/>
                </a:solidFill>
                <a:latin typeface="Gill Sans"/>
                <a:ea typeface="ヒラギノ角ゴ ProN W3" charset="-128"/>
                <a:sym typeface="Gill Sans"/>
              </a:defRPr>
            </a:lvl5pPr>
            <a:lvl6pPr marL="2514600" indent="-228600" eaLnBrk="0" fontAlgn="base" hangingPunct="0">
              <a:spcBef>
                <a:spcPct val="0"/>
              </a:spcBef>
              <a:spcAft>
                <a:spcPct val="0"/>
              </a:spcAft>
              <a:defRPr sz="4200">
                <a:solidFill>
                  <a:srgbClr val="FFFFFF"/>
                </a:solidFill>
                <a:latin typeface="Gill Sans"/>
                <a:ea typeface="ヒラギノ角ゴ ProN W3" charset="-128"/>
                <a:sym typeface="Gill Sans"/>
              </a:defRPr>
            </a:lvl6pPr>
            <a:lvl7pPr marL="2971800" indent="-228600" eaLnBrk="0" fontAlgn="base" hangingPunct="0">
              <a:spcBef>
                <a:spcPct val="0"/>
              </a:spcBef>
              <a:spcAft>
                <a:spcPct val="0"/>
              </a:spcAft>
              <a:defRPr sz="4200">
                <a:solidFill>
                  <a:srgbClr val="FFFFFF"/>
                </a:solidFill>
                <a:latin typeface="Gill Sans"/>
                <a:ea typeface="ヒラギノ角ゴ ProN W3" charset="-128"/>
                <a:sym typeface="Gill Sans"/>
              </a:defRPr>
            </a:lvl7pPr>
            <a:lvl8pPr marL="3429000" indent="-228600" eaLnBrk="0" fontAlgn="base" hangingPunct="0">
              <a:spcBef>
                <a:spcPct val="0"/>
              </a:spcBef>
              <a:spcAft>
                <a:spcPct val="0"/>
              </a:spcAft>
              <a:defRPr sz="4200">
                <a:solidFill>
                  <a:srgbClr val="FFFFFF"/>
                </a:solidFill>
                <a:latin typeface="Gill Sans"/>
                <a:ea typeface="ヒラギノ角ゴ ProN W3" charset="-128"/>
                <a:sym typeface="Gill Sans"/>
              </a:defRPr>
            </a:lvl8pPr>
            <a:lvl9pPr marL="3886200" indent="-228600" eaLnBrk="0" fontAlgn="base" hangingPunct="0">
              <a:spcBef>
                <a:spcPct val="0"/>
              </a:spcBef>
              <a:spcAft>
                <a:spcPct val="0"/>
              </a:spcAft>
              <a:defRPr sz="4200">
                <a:solidFill>
                  <a:srgbClr val="FFFFFF"/>
                </a:solidFill>
                <a:latin typeface="Gill Sans"/>
                <a:ea typeface="ヒラギノ角ゴ ProN W3" charset="-128"/>
                <a:sym typeface="Gill Sans"/>
              </a:defRPr>
            </a:lvl9pPr>
          </a:lstStyle>
          <a:p>
            <a:pPr algn="ctr" eaLnBrk="1" hangingPunct="1"/>
            <a:endParaRPr lang="en-US" altLang="en-US" sz="2953"/>
          </a:p>
        </p:txBody>
      </p:sp>
      <p:pic>
        <p:nvPicPr>
          <p:cNvPr id="64527" name="Picture 15" descr="Circle highlighting timepoint when progression was detected by liquid biops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1673" y="2133080"/>
            <a:ext cx="2853035" cy="2972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kx="-3284103" algn="br" rotWithShape="0">
                    <a:schemeClr val="bg2">
                      <a:alpha val="50000"/>
                    </a:schemeClr>
                  </a:outerShdw>
                </a:effectLst>
              </a14:hiddenEffects>
            </a:ext>
          </a:extLst>
        </p:spPr>
      </p:pic>
      <p:sp>
        <p:nvSpPr>
          <p:cNvPr id="83978" name="Down Arrow 1" descr="Arrow pointing down, indicating when progression was detected by CAT scan"/>
          <p:cNvSpPr>
            <a:spLocks noChangeArrowheads="1"/>
          </p:cNvSpPr>
          <p:nvPr/>
        </p:nvSpPr>
        <p:spPr bwMode="auto">
          <a:xfrm>
            <a:off x="6458396" y="3628802"/>
            <a:ext cx="340445" cy="688702"/>
          </a:xfrm>
          <a:prstGeom prst="downArrow">
            <a:avLst>
              <a:gd name="adj1" fmla="val 50000"/>
              <a:gd name="adj2" fmla="val 50105"/>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FFFFFF"/>
                </a:solidFill>
                <a:latin typeface="Gill Sans"/>
                <a:ea typeface="ヒラギノ角ゴ ProN W3" charset="-128"/>
                <a:sym typeface="Gill Sans"/>
              </a:defRPr>
            </a:lvl1pPr>
            <a:lvl2pPr marL="742950" indent="-285750">
              <a:defRPr sz="4200">
                <a:solidFill>
                  <a:srgbClr val="FFFFFF"/>
                </a:solidFill>
                <a:latin typeface="Gill Sans"/>
                <a:ea typeface="ヒラギノ角ゴ ProN W3" charset="-128"/>
                <a:sym typeface="Gill Sans"/>
              </a:defRPr>
            </a:lvl2pPr>
            <a:lvl3pPr marL="1143000" indent="-228600">
              <a:defRPr sz="4200">
                <a:solidFill>
                  <a:srgbClr val="FFFFFF"/>
                </a:solidFill>
                <a:latin typeface="Gill Sans"/>
                <a:ea typeface="ヒラギノ角ゴ ProN W3" charset="-128"/>
                <a:sym typeface="Gill Sans"/>
              </a:defRPr>
            </a:lvl3pPr>
            <a:lvl4pPr marL="1600200" indent="-228600">
              <a:defRPr sz="4200">
                <a:solidFill>
                  <a:srgbClr val="FFFFFF"/>
                </a:solidFill>
                <a:latin typeface="Gill Sans"/>
                <a:ea typeface="ヒラギノ角ゴ ProN W3" charset="-128"/>
                <a:sym typeface="Gill Sans"/>
              </a:defRPr>
            </a:lvl4pPr>
            <a:lvl5pPr marL="2057400" indent="-228600">
              <a:defRPr sz="4200">
                <a:solidFill>
                  <a:srgbClr val="FFFFFF"/>
                </a:solidFill>
                <a:latin typeface="Gill Sans"/>
                <a:ea typeface="ヒラギノ角ゴ ProN W3" charset="-128"/>
                <a:sym typeface="Gill Sans"/>
              </a:defRPr>
            </a:lvl5pPr>
            <a:lvl6pPr marL="2514600" indent="-228600" eaLnBrk="0" fontAlgn="base" hangingPunct="0">
              <a:spcBef>
                <a:spcPct val="0"/>
              </a:spcBef>
              <a:spcAft>
                <a:spcPct val="0"/>
              </a:spcAft>
              <a:defRPr sz="4200">
                <a:solidFill>
                  <a:srgbClr val="FFFFFF"/>
                </a:solidFill>
                <a:latin typeface="Gill Sans"/>
                <a:ea typeface="ヒラギノ角ゴ ProN W3" charset="-128"/>
                <a:sym typeface="Gill Sans"/>
              </a:defRPr>
            </a:lvl6pPr>
            <a:lvl7pPr marL="2971800" indent="-228600" eaLnBrk="0" fontAlgn="base" hangingPunct="0">
              <a:spcBef>
                <a:spcPct val="0"/>
              </a:spcBef>
              <a:spcAft>
                <a:spcPct val="0"/>
              </a:spcAft>
              <a:defRPr sz="4200">
                <a:solidFill>
                  <a:srgbClr val="FFFFFF"/>
                </a:solidFill>
                <a:latin typeface="Gill Sans"/>
                <a:ea typeface="ヒラギノ角ゴ ProN W3" charset="-128"/>
                <a:sym typeface="Gill Sans"/>
              </a:defRPr>
            </a:lvl7pPr>
            <a:lvl8pPr marL="3429000" indent="-228600" eaLnBrk="0" fontAlgn="base" hangingPunct="0">
              <a:spcBef>
                <a:spcPct val="0"/>
              </a:spcBef>
              <a:spcAft>
                <a:spcPct val="0"/>
              </a:spcAft>
              <a:defRPr sz="4200">
                <a:solidFill>
                  <a:srgbClr val="FFFFFF"/>
                </a:solidFill>
                <a:latin typeface="Gill Sans"/>
                <a:ea typeface="ヒラギノ角ゴ ProN W3" charset="-128"/>
                <a:sym typeface="Gill Sans"/>
              </a:defRPr>
            </a:lvl8pPr>
            <a:lvl9pPr marL="3886200" indent="-228600" eaLnBrk="0" fontAlgn="base" hangingPunct="0">
              <a:spcBef>
                <a:spcPct val="0"/>
              </a:spcBef>
              <a:spcAft>
                <a:spcPct val="0"/>
              </a:spcAft>
              <a:defRPr sz="4200">
                <a:solidFill>
                  <a:srgbClr val="FFFFFF"/>
                </a:solidFill>
                <a:latin typeface="Gill Sans"/>
                <a:ea typeface="ヒラギノ角ゴ ProN W3" charset="-128"/>
                <a:sym typeface="Gill Sans"/>
              </a:defRPr>
            </a:lvl9pPr>
          </a:lstStyle>
          <a:p>
            <a:pPr algn="ctr" eaLnBrk="1" hangingPunct="1"/>
            <a:endParaRPr lang="en-US" altLang="en-US" sz="2953"/>
          </a:p>
        </p:txBody>
      </p:sp>
      <p:pic>
        <p:nvPicPr>
          <p:cNvPr id="64526" name="Picture 14" descr="Circle highlighting timepoint when progression was detected by CAT sc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0077" y="2133080"/>
            <a:ext cx="2658814" cy="2972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kx="-3284103" algn="br" rotWithShape="0">
                    <a:schemeClr val="bg2">
                      <a:alpha val="50000"/>
                    </a:schemeClr>
                  </a:outerShdw>
                </a:effectLst>
              </a14:hiddenEffects>
            </a:ext>
          </a:extLst>
        </p:spPr>
      </p:pic>
      <p:sp>
        <p:nvSpPr>
          <p:cNvPr id="83971" name="TextBox 103"/>
          <p:cNvSpPr txBox="1">
            <a:spLocks noChangeArrowheads="1"/>
          </p:cNvSpPr>
          <p:nvPr/>
        </p:nvSpPr>
        <p:spPr bwMode="auto">
          <a:xfrm>
            <a:off x="0" y="6613325"/>
            <a:ext cx="4535214" cy="24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nchor="ctr">
            <a:spAutoFit/>
          </a:bodyPr>
          <a:lstStyle>
            <a:lvl1pPr>
              <a:spcBef>
                <a:spcPts val="2400"/>
              </a:spcBef>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1pPr>
            <a:lvl2pPr marL="742950" indent="-285750">
              <a:spcBef>
                <a:spcPts val="2400"/>
              </a:spcBef>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2pPr>
            <a:lvl3pPr marL="1143000" indent="-228600">
              <a:spcBef>
                <a:spcPts val="2400"/>
              </a:spcBef>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3pPr>
            <a:lvl4pPr marL="1600200" indent="-228600">
              <a:spcBef>
                <a:spcPts val="2400"/>
              </a:spcBef>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4pPr>
            <a:lvl5pPr marL="2057400" indent="-228600">
              <a:spcBef>
                <a:spcPts val="2400"/>
              </a:spcBef>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5pPr>
            <a:lvl6pPr marL="2514600" indent="-228600" eaLnBrk="0" fontAlgn="base" hangingPunct="0">
              <a:spcBef>
                <a:spcPts val="2400"/>
              </a:spcBef>
              <a:spcAft>
                <a:spcPct val="0"/>
              </a:spcAft>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6pPr>
            <a:lvl7pPr marL="2971800" indent="-228600" eaLnBrk="0" fontAlgn="base" hangingPunct="0">
              <a:spcBef>
                <a:spcPts val="2400"/>
              </a:spcBef>
              <a:spcAft>
                <a:spcPct val="0"/>
              </a:spcAft>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7pPr>
            <a:lvl8pPr marL="3429000" indent="-228600" eaLnBrk="0" fontAlgn="base" hangingPunct="0">
              <a:spcBef>
                <a:spcPts val="2400"/>
              </a:spcBef>
              <a:spcAft>
                <a:spcPct val="0"/>
              </a:spcAft>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8pPr>
            <a:lvl9pPr marL="3886200" indent="-228600" eaLnBrk="0" fontAlgn="base" hangingPunct="0">
              <a:spcBef>
                <a:spcPts val="2400"/>
              </a:spcBef>
              <a:spcAft>
                <a:spcPct val="0"/>
              </a:spcAft>
              <a:buSzPct val="171000"/>
              <a:buFont typeface="Gill Sans"/>
              <a:buChar char="•"/>
              <a:defRPr sz="4200">
                <a:solidFill>
                  <a:schemeClr val="tx1"/>
                </a:solidFill>
                <a:latin typeface="Arial" panose="020B0604020202020204" pitchFamily="34" charset="0"/>
                <a:ea typeface="MS PGothic" panose="020B0600070205080204" pitchFamily="34" charset="-128"/>
                <a:sym typeface="Gill Sans"/>
              </a:defRPr>
            </a:lvl9pPr>
          </a:lstStyle>
          <a:p>
            <a:pPr eaLnBrk="1" hangingPunct="1">
              <a:spcBef>
                <a:spcPct val="0"/>
              </a:spcBef>
              <a:buSzTx/>
              <a:buFontTx/>
              <a:buNone/>
            </a:pPr>
            <a:r>
              <a:rPr lang="en-US" altLang="en-US" sz="984">
                <a:solidFill>
                  <a:srgbClr val="000000"/>
                </a:solidFill>
              </a:rPr>
              <a:t>IRB-approved HRPP 130794; H. Husain and R. Kurzrock (manuscript in prep)</a:t>
            </a:r>
          </a:p>
        </p:txBody>
      </p:sp>
    </p:spTree>
    <p:extLst>
      <p:ext uri="{BB962C8B-B14F-4D97-AF65-F5344CB8AC3E}">
        <p14:creationId xmlns:p14="http://schemas.microsoft.com/office/powerpoint/2010/main" val="17401505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4526"/>
                                        </p:tgtEl>
                                        <p:attrNameLst>
                                          <p:attrName>style.visibility</p:attrName>
                                        </p:attrNameLst>
                                      </p:cBhvr>
                                      <p:to>
                                        <p:strVal val="visible"/>
                                      </p:to>
                                    </p:set>
                                    <p:animEffect transition="in" filter="barn(inVertical)">
                                      <p:cBhvr>
                                        <p:cTn id="7" dur="500"/>
                                        <p:tgtEl>
                                          <p:spTgt spid="645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64527"/>
                                        </p:tgtEl>
                                        <p:attrNameLst>
                                          <p:attrName>style.visibility</p:attrName>
                                        </p:attrNameLst>
                                      </p:cBhvr>
                                      <p:to>
                                        <p:strVal val="visible"/>
                                      </p:to>
                                    </p:set>
                                    <p:animEffect transition="in" filter="barn(inVertical)">
                                      <p:cBhvr>
                                        <p:cTn id="12" dur="500"/>
                                        <p:tgtEl>
                                          <p:spTgt spid="64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Title 1"/>
          <p:cNvSpPr>
            <a:spLocks noGrp="1"/>
          </p:cNvSpPr>
          <p:nvPr>
            <p:ph type="title"/>
          </p:nvPr>
        </p:nvSpPr>
        <p:spPr>
          <a:xfrm>
            <a:off x="-405381" y="14931"/>
            <a:ext cx="10217037" cy="1714500"/>
          </a:xfrm>
        </p:spPr>
        <p:txBody>
          <a:bodyPr/>
          <a:lstStyle/>
          <a:p>
            <a:pPr algn="ctr"/>
            <a:r>
              <a:rPr lang="en-US" altLang="en-US" sz="4000" b="1" dirty="0">
                <a:solidFill>
                  <a:srgbClr val="FFFF00"/>
                </a:solidFill>
              </a:rPr>
              <a:t>Circulating Tumor DNA (</a:t>
            </a:r>
            <a:r>
              <a:rPr lang="en-US" altLang="en-US" sz="4000" b="1" dirty="0" err="1">
                <a:solidFill>
                  <a:srgbClr val="FFFF00"/>
                </a:solidFill>
              </a:rPr>
              <a:t>ctDNA</a:t>
            </a:r>
            <a:r>
              <a:rPr lang="en-US" altLang="en-US" sz="4000" b="1" dirty="0">
                <a:solidFill>
                  <a:srgbClr val="FFFF00"/>
                </a:solidFill>
              </a:rPr>
              <a:t>) </a:t>
            </a:r>
            <a:br>
              <a:rPr lang="en-US" altLang="en-US" sz="4000" b="1" dirty="0">
                <a:solidFill>
                  <a:srgbClr val="FFFF00"/>
                </a:solidFill>
              </a:rPr>
            </a:br>
            <a:r>
              <a:rPr lang="en-US" altLang="en-US" sz="4000" b="1" dirty="0">
                <a:solidFill>
                  <a:srgbClr val="FFFF00"/>
                </a:solidFill>
              </a:rPr>
              <a:t>and Circulating Tumor Cells (CTCs) </a:t>
            </a:r>
            <a:br>
              <a:rPr lang="en-US" altLang="en-US" sz="4000" b="1" dirty="0">
                <a:solidFill>
                  <a:srgbClr val="FFFF00"/>
                </a:solidFill>
              </a:rPr>
            </a:br>
            <a:r>
              <a:rPr lang="en-US" altLang="en-US" sz="4000" b="1" dirty="0">
                <a:solidFill>
                  <a:srgbClr val="FFFF00"/>
                </a:solidFill>
              </a:rPr>
              <a:t>Applications</a:t>
            </a:r>
          </a:p>
        </p:txBody>
      </p:sp>
      <p:sp>
        <p:nvSpPr>
          <p:cNvPr id="41987" name="Rectangle 2"/>
          <p:cNvSpPr>
            <a:spLocks noChangeArrowheads="1"/>
          </p:cNvSpPr>
          <p:nvPr/>
        </p:nvSpPr>
        <p:spPr bwMode="auto">
          <a:xfrm>
            <a:off x="393323" y="1747095"/>
            <a:ext cx="7648697" cy="378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71500" indent="-571500">
              <a:defRPr sz="4200">
                <a:solidFill>
                  <a:srgbClr val="FFFFFF"/>
                </a:solidFill>
                <a:latin typeface="Gill Sans"/>
                <a:ea typeface="ヒラギノ角ゴ ProN W3" charset="-128"/>
                <a:sym typeface="Gill Sans"/>
              </a:defRPr>
            </a:lvl1pPr>
            <a:lvl2pPr marL="742950" indent="-285750">
              <a:defRPr sz="4200">
                <a:solidFill>
                  <a:srgbClr val="FFFFFF"/>
                </a:solidFill>
                <a:latin typeface="Gill Sans"/>
                <a:ea typeface="ヒラギノ角ゴ ProN W3" charset="-128"/>
                <a:sym typeface="Gill Sans"/>
              </a:defRPr>
            </a:lvl2pPr>
            <a:lvl3pPr marL="1143000" indent="-228600">
              <a:defRPr sz="4200">
                <a:solidFill>
                  <a:srgbClr val="FFFFFF"/>
                </a:solidFill>
                <a:latin typeface="Gill Sans"/>
                <a:ea typeface="ヒラギノ角ゴ ProN W3" charset="-128"/>
                <a:sym typeface="Gill Sans"/>
              </a:defRPr>
            </a:lvl3pPr>
            <a:lvl4pPr marL="1600200" indent="-228600">
              <a:defRPr sz="4200">
                <a:solidFill>
                  <a:srgbClr val="FFFFFF"/>
                </a:solidFill>
                <a:latin typeface="Gill Sans"/>
                <a:ea typeface="ヒラギノ角ゴ ProN W3" charset="-128"/>
                <a:sym typeface="Gill Sans"/>
              </a:defRPr>
            </a:lvl4pPr>
            <a:lvl5pPr marL="2057400" indent="-228600">
              <a:defRPr sz="4200">
                <a:solidFill>
                  <a:srgbClr val="FFFFFF"/>
                </a:solidFill>
                <a:latin typeface="Gill Sans"/>
                <a:ea typeface="ヒラギノ角ゴ ProN W3" charset="-128"/>
                <a:sym typeface="Gill Sans"/>
              </a:defRPr>
            </a:lvl5pPr>
            <a:lvl6pPr marL="2514600" indent="-228600" eaLnBrk="0" fontAlgn="base" hangingPunct="0">
              <a:spcBef>
                <a:spcPct val="0"/>
              </a:spcBef>
              <a:spcAft>
                <a:spcPct val="0"/>
              </a:spcAft>
              <a:defRPr sz="4200">
                <a:solidFill>
                  <a:srgbClr val="FFFFFF"/>
                </a:solidFill>
                <a:latin typeface="Gill Sans"/>
                <a:ea typeface="ヒラギノ角ゴ ProN W3" charset="-128"/>
                <a:sym typeface="Gill Sans"/>
              </a:defRPr>
            </a:lvl6pPr>
            <a:lvl7pPr marL="2971800" indent="-228600" eaLnBrk="0" fontAlgn="base" hangingPunct="0">
              <a:spcBef>
                <a:spcPct val="0"/>
              </a:spcBef>
              <a:spcAft>
                <a:spcPct val="0"/>
              </a:spcAft>
              <a:defRPr sz="4200">
                <a:solidFill>
                  <a:srgbClr val="FFFFFF"/>
                </a:solidFill>
                <a:latin typeface="Gill Sans"/>
                <a:ea typeface="ヒラギノ角ゴ ProN W3" charset="-128"/>
                <a:sym typeface="Gill Sans"/>
              </a:defRPr>
            </a:lvl7pPr>
            <a:lvl8pPr marL="3429000" indent="-228600" eaLnBrk="0" fontAlgn="base" hangingPunct="0">
              <a:spcBef>
                <a:spcPct val="0"/>
              </a:spcBef>
              <a:spcAft>
                <a:spcPct val="0"/>
              </a:spcAft>
              <a:defRPr sz="4200">
                <a:solidFill>
                  <a:srgbClr val="FFFFFF"/>
                </a:solidFill>
                <a:latin typeface="Gill Sans"/>
                <a:ea typeface="ヒラギノ角ゴ ProN W3" charset="-128"/>
                <a:sym typeface="Gill Sans"/>
              </a:defRPr>
            </a:lvl8pPr>
            <a:lvl9pPr marL="3886200" indent="-228600" eaLnBrk="0" fontAlgn="base" hangingPunct="0">
              <a:spcBef>
                <a:spcPct val="0"/>
              </a:spcBef>
              <a:spcAft>
                <a:spcPct val="0"/>
              </a:spcAft>
              <a:defRPr sz="4200">
                <a:solidFill>
                  <a:srgbClr val="FFFFFF"/>
                </a:solidFill>
                <a:latin typeface="Gill Sans"/>
                <a:ea typeface="ヒラギノ角ゴ ProN W3" charset="-128"/>
                <a:sym typeface="Gill Sans"/>
              </a:defRPr>
            </a:lvl9pPr>
          </a:lstStyle>
          <a:p>
            <a:pPr>
              <a:lnSpc>
                <a:spcPct val="150000"/>
              </a:lnSpc>
              <a:buClr>
                <a:srgbClr val="00CCFF"/>
              </a:buClr>
              <a:buFont typeface="Arial" panose="020B0604020202020204" pitchFamily="34" charset="0"/>
              <a:buChar char="•"/>
            </a:pPr>
            <a:r>
              <a:rPr lang="en-US" altLang="en-US" sz="1800" dirty="0">
                <a:solidFill>
                  <a:schemeClr val="bg1"/>
                </a:solidFill>
              </a:rPr>
              <a:t>Predict car T cell response</a:t>
            </a:r>
          </a:p>
          <a:p>
            <a:pPr>
              <a:lnSpc>
                <a:spcPct val="150000"/>
              </a:lnSpc>
              <a:buClr>
                <a:srgbClr val="00CCFF"/>
              </a:buClr>
              <a:buFont typeface="Arial" panose="020B0604020202020204" pitchFamily="34" charset="0"/>
              <a:buChar char="•"/>
            </a:pPr>
            <a:r>
              <a:rPr lang="en-US" altLang="en-US" sz="1800" dirty="0">
                <a:solidFill>
                  <a:schemeClr val="bg1"/>
                </a:solidFill>
              </a:rPr>
              <a:t>Differentiate unique immune checkpoint blockade response patterns</a:t>
            </a:r>
          </a:p>
          <a:p>
            <a:pPr>
              <a:lnSpc>
                <a:spcPct val="150000"/>
              </a:lnSpc>
              <a:buClr>
                <a:srgbClr val="00CCFF"/>
              </a:buClr>
              <a:buFont typeface="Arial" panose="020B0604020202020204" pitchFamily="34" charset="0"/>
              <a:buChar char="•"/>
            </a:pPr>
            <a:r>
              <a:rPr lang="en-US" altLang="en-US" sz="1800" dirty="0">
                <a:solidFill>
                  <a:schemeClr val="bg1"/>
                </a:solidFill>
              </a:rPr>
              <a:t>Predict immune checkpoint blockade response (blood mutational burden)</a:t>
            </a:r>
          </a:p>
          <a:p>
            <a:pPr>
              <a:lnSpc>
                <a:spcPct val="150000"/>
              </a:lnSpc>
              <a:buClr>
                <a:srgbClr val="00CCFF"/>
              </a:buClr>
              <a:buFont typeface="Arial" panose="020B0604020202020204" pitchFamily="34" charset="0"/>
              <a:buChar char="•"/>
            </a:pPr>
            <a:r>
              <a:rPr lang="en-US" altLang="en-US" sz="1800" dirty="0">
                <a:solidFill>
                  <a:schemeClr val="bg1"/>
                </a:solidFill>
              </a:rPr>
              <a:t>Assess shed DNA from multiple metastatic sites; heterogeneity</a:t>
            </a:r>
          </a:p>
          <a:p>
            <a:pPr>
              <a:lnSpc>
                <a:spcPct val="150000"/>
              </a:lnSpc>
              <a:buClr>
                <a:srgbClr val="00CCFF"/>
              </a:buClr>
              <a:buFont typeface="Arial" panose="020B0604020202020204" pitchFamily="34" charset="0"/>
              <a:buChar char="•"/>
            </a:pPr>
            <a:r>
              <a:rPr lang="en-US" altLang="en-US" sz="1800" dirty="0">
                <a:solidFill>
                  <a:schemeClr val="bg1"/>
                </a:solidFill>
              </a:rPr>
              <a:t>Assess potentially actionable alterations</a:t>
            </a:r>
          </a:p>
          <a:p>
            <a:pPr>
              <a:lnSpc>
                <a:spcPct val="150000"/>
              </a:lnSpc>
              <a:buClr>
                <a:srgbClr val="00CCFF"/>
              </a:buClr>
              <a:buFont typeface="Arial" panose="020B0604020202020204" pitchFamily="34" charset="0"/>
              <a:buChar char="•"/>
            </a:pPr>
            <a:r>
              <a:rPr lang="en-US" altLang="en-US" sz="1800" dirty="0">
                <a:solidFill>
                  <a:schemeClr val="bg1"/>
                </a:solidFill>
              </a:rPr>
              <a:t>Serial levels for response and early detection of resistance</a:t>
            </a:r>
          </a:p>
          <a:p>
            <a:pPr>
              <a:lnSpc>
                <a:spcPct val="150000"/>
              </a:lnSpc>
              <a:buClr>
                <a:srgbClr val="00CCFF"/>
              </a:buClr>
              <a:buFont typeface="Arial" panose="020B0604020202020204" pitchFamily="34" charset="0"/>
              <a:buChar char="•"/>
            </a:pPr>
            <a:r>
              <a:rPr lang="en-US" altLang="en-US" sz="1800" dirty="0">
                <a:solidFill>
                  <a:schemeClr val="bg1"/>
                </a:solidFill>
              </a:rPr>
              <a:t>Prognostic tool</a:t>
            </a:r>
          </a:p>
          <a:p>
            <a:pPr>
              <a:lnSpc>
                <a:spcPct val="150000"/>
              </a:lnSpc>
              <a:buClr>
                <a:srgbClr val="00CCFF"/>
              </a:buClr>
              <a:buFont typeface="Arial" panose="020B0604020202020204" pitchFamily="34" charset="0"/>
              <a:buChar char="•"/>
            </a:pPr>
            <a:r>
              <a:rPr lang="en-US" altLang="en-US" sz="1800" dirty="0">
                <a:solidFill>
                  <a:schemeClr val="bg1"/>
                </a:solidFill>
              </a:rPr>
              <a:t>Assess difficult-to-biopsy patients</a:t>
            </a:r>
          </a:p>
          <a:p>
            <a:pPr>
              <a:lnSpc>
                <a:spcPct val="150000"/>
              </a:lnSpc>
              <a:buClr>
                <a:srgbClr val="00CCFF"/>
              </a:buClr>
              <a:buFont typeface="Arial" panose="020B0604020202020204" pitchFamily="34" charset="0"/>
              <a:buChar char="•"/>
            </a:pPr>
            <a:r>
              <a:rPr lang="en-US" altLang="en-US" sz="1800" dirty="0">
                <a:solidFill>
                  <a:schemeClr val="bg1"/>
                </a:solidFill>
              </a:rPr>
              <a:t>Early detection of cancer</a:t>
            </a:r>
          </a:p>
        </p:txBody>
      </p:sp>
      <p:sp>
        <p:nvSpPr>
          <p:cNvPr id="2" name="Rectangle 1">
            <a:extLst>
              <a:ext uri="{FF2B5EF4-FFF2-40B4-BE49-F238E27FC236}">
                <a16:creationId xmlns:a16="http://schemas.microsoft.com/office/drawing/2014/main" id="{9CF16A48-C7D9-6543-8DF3-9D31B1D694CE}"/>
              </a:ext>
            </a:extLst>
          </p:cNvPr>
          <p:cNvSpPr/>
          <p:nvPr/>
        </p:nvSpPr>
        <p:spPr>
          <a:xfrm>
            <a:off x="2502678" y="5530631"/>
            <a:ext cx="10451078" cy="1200329"/>
          </a:xfrm>
          <a:prstGeom prst="rect">
            <a:avLst/>
          </a:prstGeom>
        </p:spPr>
        <p:txBody>
          <a:bodyPr wrap="square">
            <a:spAutoFit/>
          </a:bodyPr>
          <a:lstStyle/>
          <a:p>
            <a:r>
              <a:rPr lang="en-US" sz="1800" u="sng" dirty="0">
                <a:solidFill>
                  <a:srgbClr val="FFC000"/>
                </a:solidFill>
                <a:hlinkClick r:id="rId2">
                  <a:extLst>
                    <a:ext uri="{A12FA001-AC4F-418D-AE19-62706E023703}">
                      <ahyp:hlinkClr xmlns:ahyp="http://schemas.microsoft.com/office/drawing/2018/hyperlinkcolor" val="tx"/>
                    </a:ext>
                  </a:extLst>
                </a:hlinkClick>
              </a:rPr>
              <a:t>Jacob J Adashek</a:t>
            </a:r>
            <a:r>
              <a:rPr lang="en-US" sz="1800" u="sng" baseline="30000" dirty="0">
                <a:solidFill>
                  <a:srgbClr val="FFC000"/>
                </a:solidFill>
              </a:rPr>
              <a:t> </a:t>
            </a:r>
            <a:r>
              <a:rPr lang="en-US" sz="1800" u="sng" dirty="0">
                <a:solidFill>
                  <a:srgbClr val="FFC000"/>
                </a:solidFill>
              </a:rPr>
              <a:t>, </a:t>
            </a:r>
            <a:r>
              <a:rPr lang="en-US" sz="1800" u="sng" dirty="0">
                <a:solidFill>
                  <a:srgbClr val="FFC000"/>
                </a:solidFill>
                <a:hlinkClick r:id="rId3">
                  <a:extLst>
                    <a:ext uri="{A12FA001-AC4F-418D-AE19-62706E023703}">
                      <ahyp:hlinkClr xmlns:ahyp="http://schemas.microsoft.com/office/drawing/2018/hyperlinkcolor" val="tx"/>
                    </a:ext>
                  </a:extLst>
                </a:hlinkClick>
              </a:rPr>
              <a:t>Filip Janku</a:t>
            </a:r>
            <a:r>
              <a:rPr lang="en-US" sz="1800" u="sng" baseline="30000" dirty="0">
                <a:solidFill>
                  <a:srgbClr val="FFC000"/>
                </a:solidFill>
              </a:rPr>
              <a:t> </a:t>
            </a:r>
            <a:r>
              <a:rPr lang="en-US" sz="1800" u="sng" dirty="0">
                <a:solidFill>
                  <a:srgbClr val="FFC000"/>
                </a:solidFill>
              </a:rPr>
              <a:t>, </a:t>
            </a:r>
            <a:r>
              <a:rPr lang="en-US" sz="1800" u="sng" dirty="0">
                <a:solidFill>
                  <a:srgbClr val="FFC000"/>
                </a:solidFill>
                <a:hlinkClick r:id="rId4">
                  <a:extLst>
                    <a:ext uri="{A12FA001-AC4F-418D-AE19-62706E023703}">
                      <ahyp:hlinkClr xmlns:ahyp="http://schemas.microsoft.com/office/drawing/2018/hyperlinkcolor" val="tx"/>
                    </a:ext>
                  </a:extLst>
                </a:hlinkClick>
              </a:rPr>
              <a:t>Razelle Kurzrock</a:t>
            </a:r>
            <a:r>
              <a:rPr lang="en-US" sz="1800" u="sng" baseline="30000" dirty="0">
                <a:solidFill>
                  <a:srgbClr val="FFC000"/>
                </a:solidFill>
              </a:rPr>
              <a:t> </a:t>
            </a:r>
            <a:endParaRPr lang="en-US" sz="1800" u="sng" dirty="0">
              <a:solidFill>
                <a:srgbClr val="FFC000"/>
              </a:solidFill>
            </a:endParaRPr>
          </a:p>
          <a:p>
            <a:r>
              <a:rPr lang="en-US" sz="1800" b="1" dirty="0">
                <a:solidFill>
                  <a:srgbClr val="FF0000"/>
                </a:solidFill>
              </a:rPr>
              <a:t>Signed in Blood:</a:t>
            </a:r>
            <a:r>
              <a:rPr lang="en-US" sz="1800" b="1" dirty="0">
                <a:solidFill>
                  <a:srgbClr val="FFC000"/>
                </a:solidFill>
              </a:rPr>
              <a:t> Circulating Tumor DNA in </a:t>
            </a:r>
          </a:p>
          <a:p>
            <a:r>
              <a:rPr lang="en-US" sz="1800" b="1" dirty="0">
                <a:solidFill>
                  <a:srgbClr val="FFC000"/>
                </a:solidFill>
              </a:rPr>
              <a:t>Cancer Diagnosis, Treatment and Screening. </a:t>
            </a:r>
          </a:p>
          <a:p>
            <a:r>
              <a:rPr lang="en-US" sz="1800" b="1" dirty="0">
                <a:solidFill>
                  <a:srgbClr val="FFC000"/>
                </a:solidFill>
              </a:rPr>
              <a:t>                               Cancers 2021</a:t>
            </a:r>
          </a:p>
        </p:txBody>
      </p:sp>
    </p:spTree>
    <p:extLst>
      <p:ext uri="{BB962C8B-B14F-4D97-AF65-F5344CB8AC3E}">
        <p14:creationId xmlns:p14="http://schemas.microsoft.com/office/powerpoint/2010/main" val="1053480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9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9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98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98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98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98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CB626-85E3-8D42-BB2E-D50CADD50F63}"/>
              </a:ext>
            </a:extLst>
          </p:cNvPr>
          <p:cNvSpPr>
            <a:spLocks noGrp="1"/>
          </p:cNvSpPr>
          <p:nvPr>
            <p:ph type="title"/>
          </p:nvPr>
        </p:nvSpPr>
        <p:spPr/>
        <p:txBody>
          <a:bodyPr/>
          <a:lstStyle/>
          <a:p>
            <a:r>
              <a:rPr lang="en-US" dirty="0">
                <a:solidFill>
                  <a:srgbClr val="FFFF00"/>
                </a:solidFill>
              </a:rPr>
              <a:t>Resistance mutations detected early by liquid biopsy</a:t>
            </a:r>
          </a:p>
        </p:txBody>
      </p:sp>
      <p:pic>
        <p:nvPicPr>
          <p:cNvPr id="4098" name="Picture 2" descr="Infographic, including line graph, showing the appearance of resistance mutations during targeted therapy">
            <a:extLst>
              <a:ext uri="{FF2B5EF4-FFF2-40B4-BE49-F238E27FC236}">
                <a16:creationId xmlns:a16="http://schemas.microsoft.com/office/drawing/2014/main" id="{FE5FAE4F-518E-7A43-9B01-EFEAF8037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2400" y="850645"/>
            <a:ext cx="6121400" cy="4865490"/>
          </a:xfrm>
          <a:prstGeom prst="rect">
            <a:avLst/>
          </a:prstGeom>
          <a:noFill/>
          <a:extLst>
            <a:ext uri="{909E8E84-426E-40DD-AFC4-6F175D3DCCD1}">
              <a14:hiddenFill xmlns:a14="http://schemas.microsoft.com/office/drawing/2010/main">
                <a:solidFill>
                  <a:srgbClr val="FFFFFF"/>
                </a:solidFill>
              </a14:hiddenFill>
            </a:ext>
          </a:extLst>
        </p:spPr>
      </p:pic>
      <p:sp>
        <p:nvSpPr>
          <p:cNvPr id="6" name="Down Arrow 5" descr="Arrow pointing at line for KRAS p.G13D">
            <a:extLst>
              <a:ext uri="{FF2B5EF4-FFF2-40B4-BE49-F238E27FC236}">
                <a16:creationId xmlns:a16="http://schemas.microsoft.com/office/drawing/2014/main" id="{78B6A486-AAAC-1A45-9C11-F5A7F09BD6D7}"/>
              </a:ext>
            </a:extLst>
          </p:cNvPr>
          <p:cNvSpPr/>
          <p:nvPr/>
        </p:nvSpPr>
        <p:spPr bwMode="auto">
          <a:xfrm rot="2262524">
            <a:off x="6180058" y="3657377"/>
            <a:ext cx="473273" cy="930920"/>
          </a:xfrm>
          <a:prstGeom prst="downArrow">
            <a:avLst/>
          </a:prstGeom>
          <a:solidFill>
            <a:srgbClr val="FF0000"/>
          </a:solidFill>
          <a:ln w="9525" cap="flat" cmpd="sng" algn="ctr">
            <a:solidFill>
              <a:scrgbClr r="0" g="0" b="0"/>
            </a:solidFill>
            <a:prstDash val="solid"/>
            <a:round/>
            <a:headEnd type="none" w="med" len="med"/>
            <a:tailEnd type="none" w="med" len="med"/>
          </a:ln>
          <a:effectLst/>
        </p:spPr>
        <p:txBody>
          <a:bodyPr lIns="91439" tIns="45719" rIns="91439" bIns="45719"/>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en-US" sz="773" kern="0">
              <a:solidFill>
                <a:sysClr val="windowText" lastClr="000000"/>
              </a:solidFill>
            </a:endParaRPr>
          </a:p>
        </p:txBody>
      </p:sp>
      <p:pic>
        <p:nvPicPr>
          <p:cNvPr id="5" name="Picture 2" descr="Blood vials">
            <a:extLst>
              <a:ext uri="{FF2B5EF4-FFF2-40B4-BE49-F238E27FC236}">
                <a16:creationId xmlns:a16="http://schemas.microsoft.com/office/drawing/2014/main" id="{56C25FA5-5304-B546-B81C-B877ADAFA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721600" y="2373588"/>
            <a:ext cx="1151664" cy="21108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7504F49-6F38-B74B-AC90-0AAF17FC0B94}"/>
              </a:ext>
            </a:extLst>
          </p:cNvPr>
          <p:cNvSpPr/>
          <p:nvPr/>
        </p:nvSpPr>
        <p:spPr>
          <a:xfrm>
            <a:off x="1393014" y="5772539"/>
            <a:ext cx="6150786" cy="430887"/>
          </a:xfrm>
          <a:prstGeom prst="rect">
            <a:avLst/>
          </a:prstGeom>
        </p:spPr>
        <p:txBody>
          <a:bodyPr wrap="none">
            <a:spAutoFit/>
          </a:bodyPr>
          <a:lstStyle/>
          <a:p>
            <a:r>
              <a:rPr lang="en-US" dirty="0">
                <a:solidFill>
                  <a:schemeClr val="bg1"/>
                </a:solidFill>
              </a:rPr>
              <a:t>Colorectal cancer treated with anti-EGFR antibodies </a:t>
            </a:r>
          </a:p>
        </p:txBody>
      </p:sp>
      <p:sp>
        <p:nvSpPr>
          <p:cNvPr id="3" name="Rectangle 2">
            <a:extLst>
              <a:ext uri="{FF2B5EF4-FFF2-40B4-BE49-F238E27FC236}">
                <a16:creationId xmlns:a16="http://schemas.microsoft.com/office/drawing/2014/main" id="{CC7E2E5A-9E85-6F40-8BDD-A182F80FDD40}"/>
              </a:ext>
            </a:extLst>
          </p:cNvPr>
          <p:cNvSpPr/>
          <p:nvPr/>
        </p:nvSpPr>
        <p:spPr>
          <a:xfrm>
            <a:off x="1986828" y="6292194"/>
            <a:ext cx="4429867" cy="430887"/>
          </a:xfrm>
          <a:prstGeom prst="rect">
            <a:avLst/>
          </a:prstGeom>
        </p:spPr>
        <p:txBody>
          <a:bodyPr wrap="none">
            <a:spAutoFit/>
          </a:bodyPr>
          <a:lstStyle/>
          <a:p>
            <a:r>
              <a:rPr lang="en-US" dirty="0" err="1">
                <a:solidFill>
                  <a:srgbClr val="FFC000"/>
                </a:solidFill>
              </a:rPr>
              <a:t>Bardelli</a:t>
            </a:r>
            <a:r>
              <a:rPr lang="en-US" dirty="0">
                <a:solidFill>
                  <a:srgbClr val="FFC000"/>
                </a:solidFill>
              </a:rPr>
              <a:t> and </a:t>
            </a:r>
            <a:r>
              <a:rPr lang="en-US" dirty="0" err="1">
                <a:solidFill>
                  <a:srgbClr val="FFC000"/>
                </a:solidFill>
              </a:rPr>
              <a:t>Pantel</a:t>
            </a:r>
            <a:r>
              <a:rPr lang="en-US" dirty="0">
                <a:solidFill>
                  <a:srgbClr val="FFC000"/>
                </a:solidFill>
              </a:rPr>
              <a:t>  Cancer Cell, 2019</a:t>
            </a:r>
          </a:p>
        </p:txBody>
      </p:sp>
    </p:spTree>
    <p:extLst>
      <p:ext uri="{BB962C8B-B14F-4D97-AF65-F5344CB8AC3E}">
        <p14:creationId xmlns:p14="http://schemas.microsoft.com/office/powerpoint/2010/main" val="2275017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68400" y="3013502"/>
            <a:ext cx="72644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543722"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mn-lt"/>
                <a:ea typeface="+mn-ea"/>
                <a:cs typeface="+mn-cs"/>
              </a:rPr>
              <a:t>Liquid biopsies as a prognostic tool</a:t>
            </a:r>
            <a:endParaRPr kumimoji="0" lang="en-US" sz="36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17728391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928687" y="696516"/>
            <a:ext cx="7358063" cy="1714500"/>
          </a:xfrm>
        </p:spPr>
        <p:txBody>
          <a:bodyPr/>
          <a:lstStyle/>
          <a:p>
            <a:pPr algn="ctr"/>
            <a:r>
              <a:rPr lang="en-US" altLang="en-US" sz="3094" b="1" dirty="0">
                <a:solidFill>
                  <a:srgbClr val="FFFF00"/>
                </a:solidFill>
              </a:rPr>
              <a:t>High Levels of Circulating Tumor DNA are Associated with Poor Survival</a:t>
            </a:r>
            <a:br>
              <a:rPr lang="en-US" altLang="en-US" sz="3094" b="1" dirty="0">
                <a:solidFill>
                  <a:srgbClr val="FFFF00"/>
                </a:solidFill>
              </a:rPr>
            </a:br>
            <a:endParaRPr lang="en-US" altLang="en-US" sz="3094" dirty="0"/>
          </a:p>
        </p:txBody>
      </p:sp>
      <p:pic>
        <p:nvPicPr>
          <p:cNvPr id="84995" name="Image 6" descr="Survival curves showing that high levels of circulating tumor DNA are associated with poor survival"/>
          <p:cNvPicPr>
            <a:picLocks noChangeAspect="1" noChangeArrowheads="1"/>
          </p:cNvPicPr>
          <p:nvPr/>
        </p:nvPicPr>
        <p:blipFill>
          <a:blip r:embed="rId2">
            <a:extLst>
              <a:ext uri="{28A0092B-C50C-407E-A947-70E740481C1C}">
                <a14:useLocalDpi xmlns:a14="http://schemas.microsoft.com/office/drawing/2010/main" val="0"/>
              </a:ext>
            </a:extLst>
          </a:blip>
          <a:srcRect r="30083" b="12544"/>
          <a:stretch>
            <a:fillRect/>
          </a:stretch>
        </p:blipFill>
        <p:spPr bwMode="auto">
          <a:xfrm>
            <a:off x="2507986" y="2117328"/>
            <a:ext cx="4929188" cy="350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320183" y="6172097"/>
            <a:ext cx="4794839" cy="461665"/>
          </a:xfrm>
          <a:prstGeom prst="rect">
            <a:avLst/>
          </a:prstGeom>
        </p:spPr>
        <p:txBody>
          <a:bodyPr wrap="none">
            <a:spAutoFit/>
          </a:bodyPr>
          <a:lstStyle/>
          <a:p>
            <a:r>
              <a:rPr lang="en-US" altLang="en-US" sz="2400" b="1" dirty="0" err="1">
                <a:solidFill>
                  <a:schemeClr val="accent2"/>
                </a:solidFill>
              </a:rPr>
              <a:t>Schwaederle</a:t>
            </a:r>
            <a:r>
              <a:rPr lang="en-US" altLang="en-US" sz="2400" b="1" dirty="0">
                <a:solidFill>
                  <a:schemeClr val="accent2"/>
                </a:solidFill>
              </a:rPr>
              <a:t>…..Kurzrock, CCR, 2016 </a:t>
            </a:r>
            <a:endParaRPr lang="en-US" dirty="0">
              <a:solidFill>
                <a:schemeClr val="accent2"/>
              </a:solidFill>
            </a:endParaRPr>
          </a:p>
        </p:txBody>
      </p:sp>
    </p:spTree>
    <p:extLst>
      <p:ext uri="{BB962C8B-B14F-4D97-AF65-F5344CB8AC3E}">
        <p14:creationId xmlns:p14="http://schemas.microsoft.com/office/powerpoint/2010/main" val="26502254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9450" y="562642"/>
            <a:ext cx="7772400" cy="576006"/>
          </a:xfrm>
        </p:spPr>
        <p:txBody>
          <a:bodyPr/>
          <a:lstStyle/>
          <a:p>
            <a:r>
              <a:rPr lang="en-US" sz="4000" b="1" dirty="0">
                <a:solidFill>
                  <a:schemeClr val="bg2">
                    <a:lumMod val="50000"/>
                  </a:schemeClr>
                </a:solidFill>
              </a:rPr>
              <a:t>Circulating Tumor Cells</a:t>
            </a:r>
          </a:p>
        </p:txBody>
      </p:sp>
      <p:pic>
        <p:nvPicPr>
          <p:cNvPr id="5" name="Picture 4" descr="Circulating tumor cell amidst red blood cel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176" y="1652709"/>
            <a:ext cx="5837766" cy="3390900"/>
          </a:xfrm>
          <a:prstGeom prst="rect">
            <a:avLst/>
          </a:prstGeom>
        </p:spPr>
      </p:pic>
      <p:sp>
        <p:nvSpPr>
          <p:cNvPr id="6" name="Rectangle 5">
            <a:extLst>
              <a:ext uri="{FF2B5EF4-FFF2-40B4-BE49-F238E27FC236}">
                <a16:creationId xmlns:a16="http://schemas.microsoft.com/office/drawing/2014/main" id="{CCA48F4A-0C78-5946-ACB3-6A0812C3D3EA}"/>
              </a:ext>
            </a:extLst>
          </p:cNvPr>
          <p:cNvSpPr/>
          <p:nvPr/>
        </p:nvSpPr>
        <p:spPr>
          <a:xfrm>
            <a:off x="1569028" y="5557670"/>
            <a:ext cx="6328063" cy="923330"/>
          </a:xfrm>
          <a:prstGeom prst="rect">
            <a:avLst/>
          </a:prstGeom>
        </p:spPr>
        <p:txBody>
          <a:bodyPr wrap="square">
            <a:spAutoFit/>
          </a:bodyPr>
          <a:lstStyle/>
          <a:p>
            <a:r>
              <a:rPr lang="en-US" sz="1800" dirty="0">
                <a:solidFill>
                  <a:srgbClr val="FFC000"/>
                </a:solidFill>
                <a:hlinkClick r:id="rId3">
                  <a:extLst>
                    <a:ext uri="{A12FA001-AC4F-418D-AE19-62706E023703}">
                      <ahyp:hlinkClr xmlns:ahyp="http://schemas.microsoft.com/office/drawing/2018/hyperlinkcolor" val="tx"/>
                    </a:ext>
                  </a:extLst>
                </a:hlinkClick>
              </a:rPr>
              <a:t>Ruchi Agashe</a:t>
            </a:r>
            <a:r>
              <a:rPr lang="en-US" sz="1800" dirty="0">
                <a:solidFill>
                  <a:srgbClr val="FFC000"/>
                </a:solidFill>
              </a:rPr>
              <a:t>, </a:t>
            </a:r>
            <a:r>
              <a:rPr lang="en-US" sz="1800" dirty="0">
                <a:solidFill>
                  <a:srgbClr val="FFC000"/>
                </a:solidFill>
                <a:hlinkClick r:id="rId4">
                  <a:extLst>
                    <a:ext uri="{A12FA001-AC4F-418D-AE19-62706E023703}">
                      <ahyp:hlinkClr xmlns:ahyp="http://schemas.microsoft.com/office/drawing/2018/hyperlinkcolor" val="tx"/>
                    </a:ext>
                  </a:extLst>
                </a:hlinkClick>
              </a:rPr>
              <a:t>Razelle Kurzrock</a:t>
            </a:r>
            <a:r>
              <a:rPr lang="en-US" sz="1800" baseline="30000" dirty="0">
                <a:solidFill>
                  <a:srgbClr val="FFC000"/>
                </a:solidFill>
              </a:rPr>
              <a:t> </a:t>
            </a:r>
            <a:endParaRPr lang="en-US" sz="1800" dirty="0">
              <a:solidFill>
                <a:srgbClr val="FFC000"/>
              </a:solidFill>
            </a:endParaRPr>
          </a:p>
          <a:p>
            <a:r>
              <a:rPr lang="en-US" sz="1800" b="1" dirty="0">
                <a:solidFill>
                  <a:srgbClr val="FFC000"/>
                </a:solidFill>
              </a:rPr>
              <a:t>Circulating Tumor Cells: From the Laboratory to the Cancer Clinic. </a:t>
            </a:r>
            <a:r>
              <a:rPr lang="en-US" sz="1800" dirty="0">
                <a:solidFill>
                  <a:srgbClr val="FFC000"/>
                </a:solidFill>
              </a:rPr>
              <a:t>Cancers (Basel)</a:t>
            </a:r>
            <a:r>
              <a:rPr lang="en-US" sz="1800" cap="small" dirty="0">
                <a:solidFill>
                  <a:srgbClr val="FFC000"/>
                </a:solidFill>
              </a:rPr>
              <a:t>  </a:t>
            </a:r>
            <a:r>
              <a:rPr lang="en-US" sz="1800" dirty="0">
                <a:solidFill>
                  <a:srgbClr val="FFC000"/>
                </a:solidFill>
              </a:rPr>
              <a:t>2020 </a:t>
            </a:r>
            <a:endParaRPr lang="en-US" sz="1800" b="1" dirty="0">
              <a:solidFill>
                <a:srgbClr val="FFC000"/>
              </a:solidFill>
            </a:endParaRPr>
          </a:p>
        </p:txBody>
      </p:sp>
      <p:sp>
        <p:nvSpPr>
          <p:cNvPr id="4" name="Slide Number Placeholder 3"/>
          <p:cNvSpPr>
            <a:spLocks noGrp="1"/>
          </p:cNvSpPr>
          <p:nvPr>
            <p:ph type="sldNum" sz="quarter" idx="4"/>
          </p:nvPr>
        </p:nvSpPr>
        <p:spPr/>
        <p:txBody>
          <a:bodyPr/>
          <a:lstStyle/>
          <a:p>
            <a:pPr defTabSz="457200"/>
            <a:fld id="{CB005DDE-140E-F641-A7AF-1CDD3EF57A8F}" type="slidenum">
              <a:rPr lang="en-US" smtClean="0">
                <a:solidFill>
                  <a:srgbClr val="FFFFFF"/>
                </a:solidFill>
              </a:rPr>
              <a:pPr defTabSz="457200"/>
              <a:t>53</a:t>
            </a:fld>
            <a:endParaRPr lang="en-US" dirty="0">
              <a:solidFill>
                <a:srgbClr val="FFFFFF"/>
              </a:solidFill>
            </a:endParaRPr>
          </a:p>
        </p:txBody>
      </p:sp>
    </p:spTree>
    <p:extLst>
      <p:ext uri="{BB962C8B-B14F-4D97-AF65-F5344CB8AC3E}">
        <p14:creationId xmlns:p14="http://schemas.microsoft.com/office/powerpoint/2010/main" val="40334849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9450" y="798815"/>
            <a:ext cx="7772400" cy="576006"/>
          </a:xfrm>
        </p:spPr>
        <p:txBody>
          <a:bodyPr/>
          <a:lstStyle/>
          <a:p>
            <a:r>
              <a:rPr lang="en-US" sz="3600" b="1" dirty="0">
                <a:solidFill>
                  <a:schemeClr val="bg2">
                    <a:lumMod val="50000"/>
                  </a:schemeClr>
                </a:solidFill>
              </a:rPr>
              <a:t>Circulating Tumor Cells (CTCs)</a:t>
            </a:r>
          </a:p>
        </p:txBody>
      </p:sp>
      <p:sp>
        <p:nvSpPr>
          <p:cNvPr id="5" name="Rectangle 4"/>
          <p:cNvSpPr/>
          <p:nvPr/>
        </p:nvSpPr>
        <p:spPr>
          <a:xfrm>
            <a:off x="423334" y="2019696"/>
            <a:ext cx="14308666" cy="3816429"/>
          </a:xfrm>
          <a:prstGeom prst="rect">
            <a:avLst/>
          </a:prstGeom>
        </p:spPr>
        <p:txBody>
          <a:bodyPr wrap="square">
            <a:spAutoFit/>
          </a:bodyPr>
          <a:lstStyle/>
          <a:p>
            <a:r>
              <a:rPr lang="en-US" sz="3600" dirty="0">
                <a:solidFill>
                  <a:srgbClr val="00FFCC"/>
                </a:solidFill>
                <a:latin typeface="Arial" panose="020B0604020202020204" pitchFamily="34" charset="0"/>
                <a:cs typeface="Arial" panose="020B0604020202020204" pitchFamily="34" charset="0"/>
              </a:rPr>
              <a:t>Breast </a:t>
            </a:r>
            <a:r>
              <a:rPr lang="en-US" sz="3600" dirty="0">
                <a:solidFill>
                  <a:schemeClr val="bg1"/>
                </a:solidFill>
                <a:latin typeface="Arial" panose="020B0604020202020204" pitchFamily="34" charset="0"/>
                <a:cs typeface="Arial" panose="020B0604020202020204" pitchFamily="34" charset="0"/>
              </a:rPr>
              <a:t>	</a:t>
            </a:r>
          </a:p>
          <a:p>
            <a:r>
              <a:rPr lang="en-US" sz="1800" dirty="0">
                <a:solidFill>
                  <a:schemeClr val="bg1"/>
                </a:solidFill>
                <a:latin typeface="Arial" panose="020B0604020202020204" pitchFamily="34" charset="0"/>
                <a:cs typeface="Arial" panose="020B0604020202020204" pitchFamily="34" charset="0"/>
              </a:rPr>
              <a:t>CTCs may serve as early predictors of metastatic potential </a:t>
            </a:r>
          </a:p>
          <a:p>
            <a:r>
              <a:rPr lang="en-US" sz="1800" dirty="0">
                <a:solidFill>
                  <a:schemeClr val="bg1"/>
                </a:solidFill>
                <a:latin typeface="Arial" panose="020B0604020202020204" pitchFamily="34" charset="0"/>
                <a:cs typeface="Arial" panose="020B0604020202020204" pitchFamily="34" charset="0"/>
              </a:rPr>
              <a:t>CTCs are prognostic for late recurrence in operable stage II-III breast cancer</a:t>
            </a:r>
          </a:p>
          <a:p>
            <a:r>
              <a:rPr lang="en-US" sz="1800" dirty="0">
                <a:solidFill>
                  <a:schemeClr val="bg1"/>
                </a:solidFill>
                <a:latin typeface="Arial" panose="020B0604020202020204" pitchFamily="34" charset="0"/>
                <a:cs typeface="Arial" panose="020B0604020202020204" pitchFamily="34" charset="0"/>
              </a:rPr>
              <a:t>HER2+ CTCs can be detected in patients with HER2- breast cancer</a:t>
            </a:r>
          </a:p>
          <a:p>
            <a:r>
              <a:rPr lang="en-US" sz="800" dirty="0">
                <a:solidFill>
                  <a:schemeClr val="bg1"/>
                </a:solidFill>
                <a:latin typeface="Arial" panose="020B0604020202020204" pitchFamily="34" charset="0"/>
                <a:cs typeface="Arial" panose="020B0604020202020204" pitchFamily="34" charset="0"/>
              </a:rPr>
              <a:t>	</a:t>
            </a:r>
          </a:p>
          <a:p>
            <a:r>
              <a:rPr lang="en-US" sz="3600" dirty="0">
                <a:solidFill>
                  <a:srgbClr val="00FFCC"/>
                </a:solidFill>
                <a:latin typeface="Arial" panose="020B0604020202020204" pitchFamily="34" charset="0"/>
                <a:cs typeface="Arial" panose="020B0604020202020204" pitchFamily="34" charset="0"/>
              </a:rPr>
              <a:t>Lung</a:t>
            </a:r>
            <a:r>
              <a:rPr lang="en-US" sz="3600" dirty="0">
                <a:solidFill>
                  <a:schemeClr val="bg1"/>
                </a:solidFill>
                <a:latin typeface="Arial" panose="020B0604020202020204" pitchFamily="34" charset="0"/>
                <a:cs typeface="Arial" panose="020B0604020202020204" pitchFamily="34" charset="0"/>
              </a:rPr>
              <a:t> 	</a:t>
            </a:r>
          </a:p>
          <a:p>
            <a:r>
              <a:rPr lang="en-US" sz="1800" dirty="0">
                <a:solidFill>
                  <a:schemeClr val="bg1"/>
                </a:solidFill>
                <a:latin typeface="Arial" panose="020B0604020202020204" pitchFamily="34" charset="0"/>
                <a:cs typeface="Arial" panose="020B0604020202020204" pitchFamily="34" charset="0"/>
              </a:rPr>
              <a:t>CTC characterization may identify genetic abnormalities, giving options </a:t>
            </a:r>
            <a:r>
              <a:rPr lang="en-US" sz="1800" dirty="0" err="1">
                <a:solidFill>
                  <a:schemeClr val="bg1"/>
                </a:solidFill>
                <a:latin typeface="Arial" panose="020B0604020202020204" pitchFamily="34" charset="0"/>
                <a:cs typeface="Arial" panose="020B0604020202020204" pitchFamily="34" charset="0"/>
              </a:rPr>
              <a:t>fpr</a:t>
            </a:r>
            <a:r>
              <a:rPr lang="en-US" sz="1800" dirty="0">
                <a:solidFill>
                  <a:schemeClr val="bg1"/>
                </a:solidFill>
                <a:latin typeface="Arial" panose="020B0604020202020204" pitchFamily="34" charset="0"/>
                <a:cs typeface="Arial" panose="020B0604020202020204" pitchFamily="34" charset="0"/>
              </a:rPr>
              <a:t> therapy</a:t>
            </a:r>
          </a:p>
          <a:p>
            <a:r>
              <a:rPr lang="en-US" sz="1800" dirty="0">
                <a:solidFill>
                  <a:schemeClr val="bg1"/>
                </a:solidFill>
                <a:latin typeface="Arial" panose="020B0604020202020204" pitchFamily="34" charset="0"/>
                <a:cs typeface="Arial" panose="020B0604020202020204" pitchFamily="34" charset="0"/>
              </a:rPr>
              <a:t>CTCs can track both treatment response and prognosis in lung cancer </a:t>
            </a:r>
          </a:p>
          <a:p>
            <a:r>
              <a:rPr lang="en-US" sz="1800" dirty="0">
                <a:solidFill>
                  <a:schemeClr val="bg1"/>
                </a:solidFill>
                <a:latin typeface="Arial" panose="020B0604020202020204" pitchFamily="34" charset="0"/>
                <a:cs typeface="Arial" panose="020B0604020202020204" pitchFamily="34" charset="0"/>
              </a:rPr>
              <a:t>	</a:t>
            </a:r>
          </a:p>
          <a:p>
            <a:r>
              <a:rPr lang="en-US" sz="3600" dirty="0">
                <a:solidFill>
                  <a:srgbClr val="00FFCC"/>
                </a:solidFill>
                <a:latin typeface="Arial" panose="020B0604020202020204" pitchFamily="34" charset="0"/>
                <a:cs typeface="Arial" panose="020B0604020202020204" pitchFamily="34" charset="0"/>
              </a:rPr>
              <a:t>Prostate</a:t>
            </a:r>
            <a:r>
              <a:rPr lang="en-US" sz="3600" dirty="0">
                <a:solidFill>
                  <a:schemeClr val="bg1"/>
                </a:solidFill>
                <a:latin typeface="Arial" panose="020B0604020202020204" pitchFamily="34" charset="0"/>
                <a:cs typeface="Arial" panose="020B0604020202020204" pitchFamily="34" charset="0"/>
              </a:rPr>
              <a:t> 	</a:t>
            </a:r>
          </a:p>
          <a:p>
            <a:r>
              <a:rPr lang="en-US" sz="1800" dirty="0">
                <a:solidFill>
                  <a:schemeClr val="bg1"/>
                </a:solidFill>
                <a:latin typeface="Arial" panose="020B0604020202020204" pitchFamily="34" charset="0"/>
                <a:cs typeface="Arial" panose="020B0604020202020204" pitchFamily="34" charset="0"/>
              </a:rPr>
              <a:t>CTCs may be prognostic for overall survival</a:t>
            </a:r>
          </a:p>
        </p:txBody>
      </p:sp>
    </p:spTree>
    <p:extLst>
      <p:ext uri="{BB962C8B-B14F-4D97-AF65-F5344CB8AC3E}">
        <p14:creationId xmlns:p14="http://schemas.microsoft.com/office/powerpoint/2010/main" val="304913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chemeClr val="bg2">
                    <a:lumMod val="50000"/>
                  </a:schemeClr>
                </a:solidFill>
              </a:rPr>
              <a:t>CTCs versus </a:t>
            </a:r>
            <a:r>
              <a:rPr lang="en-US" sz="4000" dirty="0" err="1">
                <a:solidFill>
                  <a:schemeClr val="bg2">
                    <a:lumMod val="50000"/>
                  </a:schemeClr>
                </a:solidFill>
              </a:rPr>
              <a:t>ctDNA</a:t>
            </a:r>
            <a:endParaRPr lang="en-US" sz="4000" dirty="0">
              <a:solidFill>
                <a:schemeClr val="bg2">
                  <a:lumMod val="50000"/>
                </a:schemeClr>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15580365"/>
              </p:ext>
            </p:extLst>
          </p:nvPr>
        </p:nvGraphicFramePr>
        <p:xfrm>
          <a:off x="685800" y="1235075"/>
          <a:ext cx="7770814" cy="4505325"/>
        </p:xfrm>
        <a:graphic>
          <a:graphicData uri="http://schemas.openxmlformats.org/drawingml/2006/table">
            <a:tbl>
              <a:tblPr firstRow="1" bandRow="1">
                <a:tableStyleId>{5C22544A-7EE6-4342-B048-85BDC9FD1C3A}</a:tableStyleId>
              </a:tblPr>
              <a:tblGrid>
                <a:gridCol w="3885407">
                  <a:extLst>
                    <a:ext uri="{9D8B030D-6E8A-4147-A177-3AD203B41FA5}">
                      <a16:colId xmlns:a16="http://schemas.microsoft.com/office/drawing/2014/main" val="20000"/>
                    </a:ext>
                  </a:extLst>
                </a:gridCol>
                <a:gridCol w="3885407">
                  <a:extLst>
                    <a:ext uri="{9D8B030D-6E8A-4147-A177-3AD203B41FA5}">
                      <a16:colId xmlns:a16="http://schemas.microsoft.com/office/drawing/2014/main" val="20001"/>
                    </a:ext>
                  </a:extLst>
                </a:gridCol>
              </a:tblGrid>
              <a:tr h="816398">
                <a:tc>
                  <a:txBody>
                    <a:bodyPr/>
                    <a:lstStyle/>
                    <a:p>
                      <a:pPr algn="ctr"/>
                      <a:r>
                        <a:rPr lang="en-US" sz="3200" dirty="0"/>
                        <a:t>CTCs</a:t>
                      </a:r>
                    </a:p>
                  </a:txBody>
                  <a:tcPr/>
                </a:tc>
                <a:tc>
                  <a:txBody>
                    <a:bodyPr/>
                    <a:lstStyle/>
                    <a:p>
                      <a:pPr algn="ctr"/>
                      <a:r>
                        <a:rPr lang="en-US" sz="3200" dirty="0" err="1"/>
                        <a:t>ctDNA</a:t>
                      </a:r>
                      <a:endParaRPr lang="en-US" sz="3200" dirty="0"/>
                    </a:p>
                  </a:txBody>
                  <a:tcPr/>
                </a:tc>
                <a:extLst>
                  <a:ext uri="{0D108BD9-81ED-4DB2-BD59-A6C34878D82A}">
                    <a16:rowId xmlns:a16="http://schemas.microsoft.com/office/drawing/2014/main" val="10000"/>
                  </a:ext>
                </a:extLst>
              </a:tr>
              <a:tr h="816398">
                <a:tc>
                  <a:txBody>
                    <a:bodyPr/>
                    <a:lstStyle/>
                    <a:p>
                      <a:r>
                        <a:rPr lang="en-US" sz="2000" b="1" dirty="0"/>
                        <a:t>Markers</a:t>
                      </a:r>
                      <a:r>
                        <a:rPr lang="en-US" sz="2000" b="1" baseline="0" dirty="0"/>
                        <a:t> in addition to DNA (e.g. RNA and protein)</a:t>
                      </a:r>
                      <a:endParaRPr lang="en-US" sz="2000" b="1" dirty="0"/>
                    </a:p>
                  </a:txBody>
                  <a:tcPr/>
                </a:tc>
                <a:tc>
                  <a:txBody>
                    <a:bodyPr/>
                    <a:lstStyle/>
                    <a:p>
                      <a:r>
                        <a:rPr lang="en-US" sz="2000" b="1" dirty="0"/>
                        <a:t>DNA markers</a:t>
                      </a:r>
                    </a:p>
                  </a:txBody>
                  <a:tcPr/>
                </a:tc>
                <a:extLst>
                  <a:ext uri="{0D108BD9-81ED-4DB2-BD59-A6C34878D82A}">
                    <a16:rowId xmlns:a16="http://schemas.microsoft.com/office/drawing/2014/main" val="10001"/>
                  </a:ext>
                </a:extLst>
              </a:tr>
              <a:tr h="816398">
                <a:tc>
                  <a:txBody>
                    <a:bodyPr/>
                    <a:lstStyle/>
                    <a:p>
                      <a:r>
                        <a:rPr lang="en-US" sz="2000" b="1" dirty="0"/>
                        <a:t>Quantification</a:t>
                      </a:r>
                      <a:r>
                        <a:rPr lang="en-US" sz="2000" b="1" baseline="0" dirty="0"/>
                        <a:t> of number of cells</a:t>
                      </a:r>
                      <a:endParaRPr lang="en-US" sz="2000" b="1" dirty="0"/>
                    </a:p>
                  </a:txBody>
                  <a:tcPr/>
                </a:tc>
                <a:tc>
                  <a:txBody>
                    <a:bodyPr/>
                    <a:lstStyle/>
                    <a:p>
                      <a:r>
                        <a:rPr lang="en-US" sz="2000" b="1" dirty="0"/>
                        <a:t>Quantification of %</a:t>
                      </a:r>
                      <a:r>
                        <a:rPr lang="en-US" sz="2000" b="1" dirty="0" err="1"/>
                        <a:t>ctDNA</a:t>
                      </a:r>
                      <a:endParaRPr lang="en-US" sz="2000" b="1" dirty="0"/>
                    </a:p>
                  </a:txBody>
                  <a:tcPr/>
                </a:tc>
                <a:extLst>
                  <a:ext uri="{0D108BD9-81ED-4DB2-BD59-A6C34878D82A}">
                    <a16:rowId xmlns:a16="http://schemas.microsoft.com/office/drawing/2014/main" val="10002"/>
                  </a:ext>
                </a:extLst>
              </a:tr>
              <a:tr h="816398">
                <a:tc>
                  <a:txBody>
                    <a:bodyPr/>
                    <a:lstStyle/>
                    <a:p>
                      <a:r>
                        <a:rPr lang="en-US" sz="2000" b="1" dirty="0"/>
                        <a:t>Extra step to isolate the CTCs</a:t>
                      </a:r>
                    </a:p>
                  </a:txBody>
                  <a:tcPr/>
                </a:tc>
                <a:tc>
                  <a:txBody>
                    <a:bodyPr/>
                    <a:lstStyle/>
                    <a:p>
                      <a:r>
                        <a:rPr lang="en-US" sz="2000" b="1" dirty="0"/>
                        <a:t>Direct isolation of tumor DNA;</a:t>
                      </a:r>
                      <a:r>
                        <a:rPr lang="en-US" sz="2000" b="1" baseline="0" dirty="0"/>
                        <a:t> technically easier</a:t>
                      </a:r>
                      <a:endParaRPr lang="en-US" sz="2000" b="1" dirty="0"/>
                    </a:p>
                  </a:txBody>
                  <a:tcPr/>
                </a:tc>
                <a:extLst>
                  <a:ext uri="{0D108BD9-81ED-4DB2-BD59-A6C34878D82A}">
                    <a16:rowId xmlns:a16="http://schemas.microsoft.com/office/drawing/2014/main" val="10003"/>
                  </a:ext>
                </a:extLst>
              </a:tr>
              <a:tr h="1239733">
                <a:tc>
                  <a:txBody>
                    <a:bodyPr/>
                    <a:lstStyle/>
                    <a:p>
                      <a:r>
                        <a:rPr lang="en-US" sz="2000" b="1" dirty="0"/>
                        <a:t>Can be cultured to evaluate drug resistance/sensitivity</a:t>
                      </a:r>
                    </a:p>
                  </a:txBody>
                  <a:tcPr/>
                </a:tc>
                <a:tc>
                  <a:txBody>
                    <a:bodyPr/>
                    <a:lstStyle/>
                    <a:p>
                      <a:r>
                        <a:rPr lang="en-US" sz="2000" b="1" dirty="0"/>
                        <a:t>Ex vivo</a:t>
                      </a:r>
                      <a:r>
                        <a:rPr lang="en-US" sz="2000" b="1" baseline="0" dirty="0"/>
                        <a:t> culture not possible</a:t>
                      </a:r>
                      <a:endParaRPr lang="en-US" sz="2000" b="1" dirty="0"/>
                    </a:p>
                  </a:txBody>
                  <a:tcPr/>
                </a:tc>
                <a:extLst>
                  <a:ext uri="{0D108BD9-81ED-4DB2-BD59-A6C34878D82A}">
                    <a16:rowId xmlns:a16="http://schemas.microsoft.com/office/drawing/2014/main" val="10004"/>
                  </a:ext>
                </a:extLst>
              </a:tr>
            </a:tbl>
          </a:graphicData>
        </a:graphic>
      </p:graphicFrame>
      <p:sp>
        <p:nvSpPr>
          <p:cNvPr id="5" name="Slide Number Placeholder 4"/>
          <p:cNvSpPr>
            <a:spLocks noGrp="1"/>
          </p:cNvSpPr>
          <p:nvPr>
            <p:ph type="sldNum" sz="quarter" idx="4"/>
          </p:nvPr>
        </p:nvSpPr>
        <p:spPr/>
        <p:txBody>
          <a:bodyPr/>
          <a:lstStyle/>
          <a:p>
            <a:pPr defTabSz="457200"/>
            <a:fld id="{CB005DDE-140E-F641-A7AF-1CDD3EF57A8F}" type="slidenum">
              <a:rPr lang="en-US" smtClean="0">
                <a:solidFill>
                  <a:srgbClr val="FFFFFF"/>
                </a:solidFill>
              </a:rPr>
              <a:pPr defTabSz="457200"/>
              <a:t>55</a:t>
            </a:fld>
            <a:endParaRPr lang="en-US" dirty="0">
              <a:solidFill>
                <a:srgbClr val="FFFFFF"/>
              </a:solidFill>
            </a:endParaRPr>
          </a:p>
        </p:txBody>
      </p:sp>
    </p:spTree>
    <p:extLst>
      <p:ext uri="{BB962C8B-B14F-4D97-AF65-F5344CB8AC3E}">
        <p14:creationId xmlns:p14="http://schemas.microsoft.com/office/powerpoint/2010/main" val="1890095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F57B4-32D8-BD4A-8BA0-1DC29DC000E5}"/>
              </a:ext>
            </a:extLst>
          </p:cNvPr>
          <p:cNvSpPr>
            <a:spLocks noGrp="1"/>
          </p:cNvSpPr>
          <p:nvPr>
            <p:ph type="title"/>
          </p:nvPr>
        </p:nvSpPr>
        <p:spPr>
          <a:xfrm>
            <a:off x="685800" y="2198427"/>
            <a:ext cx="7772400" cy="1147446"/>
          </a:xfrm>
        </p:spPr>
        <p:txBody>
          <a:bodyPr/>
          <a:lstStyle/>
          <a:p>
            <a:r>
              <a:rPr lang="en-US" sz="4400" b="1" dirty="0">
                <a:solidFill>
                  <a:srgbClr val="FFFF00"/>
                </a:solidFill>
              </a:rPr>
              <a:t>Early Detection:  </a:t>
            </a:r>
            <a:br>
              <a:rPr lang="en-US" sz="4400" b="1" dirty="0">
                <a:solidFill>
                  <a:srgbClr val="FFFF00"/>
                </a:solidFill>
              </a:rPr>
            </a:br>
            <a:r>
              <a:rPr lang="en-US" sz="4400" b="1" dirty="0">
                <a:solidFill>
                  <a:srgbClr val="FFFF00"/>
                </a:solidFill>
              </a:rPr>
              <a:t>The Final Frontier</a:t>
            </a:r>
          </a:p>
        </p:txBody>
      </p:sp>
      <p:sp>
        <p:nvSpPr>
          <p:cNvPr id="5" name="Slide Number Placeholder 4">
            <a:extLst>
              <a:ext uri="{FF2B5EF4-FFF2-40B4-BE49-F238E27FC236}">
                <a16:creationId xmlns:a16="http://schemas.microsoft.com/office/drawing/2014/main" id="{DFD2E98C-EB42-0349-9F06-25DFDD69A70C}"/>
              </a:ext>
            </a:extLst>
          </p:cNvPr>
          <p:cNvSpPr>
            <a:spLocks noGrp="1"/>
          </p:cNvSpPr>
          <p:nvPr>
            <p:ph type="sldNum" sz="quarter" idx="4"/>
          </p:nvPr>
        </p:nvSpPr>
        <p:spPr/>
        <p:txBody>
          <a:bodyPr/>
          <a:lstStyle/>
          <a:p>
            <a:pPr defTabSz="457200"/>
            <a:endParaRPr lang="en-US" dirty="0">
              <a:solidFill>
                <a:srgbClr val="FFFFFF"/>
              </a:solidFill>
            </a:endParaRPr>
          </a:p>
        </p:txBody>
      </p:sp>
    </p:spTree>
    <p:extLst>
      <p:ext uri="{BB962C8B-B14F-4D97-AF65-F5344CB8AC3E}">
        <p14:creationId xmlns:p14="http://schemas.microsoft.com/office/powerpoint/2010/main" val="29568837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FC9840-E44C-B644-B69C-7A3296230C94}"/>
              </a:ext>
            </a:extLst>
          </p:cNvPr>
          <p:cNvSpPr>
            <a:spLocks noGrp="1"/>
          </p:cNvSpPr>
          <p:nvPr>
            <p:ph type="title"/>
          </p:nvPr>
        </p:nvSpPr>
        <p:spPr/>
        <p:txBody>
          <a:bodyPr/>
          <a:lstStyle/>
          <a:p>
            <a:r>
              <a:rPr lang="en-US" dirty="0">
                <a:solidFill>
                  <a:srgbClr val="FFC000"/>
                </a:solidFill>
              </a:rPr>
              <a:t>Cancer is deadly + costly</a:t>
            </a:r>
          </a:p>
        </p:txBody>
      </p:sp>
      <p:sp>
        <p:nvSpPr>
          <p:cNvPr id="10" name="TextBox 9">
            <a:extLst>
              <a:ext uri="{FF2B5EF4-FFF2-40B4-BE49-F238E27FC236}">
                <a16:creationId xmlns:a16="http://schemas.microsoft.com/office/drawing/2014/main" id="{A72746B7-DDBA-4778-8F91-40F41C705C50}"/>
              </a:ext>
            </a:extLst>
          </p:cNvPr>
          <p:cNvSpPr txBox="1"/>
          <p:nvPr/>
        </p:nvSpPr>
        <p:spPr>
          <a:xfrm>
            <a:off x="1446278" y="2375584"/>
            <a:ext cx="997389" cy="692497"/>
          </a:xfrm>
          <a:prstGeom prst="rect">
            <a:avLst/>
          </a:prstGeom>
          <a:noFill/>
        </p:spPr>
        <p:txBody>
          <a:bodyPr wrap="square" rtlCol="0">
            <a:spAutoFit/>
          </a:bodyPr>
          <a:lstStyle/>
          <a:p>
            <a:pPr algn="ctr"/>
            <a:r>
              <a:rPr lang="en-US" sz="2100" b="1" dirty="0">
                <a:solidFill>
                  <a:srgbClr val="FFFF00"/>
                </a:solidFill>
              </a:rPr>
              <a:t>&gt;18M</a:t>
            </a:r>
            <a:endParaRPr lang="en-US" sz="2100" dirty="0">
              <a:solidFill>
                <a:srgbClr val="FFFF00"/>
              </a:solidFill>
            </a:endParaRPr>
          </a:p>
          <a:p>
            <a:pPr algn="ctr" fontAlgn="t"/>
            <a:r>
              <a:rPr lang="en-US" sz="900" dirty="0">
                <a:solidFill>
                  <a:srgbClr val="FFFF00"/>
                </a:solidFill>
              </a:rPr>
              <a:t>new global cases per year</a:t>
            </a:r>
          </a:p>
        </p:txBody>
      </p:sp>
      <p:sp>
        <p:nvSpPr>
          <p:cNvPr id="8" name="TextBox 7">
            <a:extLst>
              <a:ext uri="{FF2B5EF4-FFF2-40B4-BE49-F238E27FC236}">
                <a16:creationId xmlns:a16="http://schemas.microsoft.com/office/drawing/2014/main" id="{E33EE568-CA1B-4424-923E-0F515630D951}"/>
              </a:ext>
            </a:extLst>
          </p:cNvPr>
          <p:cNvSpPr txBox="1"/>
          <p:nvPr/>
        </p:nvSpPr>
        <p:spPr>
          <a:xfrm>
            <a:off x="3082935" y="2375584"/>
            <a:ext cx="914133" cy="830997"/>
          </a:xfrm>
          <a:prstGeom prst="rect">
            <a:avLst/>
          </a:prstGeom>
          <a:noFill/>
        </p:spPr>
        <p:txBody>
          <a:bodyPr wrap="square" rtlCol="0">
            <a:spAutoFit/>
          </a:bodyPr>
          <a:lstStyle/>
          <a:p>
            <a:pPr algn="ctr"/>
            <a:r>
              <a:rPr lang="en-US" sz="2100" b="1" dirty="0">
                <a:solidFill>
                  <a:srgbClr val="FFFF00"/>
                </a:solidFill>
              </a:rPr>
              <a:t>40%</a:t>
            </a:r>
            <a:endParaRPr lang="en-US" sz="2100" dirty="0">
              <a:solidFill>
                <a:srgbClr val="FFFF00"/>
              </a:solidFill>
            </a:endParaRPr>
          </a:p>
          <a:p>
            <a:pPr algn="ctr" fontAlgn="t"/>
            <a:r>
              <a:rPr lang="en-US" sz="900" dirty="0">
                <a:solidFill>
                  <a:srgbClr val="FFFF00"/>
                </a:solidFill>
              </a:rPr>
              <a:t>of people will be diagnosed with cancer</a:t>
            </a:r>
          </a:p>
        </p:txBody>
      </p:sp>
      <p:sp>
        <p:nvSpPr>
          <p:cNvPr id="3" name="TextBox 2">
            <a:extLst>
              <a:ext uri="{FF2B5EF4-FFF2-40B4-BE49-F238E27FC236}">
                <a16:creationId xmlns:a16="http://schemas.microsoft.com/office/drawing/2014/main" id="{F1069410-C3C1-46EC-9E2E-39B7727DB85F}"/>
              </a:ext>
            </a:extLst>
          </p:cNvPr>
          <p:cNvSpPr txBox="1"/>
          <p:nvPr/>
        </p:nvSpPr>
        <p:spPr>
          <a:xfrm>
            <a:off x="4632946" y="2375584"/>
            <a:ext cx="1232816" cy="692497"/>
          </a:xfrm>
          <a:prstGeom prst="rect">
            <a:avLst/>
          </a:prstGeom>
          <a:noFill/>
        </p:spPr>
        <p:txBody>
          <a:bodyPr wrap="square" rtlCol="0">
            <a:spAutoFit/>
          </a:bodyPr>
          <a:lstStyle/>
          <a:p>
            <a:pPr algn="ctr"/>
            <a:r>
              <a:rPr lang="en-US" sz="2100" b="1" dirty="0">
                <a:solidFill>
                  <a:srgbClr val="FFFF00"/>
                </a:solidFill>
              </a:rPr>
              <a:t>&gt;10M</a:t>
            </a:r>
            <a:endParaRPr lang="en-US" sz="2100" dirty="0">
              <a:solidFill>
                <a:srgbClr val="FFFF00"/>
              </a:solidFill>
            </a:endParaRPr>
          </a:p>
          <a:p>
            <a:pPr algn="ctr" fontAlgn="t"/>
            <a:r>
              <a:rPr lang="en-US" sz="900" dirty="0">
                <a:solidFill>
                  <a:srgbClr val="FFFF00"/>
                </a:solidFill>
              </a:rPr>
              <a:t>annual global deaths due to cancer</a:t>
            </a:r>
          </a:p>
        </p:txBody>
      </p:sp>
      <p:sp>
        <p:nvSpPr>
          <p:cNvPr id="11" name="TextBox 10">
            <a:extLst>
              <a:ext uri="{FF2B5EF4-FFF2-40B4-BE49-F238E27FC236}">
                <a16:creationId xmlns:a16="http://schemas.microsoft.com/office/drawing/2014/main" id="{4954E210-C4F8-4AFF-9B28-FDD13E0D2EA5}"/>
              </a:ext>
            </a:extLst>
          </p:cNvPr>
          <p:cNvSpPr txBox="1"/>
          <p:nvPr/>
        </p:nvSpPr>
        <p:spPr>
          <a:xfrm>
            <a:off x="6630885" y="2372084"/>
            <a:ext cx="914133" cy="692497"/>
          </a:xfrm>
          <a:prstGeom prst="rect">
            <a:avLst/>
          </a:prstGeom>
          <a:noFill/>
        </p:spPr>
        <p:txBody>
          <a:bodyPr wrap="square" rtlCol="0">
            <a:spAutoFit/>
          </a:bodyPr>
          <a:lstStyle/>
          <a:p>
            <a:pPr algn="ctr"/>
            <a:r>
              <a:rPr lang="en-US" sz="2100" b="1" dirty="0">
                <a:solidFill>
                  <a:srgbClr val="FFFF00"/>
                </a:solidFill>
              </a:rPr>
              <a:t>#2</a:t>
            </a:r>
            <a:endParaRPr lang="en-US" sz="2100" dirty="0">
              <a:solidFill>
                <a:srgbClr val="FFFF00"/>
              </a:solidFill>
            </a:endParaRPr>
          </a:p>
          <a:p>
            <a:pPr algn="ctr" fontAlgn="t"/>
            <a:r>
              <a:rPr lang="en-US" sz="900" dirty="0">
                <a:solidFill>
                  <a:srgbClr val="FFFF00"/>
                </a:solidFill>
              </a:rPr>
              <a:t>cause of </a:t>
            </a:r>
          </a:p>
          <a:p>
            <a:pPr algn="ctr" fontAlgn="t"/>
            <a:r>
              <a:rPr lang="en-US" sz="900" dirty="0">
                <a:solidFill>
                  <a:srgbClr val="FFFF00"/>
                </a:solidFill>
              </a:rPr>
              <a:t>death globally</a:t>
            </a:r>
          </a:p>
        </p:txBody>
      </p:sp>
      <p:sp>
        <p:nvSpPr>
          <p:cNvPr id="14" name="TextBox 13">
            <a:extLst>
              <a:ext uri="{FF2B5EF4-FFF2-40B4-BE49-F238E27FC236}">
                <a16:creationId xmlns:a16="http://schemas.microsoft.com/office/drawing/2014/main" id="{1647216E-B7CF-437C-AFC2-7BA461290A5A}"/>
              </a:ext>
            </a:extLst>
          </p:cNvPr>
          <p:cNvSpPr txBox="1"/>
          <p:nvPr/>
        </p:nvSpPr>
        <p:spPr>
          <a:xfrm>
            <a:off x="1409903" y="3734962"/>
            <a:ext cx="1070138" cy="830997"/>
          </a:xfrm>
          <a:prstGeom prst="rect">
            <a:avLst/>
          </a:prstGeom>
          <a:noFill/>
        </p:spPr>
        <p:txBody>
          <a:bodyPr wrap="square" rtlCol="0">
            <a:spAutoFit/>
          </a:bodyPr>
          <a:lstStyle/>
          <a:p>
            <a:pPr algn="ctr"/>
            <a:r>
              <a:rPr lang="en-US" sz="2100" b="1" dirty="0">
                <a:solidFill>
                  <a:srgbClr val="FFFF00"/>
                </a:solidFill>
              </a:rPr>
              <a:t>2.5x</a:t>
            </a:r>
            <a:endParaRPr lang="en-US" sz="2100" dirty="0">
              <a:solidFill>
                <a:srgbClr val="FFFF00"/>
              </a:solidFill>
            </a:endParaRPr>
          </a:p>
          <a:p>
            <a:pPr algn="ctr"/>
            <a:r>
              <a:rPr lang="en-US" sz="900" dirty="0">
                <a:solidFill>
                  <a:srgbClr val="FFFF00"/>
                </a:solidFill>
              </a:rPr>
              <a:t>higher bankruptcy likelihood </a:t>
            </a:r>
          </a:p>
          <a:p>
            <a:pPr algn="ctr"/>
            <a:r>
              <a:rPr lang="en-US" sz="900" dirty="0">
                <a:solidFill>
                  <a:srgbClr val="FFFF00"/>
                </a:solidFill>
              </a:rPr>
              <a:t>for cancer patients</a:t>
            </a:r>
          </a:p>
        </p:txBody>
      </p:sp>
      <p:sp>
        <p:nvSpPr>
          <p:cNvPr id="13" name="TextBox 12">
            <a:extLst>
              <a:ext uri="{FF2B5EF4-FFF2-40B4-BE49-F238E27FC236}">
                <a16:creationId xmlns:a16="http://schemas.microsoft.com/office/drawing/2014/main" id="{A2B24A2C-1AA4-4FEF-A38A-EC8CC623CC91}"/>
              </a:ext>
            </a:extLst>
          </p:cNvPr>
          <p:cNvSpPr txBox="1"/>
          <p:nvPr/>
        </p:nvSpPr>
        <p:spPr>
          <a:xfrm flipH="1">
            <a:off x="2889155" y="3740509"/>
            <a:ext cx="1324841" cy="830997"/>
          </a:xfrm>
          <a:prstGeom prst="rect">
            <a:avLst/>
          </a:prstGeom>
          <a:noFill/>
        </p:spPr>
        <p:txBody>
          <a:bodyPr wrap="square" rtlCol="0">
            <a:spAutoFit/>
          </a:bodyPr>
          <a:lstStyle/>
          <a:p>
            <a:pPr algn="ctr"/>
            <a:r>
              <a:rPr lang="en-US" sz="2100" b="1" dirty="0">
                <a:solidFill>
                  <a:srgbClr val="FFFF00"/>
                </a:solidFill>
              </a:rPr>
              <a:t>4x</a:t>
            </a:r>
            <a:endParaRPr lang="en-US" sz="2100" dirty="0">
              <a:solidFill>
                <a:srgbClr val="FFFF00"/>
              </a:solidFill>
            </a:endParaRPr>
          </a:p>
          <a:p>
            <a:pPr lvl="0" algn="ctr" defTabSz="914400">
              <a:defRPr/>
            </a:pPr>
            <a:r>
              <a:rPr lang="en-US" sz="900" dirty="0">
                <a:solidFill>
                  <a:srgbClr val="FFFF00"/>
                </a:solidFill>
              </a:rPr>
              <a:t>higher average spend per cancer patients</a:t>
            </a:r>
          </a:p>
          <a:p>
            <a:pPr lvl="0" algn="ctr" defTabSz="914400">
              <a:defRPr/>
            </a:pPr>
            <a:r>
              <a:rPr lang="en-US" sz="900" dirty="0">
                <a:solidFill>
                  <a:srgbClr val="FFFF00"/>
                </a:solidFill>
              </a:rPr>
              <a:t>vs non-cancer</a:t>
            </a:r>
          </a:p>
        </p:txBody>
      </p:sp>
      <p:sp>
        <p:nvSpPr>
          <p:cNvPr id="12" name="TextBox 11">
            <a:extLst>
              <a:ext uri="{FF2B5EF4-FFF2-40B4-BE49-F238E27FC236}">
                <a16:creationId xmlns:a16="http://schemas.microsoft.com/office/drawing/2014/main" id="{859927A4-79D5-4F98-91A6-DEBA1CFC69BD}"/>
              </a:ext>
            </a:extLst>
          </p:cNvPr>
          <p:cNvSpPr txBox="1"/>
          <p:nvPr/>
        </p:nvSpPr>
        <p:spPr>
          <a:xfrm>
            <a:off x="4554303" y="3740508"/>
            <a:ext cx="1413252" cy="830997"/>
          </a:xfrm>
          <a:prstGeom prst="rect">
            <a:avLst/>
          </a:prstGeom>
          <a:noFill/>
        </p:spPr>
        <p:txBody>
          <a:bodyPr wrap="square" rtlCol="0">
            <a:spAutoFit/>
          </a:bodyPr>
          <a:lstStyle/>
          <a:p>
            <a:pPr algn="ctr"/>
            <a:r>
              <a:rPr lang="en-US" sz="2100" b="1" dirty="0">
                <a:solidFill>
                  <a:srgbClr val="FFFF00"/>
                </a:solidFill>
              </a:rPr>
              <a:t>&gt;$6B</a:t>
            </a:r>
          </a:p>
          <a:p>
            <a:pPr algn="ctr"/>
            <a:r>
              <a:rPr lang="en-US" sz="900" dirty="0" err="1">
                <a:solidFill>
                  <a:srgbClr val="FFFF00"/>
                </a:solidFill>
              </a:rPr>
              <a:t>out-of</a:t>
            </a:r>
            <a:r>
              <a:rPr lang="en-US" sz="900" dirty="0">
                <a:solidFill>
                  <a:srgbClr val="FFFF00"/>
                </a:solidFill>
              </a:rPr>
              <a:t> pocket </a:t>
            </a:r>
            <a:br>
              <a:rPr lang="en-US" sz="900" dirty="0">
                <a:solidFill>
                  <a:srgbClr val="FFFF00"/>
                </a:solidFill>
              </a:rPr>
            </a:br>
            <a:r>
              <a:rPr lang="en-US" sz="900" dirty="0">
                <a:solidFill>
                  <a:srgbClr val="FFFF00"/>
                </a:solidFill>
              </a:rPr>
              <a:t>cancer-related costs for all patients in the US</a:t>
            </a:r>
          </a:p>
        </p:txBody>
      </p:sp>
      <p:sp>
        <p:nvSpPr>
          <p:cNvPr id="9" name="TextBox 8">
            <a:extLst>
              <a:ext uri="{FF2B5EF4-FFF2-40B4-BE49-F238E27FC236}">
                <a16:creationId xmlns:a16="http://schemas.microsoft.com/office/drawing/2014/main" id="{523C58A0-BC5B-4D4E-8CE6-C687B586C8F9}"/>
              </a:ext>
            </a:extLst>
          </p:cNvPr>
          <p:cNvSpPr txBox="1"/>
          <p:nvPr/>
        </p:nvSpPr>
        <p:spPr>
          <a:xfrm>
            <a:off x="6330197" y="3740511"/>
            <a:ext cx="1538658" cy="830997"/>
          </a:xfrm>
          <a:prstGeom prst="rect">
            <a:avLst/>
          </a:prstGeom>
          <a:noFill/>
        </p:spPr>
        <p:txBody>
          <a:bodyPr wrap="square" rtlCol="0">
            <a:spAutoFit/>
          </a:bodyPr>
          <a:lstStyle/>
          <a:p>
            <a:pPr algn="ctr"/>
            <a:r>
              <a:rPr lang="en-US" sz="2100" b="1" dirty="0">
                <a:solidFill>
                  <a:srgbClr val="FFFF00"/>
                </a:solidFill>
              </a:rPr>
              <a:t>&gt;$245B</a:t>
            </a:r>
            <a:endParaRPr lang="en-US" sz="2100" dirty="0">
              <a:solidFill>
                <a:srgbClr val="FFFF00"/>
              </a:solidFill>
            </a:endParaRPr>
          </a:p>
          <a:p>
            <a:pPr algn="ctr"/>
            <a:r>
              <a:rPr lang="en-US" sz="900" dirty="0">
                <a:solidFill>
                  <a:srgbClr val="FFFF00"/>
                </a:solidFill>
              </a:rPr>
              <a:t>projected cancer-related healthcare system costs by 2030 (US)</a:t>
            </a:r>
          </a:p>
        </p:txBody>
      </p:sp>
      <p:sp>
        <p:nvSpPr>
          <p:cNvPr id="7" name="TextBox 6">
            <a:extLst>
              <a:ext uri="{FF2B5EF4-FFF2-40B4-BE49-F238E27FC236}">
                <a16:creationId xmlns:a16="http://schemas.microsoft.com/office/drawing/2014/main" id="{2B7AD718-869B-E747-AE16-CCAD1B3751B0}"/>
              </a:ext>
            </a:extLst>
          </p:cNvPr>
          <p:cNvSpPr txBox="1"/>
          <p:nvPr/>
        </p:nvSpPr>
        <p:spPr>
          <a:xfrm>
            <a:off x="309048" y="4938949"/>
            <a:ext cx="3837650" cy="508589"/>
          </a:xfrm>
          <a:prstGeom prst="rect">
            <a:avLst/>
          </a:prstGeom>
        </p:spPr>
        <p:txBody>
          <a:bodyPr vert="horz" wrap="square" lIns="0" tIns="0" rIns="0" bIns="0" rtlCol="0" anchor="b">
            <a:noAutofit/>
          </a:bodyPr>
          <a:lstStyle/>
          <a:p>
            <a:pPr defTabSz="685800">
              <a:defRPr/>
            </a:pPr>
            <a:r>
              <a:rPr lang="en-US" sz="600" i="1" dirty="0">
                <a:solidFill>
                  <a:schemeClr val="bg1"/>
                </a:solidFill>
                <a:latin typeface="Calibri" panose="020F0502020204030204" pitchFamily="34" charset="0"/>
                <a:cs typeface="Calibri" panose="020F0502020204030204" pitchFamily="34" charset="0"/>
              </a:rPr>
              <a:t>Source: National Cancer Institute (NCI), Our World in Data, American Association for Cancer Research (AACR), </a:t>
            </a:r>
            <a:br>
              <a:rPr lang="en-US" sz="600" i="1" dirty="0">
                <a:solidFill>
                  <a:schemeClr val="bg1"/>
                </a:solidFill>
                <a:latin typeface="Calibri" panose="020F0502020204030204" pitchFamily="34" charset="0"/>
                <a:cs typeface="Calibri" panose="020F0502020204030204" pitchFamily="34" charset="0"/>
              </a:rPr>
            </a:br>
            <a:r>
              <a:rPr lang="en-US" sz="600" i="1" dirty="0">
                <a:solidFill>
                  <a:schemeClr val="bg1"/>
                </a:solidFill>
                <a:latin typeface="Calibri" panose="020F0502020204030204" pitchFamily="34" charset="0"/>
                <a:cs typeface="Calibri" panose="020F0502020204030204" pitchFamily="34" charset="0"/>
              </a:rPr>
              <a:t>American Society of Oncology (ASCO), Hutchinson Institute for Cancer Outcomes Research, American Cancer Society (ACS)</a:t>
            </a:r>
          </a:p>
        </p:txBody>
      </p:sp>
      <p:sp>
        <p:nvSpPr>
          <p:cNvPr id="2" name="Slide Number Placeholder 1">
            <a:extLst>
              <a:ext uri="{FF2B5EF4-FFF2-40B4-BE49-F238E27FC236}">
                <a16:creationId xmlns:a16="http://schemas.microsoft.com/office/drawing/2014/main" id="{B1D9E842-E1FA-DD42-94E3-CBC3BF4EE672}"/>
              </a:ext>
            </a:extLst>
          </p:cNvPr>
          <p:cNvSpPr>
            <a:spLocks noGrp="1"/>
          </p:cNvSpPr>
          <p:nvPr>
            <p:ph type="sldNum" sz="quarter" idx="4"/>
          </p:nvPr>
        </p:nvSpPr>
        <p:spPr>
          <a:xfrm>
            <a:off x="11783114" y="6459013"/>
            <a:ext cx="380829"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fld id="{A789B158-14CE-411F-8568-01FEB055022B}" type="slidenum">
              <a:rPr lang="en-US" smtClean="0"/>
              <a:pPr algn="ctr" defTabSz="685800">
                <a:defRPr/>
              </a:pPr>
              <a:t>57</a:t>
            </a:fld>
            <a:endParaRPr lang="en-US" sz="750" b="1">
              <a:solidFill>
                <a:srgbClr val="898A89"/>
              </a:solidFill>
              <a:latin typeface="Calibri" panose="020F0502020204030204"/>
            </a:endParaRPr>
          </a:p>
        </p:txBody>
      </p:sp>
    </p:spTree>
    <p:extLst>
      <p:ext uri="{BB962C8B-B14F-4D97-AF65-F5344CB8AC3E}">
        <p14:creationId xmlns:p14="http://schemas.microsoft.com/office/powerpoint/2010/main" val="425608781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10E687-125D-9C4F-B8A9-13535AFB03ED}"/>
              </a:ext>
            </a:extLst>
          </p:cNvPr>
          <p:cNvSpPr>
            <a:spLocks noGrp="1"/>
          </p:cNvSpPr>
          <p:nvPr>
            <p:ph type="title"/>
          </p:nvPr>
        </p:nvSpPr>
        <p:spPr/>
        <p:txBody>
          <a:bodyPr/>
          <a:lstStyle/>
          <a:p>
            <a:r>
              <a:rPr lang="en-US" dirty="0">
                <a:solidFill>
                  <a:srgbClr val="FFC000"/>
                </a:solidFill>
              </a:rPr>
              <a:t>Early detection = higher chance of survival</a:t>
            </a:r>
          </a:p>
        </p:txBody>
      </p:sp>
      <p:sp>
        <p:nvSpPr>
          <p:cNvPr id="2" name="TextBox 1">
            <a:extLst>
              <a:ext uri="{FF2B5EF4-FFF2-40B4-BE49-F238E27FC236}">
                <a16:creationId xmlns:a16="http://schemas.microsoft.com/office/drawing/2014/main" id="{C33ECA35-F5BC-4FAE-A22D-D306D8C6191A}"/>
              </a:ext>
            </a:extLst>
          </p:cNvPr>
          <p:cNvSpPr txBox="1"/>
          <p:nvPr/>
        </p:nvSpPr>
        <p:spPr>
          <a:xfrm>
            <a:off x="510175" y="3238403"/>
            <a:ext cx="14771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mn-lt"/>
              </a:rPr>
              <a:t>Today, </a:t>
            </a:r>
            <a:r>
              <a:rPr lang="en-US" sz="1200" b="1" dirty="0">
                <a:solidFill>
                  <a:schemeClr val="bg1"/>
                </a:solidFill>
                <a:latin typeface="+mn-lt"/>
              </a:rPr>
              <a:t>most cancers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mn-lt"/>
              </a:rPr>
              <a:t>are diagnosed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mn-lt"/>
              </a:rPr>
              <a:t>at later stages,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mn-lt"/>
              </a:rPr>
              <a:t>resulting in a lower</a:t>
            </a:r>
            <a:br>
              <a:rPr lang="en-US" sz="1200" b="0" dirty="0">
                <a:solidFill>
                  <a:schemeClr val="bg1"/>
                </a:solidFill>
                <a:latin typeface="+mn-lt"/>
              </a:rPr>
            </a:br>
            <a:r>
              <a:rPr lang="en-US" sz="1200" b="0" dirty="0">
                <a:solidFill>
                  <a:schemeClr val="bg1"/>
                </a:solidFill>
                <a:latin typeface="+mn-lt"/>
              </a:rPr>
              <a:t>chance of survival</a:t>
            </a:r>
          </a:p>
          <a:p>
            <a:endParaRPr lang="en-US" sz="1200" dirty="0"/>
          </a:p>
        </p:txBody>
      </p:sp>
      <p:sp>
        <p:nvSpPr>
          <p:cNvPr id="7" name="Triangle 6" descr="Triangle pointing right">
            <a:extLst>
              <a:ext uri="{FF2B5EF4-FFF2-40B4-BE49-F238E27FC236}">
                <a16:creationId xmlns:a16="http://schemas.microsoft.com/office/drawing/2014/main" id="{2F9E3F77-23BF-2E4C-A2C0-81322F9C96B9}"/>
              </a:ext>
            </a:extLst>
          </p:cNvPr>
          <p:cNvSpPr/>
          <p:nvPr/>
        </p:nvSpPr>
        <p:spPr>
          <a:xfrm rot="5400000">
            <a:off x="1951363" y="3599072"/>
            <a:ext cx="632222" cy="193264"/>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graphicFrame>
        <p:nvGraphicFramePr>
          <p:cNvPr id="18" name="Chart 17" descr="Bar chart showing 5 year survival for colorectal cancer. Stage I, 90%; Stage II/III, 72%; Stage IV, 14%.">
            <a:extLst>
              <a:ext uri="{FF2B5EF4-FFF2-40B4-BE49-F238E27FC236}">
                <a16:creationId xmlns:a16="http://schemas.microsoft.com/office/drawing/2014/main" id="{A0300D0F-A51E-3547-A9EE-9C5C7D8838E1}"/>
              </a:ext>
            </a:extLst>
          </p:cNvPr>
          <p:cNvGraphicFramePr/>
          <p:nvPr>
            <p:extLst>
              <p:ext uri="{D42A27DB-BD31-4B8C-83A1-F6EECF244321}">
                <p14:modId xmlns:p14="http://schemas.microsoft.com/office/powerpoint/2010/main" val="970193721"/>
              </p:ext>
            </p:extLst>
          </p:nvPr>
        </p:nvGraphicFramePr>
        <p:xfrm>
          <a:off x="2486801" y="1972916"/>
          <a:ext cx="2400300" cy="1371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29E46B2F-E059-43E7-8619-3BAD31F8F08C}"/>
              </a:ext>
            </a:extLst>
          </p:cNvPr>
          <p:cNvSpPr txBox="1"/>
          <p:nvPr/>
        </p:nvSpPr>
        <p:spPr>
          <a:xfrm>
            <a:off x="2732136" y="3376325"/>
            <a:ext cx="1931939" cy="215444"/>
          </a:xfrm>
          <a:prstGeom prst="rect">
            <a:avLst/>
          </a:prstGeom>
          <a:noFill/>
        </p:spPr>
        <p:txBody>
          <a:bodyPr wrap="none" rtlCol="0">
            <a:spAutoFit/>
          </a:bodyPr>
          <a:lstStyle/>
          <a:p>
            <a:pPr algn="ctr"/>
            <a:r>
              <a:rPr lang="en-US" sz="800" b="1" dirty="0">
                <a:solidFill>
                  <a:schemeClr val="bg1"/>
                </a:solidFill>
                <a:latin typeface="+mn-lt"/>
              </a:rPr>
              <a:t>5 YEAR SURVIVAL - COLORECTAL CANCER</a:t>
            </a:r>
          </a:p>
        </p:txBody>
      </p:sp>
      <p:graphicFrame>
        <p:nvGraphicFramePr>
          <p:cNvPr id="16" name="Chart 15" descr="Bar chart showing 5 year survival for pancreatic cancer. Stage I, 39%; Stage II/III, 13%; Stage IV, 3%.">
            <a:extLst>
              <a:ext uri="{FF2B5EF4-FFF2-40B4-BE49-F238E27FC236}">
                <a16:creationId xmlns:a16="http://schemas.microsoft.com/office/drawing/2014/main" id="{77692A31-7E95-DE4D-A639-0FE18369F697}"/>
              </a:ext>
            </a:extLst>
          </p:cNvPr>
          <p:cNvGraphicFramePr/>
          <p:nvPr>
            <p:extLst>
              <p:ext uri="{D42A27DB-BD31-4B8C-83A1-F6EECF244321}">
                <p14:modId xmlns:p14="http://schemas.microsoft.com/office/powerpoint/2010/main" val="2073560024"/>
              </p:ext>
            </p:extLst>
          </p:nvPr>
        </p:nvGraphicFramePr>
        <p:xfrm>
          <a:off x="5724128" y="1972916"/>
          <a:ext cx="2400300" cy="1371600"/>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a:extLst>
              <a:ext uri="{FF2B5EF4-FFF2-40B4-BE49-F238E27FC236}">
                <a16:creationId xmlns:a16="http://schemas.microsoft.com/office/drawing/2014/main" id="{24445A99-E1F0-4676-9FF3-B83E9CF0F0EF}"/>
              </a:ext>
            </a:extLst>
          </p:cNvPr>
          <p:cNvSpPr txBox="1"/>
          <p:nvPr/>
        </p:nvSpPr>
        <p:spPr>
          <a:xfrm>
            <a:off x="6036054" y="3371850"/>
            <a:ext cx="1919115" cy="215444"/>
          </a:xfrm>
          <a:prstGeom prst="rect">
            <a:avLst/>
          </a:prstGeom>
          <a:noFill/>
        </p:spPr>
        <p:txBody>
          <a:bodyPr wrap="none" rtlCol="0">
            <a:spAutoFit/>
          </a:bodyPr>
          <a:lstStyle/>
          <a:p>
            <a:pPr algn="ctr"/>
            <a:r>
              <a:rPr lang="en-US" sz="800" b="1" dirty="0">
                <a:solidFill>
                  <a:schemeClr val="bg1"/>
                </a:solidFill>
                <a:latin typeface="+mn-lt"/>
              </a:rPr>
              <a:t>5 YEAR SURVIVAL - PANCREATIC CANCER</a:t>
            </a:r>
          </a:p>
        </p:txBody>
      </p:sp>
      <p:graphicFrame>
        <p:nvGraphicFramePr>
          <p:cNvPr id="19" name="Chart 18" descr="Bar chart showing 5 year survival for bladder cancer. Stage I, 69%; Stage II/III, 37%; Stage IV, 6%.">
            <a:extLst>
              <a:ext uri="{FF2B5EF4-FFF2-40B4-BE49-F238E27FC236}">
                <a16:creationId xmlns:a16="http://schemas.microsoft.com/office/drawing/2014/main" id="{1D56FC83-5454-7545-90AC-0613DCACF9ED}"/>
              </a:ext>
            </a:extLst>
          </p:cNvPr>
          <p:cNvGraphicFramePr/>
          <p:nvPr>
            <p:extLst>
              <p:ext uri="{D42A27DB-BD31-4B8C-83A1-F6EECF244321}">
                <p14:modId xmlns:p14="http://schemas.microsoft.com/office/powerpoint/2010/main" val="479394409"/>
              </p:ext>
            </p:extLst>
          </p:nvPr>
        </p:nvGraphicFramePr>
        <p:xfrm>
          <a:off x="2486801" y="3798752"/>
          <a:ext cx="2400300" cy="1371600"/>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19">
            <a:extLst>
              <a:ext uri="{FF2B5EF4-FFF2-40B4-BE49-F238E27FC236}">
                <a16:creationId xmlns:a16="http://schemas.microsoft.com/office/drawing/2014/main" id="{05FA6B64-46BC-41DD-A562-AEEE67ED9BE7}"/>
              </a:ext>
            </a:extLst>
          </p:cNvPr>
          <p:cNvSpPr txBox="1"/>
          <p:nvPr/>
        </p:nvSpPr>
        <p:spPr>
          <a:xfrm>
            <a:off x="2809882" y="5225083"/>
            <a:ext cx="1776448" cy="215444"/>
          </a:xfrm>
          <a:prstGeom prst="rect">
            <a:avLst/>
          </a:prstGeom>
          <a:noFill/>
        </p:spPr>
        <p:txBody>
          <a:bodyPr wrap="none" rtlCol="0">
            <a:spAutoFit/>
          </a:bodyPr>
          <a:lstStyle/>
          <a:p>
            <a:pPr algn="ctr"/>
            <a:r>
              <a:rPr lang="en-US" sz="800" b="1" dirty="0">
                <a:solidFill>
                  <a:schemeClr val="bg1"/>
                </a:solidFill>
                <a:latin typeface="+mn-lt"/>
              </a:rPr>
              <a:t>5 YEAR SURVIVAL - BLADDER CANCER</a:t>
            </a:r>
          </a:p>
        </p:txBody>
      </p:sp>
      <p:graphicFrame>
        <p:nvGraphicFramePr>
          <p:cNvPr id="17" name="Chart 16" descr="Bar chart showing 5 year survival for ovarian cancer. Stage I, 93%; Stage II/III, 75%; Stage IV, 30%.">
            <a:extLst>
              <a:ext uri="{FF2B5EF4-FFF2-40B4-BE49-F238E27FC236}">
                <a16:creationId xmlns:a16="http://schemas.microsoft.com/office/drawing/2014/main" id="{6AD81B46-7D74-0041-8F1B-FA4D2337BC7D}"/>
              </a:ext>
            </a:extLst>
          </p:cNvPr>
          <p:cNvGraphicFramePr/>
          <p:nvPr>
            <p:extLst>
              <p:ext uri="{D42A27DB-BD31-4B8C-83A1-F6EECF244321}">
                <p14:modId xmlns:p14="http://schemas.microsoft.com/office/powerpoint/2010/main" val="2998745210"/>
              </p:ext>
            </p:extLst>
          </p:nvPr>
        </p:nvGraphicFramePr>
        <p:xfrm>
          <a:off x="5744099" y="3836860"/>
          <a:ext cx="2400300" cy="1371600"/>
        </p:xfrm>
        <a:graphic>
          <a:graphicData uri="http://schemas.openxmlformats.org/drawingml/2006/chart">
            <c:chart xmlns:c="http://schemas.openxmlformats.org/drawingml/2006/chart" xmlns:r="http://schemas.openxmlformats.org/officeDocument/2006/relationships" r:id="rId6"/>
          </a:graphicData>
        </a:graphic>
      </p:graphicFrame>
      <p:sp>
        <p:nvSpPr>
          <p:cNvPr id="21" name="TextBox 20">
            <a:extLst>
              <a:ext uri="{FF2B5EF4-FFF2-40B4-BE49-F238E27FC236}">
                <a16:creationId xmlns:a16="http://schemas.microsoft.com/office/drawing/2014/main" id="{C7D57A00-C8A7-449E-A480-69C6C4806FEA}"/>
              </a:ext>
            </a:extLst>
          </p:cNvPr>
          <p:cNvSpPr txBox="1"/>
          <p:nvPr/>
        </p:nvSpPr>
        <p:spPr>
          <a:xfrm>
            <a:off x="6103379" y="5225083"/>
            <a:ext cx="1784463" cy="215444"/>
          </a:xfrm>
          <a:prstGeom prst="rect">
            <a:avLst/>
          </a:prstGeom>
          <a:noFill/>
        </p:spPr>
        <p:txBody>
          <a:bodyPr wrap="none" rtlCol="0">
            <a:spAutoFit/>
          </a:bodyPr>
          <a:lstStyle/>
          <a:p>
            <a:pPr algn="ctr"/>
            <a:r>
              <a:rPr lang="en-US" sz="800" b="1" dirty="0">
                <a:solidFill>
                  <a:schemeClr val="bg1"/>
                </a:solidFill>
                <a:latin typeface="+mn-lt"/>
              </a:rPr>
              <a:t>5 YEAR SURVIVAL - OVARIAN CANCER</a:t>
            </a:r>
          </a:p>
        </p:txBody>
      </p:sp>
      <p:sp>
        <p:nvSpPr>
          <p:cNvPr id="13" name="TextBox 12">
            <a:extLst>
              <a:ext uri="{FF2B5EF4-FFF2-40B4-BE49-F238E27FC236}">
                <a16:creationId xmlns:a16="http://schemas.microsoft.com/office/drawing/2014/main" id="{0DCE4193-2797-CE42-8689-E3096AF18FB9}"/>
              </a:ext>
            </a:extLst>
          </p:cNvPr>
          <p:cNvSpPr txBox="1"/>
          <p:nvPr/>
        </p:nvSpPr>
        <p:spPr>
          <a:xfrm>
            <a:off x="2199752" y="5021039"/>
            <a:ext cx="5897414" cy="545248"/>
          </a:xfrm>
          <a:prstGeom prst="rect">
            <a:avLst/>
          </a:prstGeom>
        </p:spPr>
        <p:txBody>
          <a:bodyPr vert="horz" wrap="square" lIns="0" tIns="0" rIns="0" bIns="0" rtlCol="0" anchor="b">
            <a:noAutofit/>
          </a:bodyPr>
          <a:lstStyle/>
          <a:p>
            <a:pPr defTabSz="685800">
              <a:defRPr/>
            </a:pPr>
            <a:r>
              <a:rPr lang="en-US" sz="600" i="1" dirty="0">
                <a:solidFill>
                  <a:schemeClr val="bg1"/>
                </a:solidFill>
                <a:latin typeface="Montserrat" pitchFamily="2" charset="77"/>
              </a:rPr>
              <a:t>Source: American Cancer Society (ACS), Cancer Research UK, NCI, The Surveillance, Epidemiology, and End Results (SEER) Program </a:t>
            </a:r>
          </a:p>
        </p:txBody>
      </p:sp>
      <p:sp>
        <p:nvSpPr>
          <p:cNvPr id="14" name="Slide Number Placeholder 13">
            <a:extLst>
              <a:ext uri="{FF2B5EF4-FFF2-40B4-BE49-F238E27FC236}">
                <a16:creationId xmlns:a16="http://schemas.microsoft.com/office/drawing/2014/main" id="{EC342CCC-956A-AC40-BF78-D42D5AFB0886}"/>
              </a:ext>
            </a:extLst>
          </p:cNvPr>
          <p:cNvSpPr>
            <a:spLocks noGrp="1"/>
          </p:cNvSpPr>
          <p:nvPr>
            <p:ph type="sldNum" sz="quarter" idx="4"/>
          </p:nvPr>
        </p:nvSpPr>
        <p:spPr>
          <a:xfrm>
            <a:off x="11783114" y="6459013"/>
            <a:ext cx="380829"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fld id="{A789B158-14CE-411F-8568-01FEB055022B}" type="slidenum">
              <a:rPr lang="en-US" smtClean="0"/>
              <a:pPr algn="ctr" defTabSz="685800">
                <a:defRPr/>
              </a:pPr>
              <a:t>58</a:t>
            </a:fld>
            <a:endParaRPr lang="en-US" sz="750" b="1">
              <a:solidFill>
                <a:srgbClr val="898A89"/>
              </a:solidFill>
              <a:latin typeface="Calibri" panose="020F0502020204030204"/>
            </a:endParaRPr>
          </a:p>
        </p:txBody>
      </p:sp>
    </p:spTree>
    <p:extLst>
      <p:ext uri="{BB962C8B-B14F-4D97-AF65-F5344CB8AC3E}">
        <p14:creationId xmlns:p14="http://schemas.microsoft.com/office/powerpoint/2010/main" val="6833495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10E687-125D-9C4F-B8A9-13535AFB03ED}"/>
              </a:ext>
            </a:extLst>
          </p:cNvPr>
          <p:cNvSpPr>
            <a:spLocks noGrp="1"/>
          </p:cNvSpPr>
          <p:nvPr>
            <p:ph type="title"/>
          </p:nvPr>
        </p:nvSpPr>
        <p:spPr/>
        <p:txBody>
          <a:bodyPr/>
          <a:lstStyle/>
          <a:p>
            <a:r>
              <a:rPr lang="en-US" dirty="0">
                <a:solidFill>
                  <a:srgbClr val="FFC000"/>
                </a:solidFill>
              </a:rPr>
              <a:t>Early detection = higher chance of survival</a:t>
            </a:r>
          </a:p>
        </p:txBody>
      </p:sp>
      <p:sp>
        <p:nvSpPr>
          <p:cNvPr id="16" name="TextBox 15">
            <a:extLst>
              <a:ext uri="{FF2B5EF4-FFF2-40B4-BE49-F238E27FC236}">
                <a16:creationId xmlns:a16="http://schemas.microsoft.com/office/drawing/2014/main" id="{F4808131-6E60-497C-A42F-32C09E4A662D}"/>
              </a:ext>
            </a:extLst>
          </p:cNvPr>
          <p:cNvSpPr txBox="1"/>
          <p:nvPr/>
        </p:nvSpPr>
        <p:spPr>
          <a:xfrm>
            <a:off x="510175" y="3238403"/>
            <a:ext cx="14771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mn-lt"/>
              </a:rPr>
              <a:t>Today, </a:t>
            </a:r>
            <a:r>
              <a:rPr lang="en-US" sz="1200" b="1" dirty="0">
                <a:solidFill>
                  <a:schemeClr val="bg1"/>
                </a:solidFill>
                <a:latin typeface="+mn-lt"/>
              </a:rPr>
              <a:t>most cancers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mn-lt"/>
              </a:rPr>
              <a:t>are diagnosed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mn-lt"/>
              </a:rPr>
              <a:t>at later stages,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mn-lt"/>
              </a:rPr>
              <a:t>resulting in a lower</a:t>
            </a:r>
            <a:br>
              <a:rPr lang="en-US" sz="1200" b="0" dirty="0">
                <a:solidFill>
                  <a:schemeClr val="bg1"/>
                </a:solidFill>
                <a:latin typeface="+mn-lt"/>
              </a:rPr>
            </a:br>
            <a:r>
              <a:rPr lang="en-US" sz="1200" b="0" dirty="0">
                <a:solidFill>
                  <a:schemeClr val="bg1"/>
                </a:solidFill>
                <a:latin typeface="+mn-lt"/>
              </a:rPr>
              <a:t>chance of survival</a:t>
            </a:r>
          </a:p>
          <a:p>
            <a:endParaRPr lang="en-US" sz="1200" dirty="0"/>
          </a:p>
        </p:txBody>
      </p:sp>
      <p:sp>
        <p:nvSpPr>
          <p:cNvPr id="7" name="Triangle 6" descr="Triangle pointing right">
            <a:extLst>
              <a:ext uri="{FF2B5EF4-FFF2-40B4-BE49-F238E27FC236}">
                <a16:creationId xmlns:a16="http://schemas.microsoft.com/office/drawing/2014/main" id="{2F9E3F77-23BF-2E4C-A2C0-81322F9C96B9}"/>
              </a:ext>
            </a:extLst>
          </p:cNvPr>
          <p:cNvSpPr/>
          <p:nvPr/>
        </p:nvSpPr>
        <p:spPr>
          <a:xfrm rot="5400000">
            <a:off x="1951363" y="3599072"/>
            <a:ext cx="632222" cy="193264"/>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graphicFrame>
        <p:nvGraphicFramePr>
          <p:cNvPr id="27" name="Chart 26" descr="Bar chart showing 5 year survival for colorectal cancer.">
            <a:extLst>
              <a:ext uri="{FF2B5EF4-FFF2-40B4-BE49-F238E27FC236}">
                <a16:creationId xmlns:a16="http://schemas.microsoft.com/office/drawing/2014/main" id="{162F4627-3EC1-A642-8334-2C505AE2A59C}"/>
              </a:ext>
            </a:extLst>
          </p:cNvPr>
          <p:cNvGraphicFramePr/>
          <p:nvPr>
            <p:extLst>
              <p:ext uri="{D42A27DB-BD31-4B8C-83A1-F6EECF244321}">
                <p14:modId xmlns:p14="http://schemas.microsoft.com/office/powerpoint/2010/main" val="2723158902"/>
              </p:ext>
            </p:extLst>
          </p:nvPr>
        </p:nvGraphicFramePr>
        <p:xfrm>
          <a:off x="2486801" y="1972916"/>
          <a:ext cx="2400300" cy="1371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Table 2" descr="Box covering Stage II, III, and IV. 57% patients diagnosed at this stage">
            <a:extLst>
              <a:ext uri="{FF2B5EF4-FFF2-40B4-BE49-F238E27FC236}">
                <a16:creationId xmlns:a16="http://schemas.microsoft.com/office/drawing/2014/main" id="{F5AD19BA-C775-B14B-91F8-1A3C2933CAA5}"/>
              </a:ext>
            </a:extLst>
          </p:cNvPr>
          <p:cNvGraphicFramePr>
            <a:graphicFrameLocks noGrp="1"/>
          </p:cNvGraphicFramePr>
          <p:nvPr>
            <p:extLst>
              <p:ext uri="{D42A27DB-BD31-4B8C-83A1-F6EECF244321}">
                <p14:modId xmlns:p14="http://schemas.microsoft.com/office/powerpoint/2010/main" val="667005328"/>
              </p:ext>
            </p:extLst>
          </p:nvPr>
        </p:nvGraphicFramePr>
        <p:xfrm>
          <a:off x="3415810" y="1954255"/>
          <a:ext cx="1672357" cy="1371599"/>
        </p:xfrm>
        <a:graphic>
          <a:graphicData uri="http://schemas.openxmlformats.org/drawingml/2006/table">
            <a:tbl>
              <a:tblPr firstRow="1" bandRow="1">
                <a:tableStyleId>{5C22544A-7EE6-4342-B048-85BDC9FD1C3A}</a:tableStyleId>
              </a:tblPr>
              <a:tblGrid>
                <a:gridCol w="1672357">
                  <a:extLst>
                    <a:ext uri="{9D8B030D-6E8A-4147-A177-3AD203B41FA5}">
                      <a16:colId xmlns:a16="http://schemas.microsoft.com/office/drawing/2014/main" val="2250822367"/>
                    </a:ext>
                  </a:extLst>
                </a:gridCol>
              </a:tblGrid>
              <a:tr h="1371599">
                <a:tc>
                  <a:txBody>
                    <a:bodyPr/>
                    <a:lstStyle/>
                    <a:p>
                      <a:pPr algn="r"/>
                      <a:r>
                        <a:rPr lang="en-US" sz="2100" b="0" dirty="0">
                          <a:solidFill>
                            <a:srgbClr val="FFFF00"/>
                          </a:solidFill>
                        </a:rPr>
                        <a:t>57%</a:t>
                      </a:r>
                      <a:r>
                        <a:rPr lang="en-US" sz="1400" b="0" dirty="0">
                          <a:solidFill>
                            <a:srgbClr val="FFFF00"/>
                          </a:solidFill>
                        </a:rPr>
                        <a:t> </a:t>
                      </a:r>
                    </a:p>
                    <a:p>
                      <a:pPr algn="r"/>
                      <a:r>
                        <a:rPr lang="en-US" sz="800" b="0" dirty="0">
                          <a:solidFill>
                            <a:srgbClr val="FFFF00"/>
                          </a:solidFill>
                        </a:rPr>
                        <a:t>PATIENTS DIAGNOSED</a:t>
                      </a:r>
                    </a:p>
                    <a:p>
                      <a:pPr algn="r"/>
                      <a:r>
                        <a:rPr lang="en-US" sz="800" b="0" dirty="0">
                          <a:solidFill>
                            <a:srgbClr val="FFFF00"/>
                          </a:solidFill>
                        </a:rPr>
                        <a:t>AT THIS STAGE</a:t>
                      </a:r>
                    </a:p>
                  </a:txBody>
                  <a:tcPr marL="68580" marR="68580" marT="34290" marB="34290">
                    <a:lnL w="6350" cap="flat" cmpd="sng" algn="ctr">
                      <a:solidFill>
                        <a:srgbClr val="900001"/>
                      </a:solidFill>
                      <a:prstDash val="lgDash"/>
                      <a:round/>
                      <a:headEnd type="none" w="med" len="med"/>
                      <a:tailEnd type="none" w="med" len="med"/>
                    </a:lnL>
                    <a:lnR w="6350" cap="flat" cmpd="sng" algn="ctr">
                      <a:solidFill>
                        <a:srgbClr val="900001"/>
                      </a:solidFill>
                      <a:prstDash val="lgDash"/>
                      <a:round/>
                      <a:headEnd type="none" w="med" len="med"/>
                      <a:tailEnd type="none" w="med" len="med"/>
                    </a:lnR>
                    <a:lnT w="6350" cap="flat" cmpd="sng" algn="ctr">
                      <a:solidFill>
                        <a:srgbClr val="900001"/>
                      </a:solidFill>
                      <a:prstDash val="lgDash"/>
                      <a:round/>
                      <a:headEnd type="none" w="med" len="med"/>
                      <a:tailEnd type="none" w="med" len="med"/>
                    </a:lnT>
                    <a:lnB w="6350" cap="flat" cmpd="sng" algn="ctr">
                      <a:solidFill>
                        <a:srgbClr val="900001"/>
                      </a:solidFill>
                      <a:prstDash val="lgDash"/>
                      <a:round/>
                      <a:headEnd type="none" w="med" len="med"/>
                      <a:tailEnd type="none" w="med" len="med"/>
                    </a:lnB>
                    <a:solidFill>
                      <a:srgbClr val="0070C0"/>
                    </a:solidFill>
                  </a:tcPr>
                </a:tc>
                <a:extLst>
                  <a:ext uri="{0D108BD9-81ED-4DB2-BD59-A6C34878D82A}">
                    <a16:rowId xmlns:a16="http://schemas.microsoft.com/office/drawing/2014/main" val="3597891564"/>
                  </a:ext>
                </a:extLst>
              </a:tr>
            </a:tbl>
          </a:graphicData>
        </a:graphic>
      </p:graphicFrame>
      <p:sp>
        <p:nvSpPr>
          <p:cNvPr id="18" name="TextBox 17">
            <a:extLst>
              <a:ext uri="{FF2B5EF4-FFF2-40B4-BE49-F238E27FC236}">
                <a16:creationId xmlns:a16="http://schemas.microsoft.com/office/drawing/2014/main" id="{B496E0DE-16FE-4E86-9DFA-114B686BB979}"/>
              </a:ext>
            </a:extLst>
          </p:cNvPr>
          <p:cNvSpPr txBox="1"/>
          <p:nvPr/>
        </p:nvSpPr>
        <p:spPr>
          <a:xfrm>
            <a:off x="2732136" y="3376325"/>
            <a:ext cx="1931939" cy="215444"/>
          </a:xfrm>
          <a:prstGeom prst="rect">
            <a:avLst/>
          </a:prstGeom>
          <a:noFill/>
        </p:spPr>
        <p:txBody>
          <a:bodyPr wrap="none" rtlCol="0">
            <a:spAutoFit/>
          </a:bodyPr>
          <a:lstStyle/>
          <a:p>
            <a:pPr algn="ctr"/>
            <a:r>
              <a:rPr lang="en-US" sz="800" b="1" dirty="0">
                <a:solidFill>
                  <a:schemeClr val="bg1"/>
                </a:solidFill>
                <a:latin typeface="+mn-lt"/>
              </a:rPr>
              <a:t>5 YEAR SURVIVAL - COLORECTAL CANCER</a:t>
            </a:r>
          </a:p>
        </p:txBody>
      </p:sp>
      <p:graphicFrame>
        <p:nvGraphicFramePr>
          <p:cNvPr id="25" name="Chart 24" descr="Bar chart showing 5 year survival for pancreatic cancer.">
            <a:extLst>
              <a:ext uri="{FF2B5EF4-FFF2-40B4-BE49-F238E27FC236}">
                <a16:creationId xmlns:a16="http://schemas.microsoft.com/office/drawing/2014/main" id="{1EF9B249-C74D-1946-BF2C-4DA234ECF8D7}"/>
              </a:ext>
            </a:extLst>
          </p:cNvPr>
          <p:cNvGraphicFramePr/>
          <p:nvPr>
            <p:extLst>
              <p:ext uri="{D42A27DB-BD31-4B8C-83A1-F6EECF244321}">
                <p14:modId xmlns:p14="http://schemas.microsoft.com/office/powerpoint/2010/main" val="1385177539"/>
              </p:ext>
            </p:extLst>
          </p:nvPr>
        </p:nvGraphicFramePr>
        <p:xfrm>
          <a:off x="5724128" y="1972916"/>
          <a:ext cx="2400300" cy="1371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Table 2" descr="Box covering Stage II, III, and IV. 82% patients diagnosed at this stage">
            <a:extLst>
              <a:ext uri="{FF2B5EF4-FFF2-40B4-BE49-F238E27FC236}">
                <a16:creationId xmlns:a16="http://schemas.microsoft.com/office/drawing/2014/main" id="{8AA6FAE8-D453-6248-9CFD-FB3F0E6AE519}"/>
              </a:ext>
            </a:extLst>
          </p:cNvPr>
          <p:cNvGraphicFramePr>
            <a:graphicFrameLocks noGrp="1"/>
          </p:cNvGraphicFramePr>
          <p:nvPr>
            <p:extLst>
              <p:ext uri="{D42A27DB-BD31-4B8C-83A1-F6EECF244321}">
                <p14:modId xmlns:p14="http://schemas.microsoft.com/office/powerpoint/2010/main" val="1235057268"/>
              </p:ext>
            </p:extLst>
          </p:nvPr>
        </p:nvGraphicFramePr>
        <p:xfrm>
          <a:off x="6626181" y="1954255"/>
          <a:ext cx="1672357" cy="1371599"/>
        </p:xfrm>
        <a:graphic>
          <a:graphicData uri="http://schemas.openxmlformats.org/drawingml/2006/table">
            <a:tbl>
              <a:tblPr firstRow="1" bandRow="1">
                <a:tableStyleId>{5C22544A-7EE6-4342-B048-85BDC9FD1C3A}</a:tableStyleId>
              </a:tblPr>
              <a:tblGrid>
                <a:gridCol w="1672357">
                  <a:extLst>
                    <a:ext uri="{9D8B030D-6E8A-4147-A177-3AD203B41FA5}">
                      <a16:colId xmlns:a16="http://schemas.microsoft.com/office/drawing/2014/main" val="2250822367"/>
                    </a:ext>
                  </a:extLst>
                </a:gridCol>
              </a:tblGrid>
              <a:tr h="1371599">
                <a:tc>
                  <a:txBody>
                    <a:bodyPr/>
                    <a:lstStyle/>
                    <a:p>
                      <a:pPr algn="r"/>
                      <a:r>
                        <a:rPr lang="en-US" sz="2100" b="0" dirty="0">
                          <a:solidFill>
                            <a:srgbClr val="FFFF00"/>
                          </a:solidFill>
                        </a:rPr>
                        <a:t>82%</a:t>
                      </a:r>
                      <a:r>
                        <a:rPr lang="en-US" sz="1400" b="0" dirty="0">
                          <a:solidFill>
                            <a:srgbClr val="FFFF00"/>
                          </a:solidFill>
                        </a:rPr>
                        <a:t> </a:t>
                      </a:r>
                    </a:p>
                    <a:p>
                      <a:pPr algn="r"/>
                      <a:r>
                        <a:rPr lang="en-US" sz="800" b="0" dirty="0">
                          <a:solidFill>
                            <a:srgbClr val="FFFF00"/>
                          </a:solidFill>
                        </a:rPr>
                        <a:t>PATIENTS DIAGNOSED</a:t>
                      </a:r>
                    </a:p>
                    <a:p>
                      <a:pPr algn="r"/>
                      <a:r>
                        <a:rPr lang="en-US" sz="800" b="0" dirty="0">
                          <a:solidFill>
                            <a:srgbClr val="FFFF00"/>
                          </a:solidFill>
                        </a:rPr>
                        <a:t>AT THIS STAGE</a:t>
                      </a:r>
                    </a:p>
                  </a:txBody>
                  <a:tcPr marL="68580" marR="68580" marT="34290" marB="34290">
                    <a:lnL w="6350" cap="flat" cmpd="sng" algn="ctr">
                      <a:solidFill>
                        <a:srgbClr val="900001"/>
                      </a:solidFill>
                      <a:prstDash val="lgDash"/>
                      <a:round/>
                      <a:headEnd type="none" w="med" len="med"/>
                      <a:tailEnd type="none" w="med" len="med"/>
                    </a:lnL>
                    <a:lnR w="6350" cap="flat" cmpd="sng" algn="ctr">
                      <a:solidFill>
                        <a:srgbClr val="900001"/>
                      </a:solidFill>
                      <a:prstDash val="lgDash"/>
                      <a:round/>
                      <a:headEnd type="none" w="med" len="med"/>
                      <a:tailEnd type="none" w="med" len="med"/>
                    </a:lnR>
                    <a:lnT w="6350" cap="flat" cmpd="sng" algn="ctr">
                      <a:solidFill>
                        <a:srgbClr val="900001"/>
                      </a:solidFill>
                      <a:prstDash val="lgDash"/>
                      <a:round/>
                      <a:headEnd type="none" w="med" len="med"/>
                      <a:tailEnd type="none" w="med" len="med"/>
                    </a:lnT>
                    <a:lnB w="6350" cap="flat" cmpd="sng" algn="ctr">
                      <a:solidFill>
                        <a:srgbClr val="900001"/>
                      </a:solidFill>
                      <a:prstDash val="lgDash"/>
                      <a:round/>
                      <a:headEnd type="none" w="med" len="med"/>
                      <a:tailEnd type="none" w="med" len="med"/>
                    </a:lnB>
                    <a:solidFill>
                      <a:srgbClr val="0070C0"/>
                    </a:solidFill>
                  </a:tcPr>
                </a:tc>
                <a:extLst>
                  <a:ext uri="{0D108BD9-81ED-4DB2-BD59-A6C34878D82A}">
                    <a16:rowId xmlns:a16="http://schemas.microsoft.com/office/drawing/2014/main" val="3597891564"/>
                  </a:ext>
                </a:extLst>
              </a:tr>
            </a:tbl>
          </a:graphicData>
        </a:graphic>
      </p:graphicFrame>
      <p:sp>
        <p:nvSpPr>
          <p:cNvPr id="29" name="TextBox 28">
            <a:extLst>
              <a:ext uri="{FF2B5EF4-FFF2-40B4-BE49-F238E27FC236}">
                <a16:creationId xmlns:a16="http://schemas.microsoft.com/office/drawing/2014/main" id="{0FD35E70-A78C-4320-ADAC-78C22FF441EA}"/>
              </a:ext>
            </a:extLst>
          </p:cNvPr>
          <p:cNvSpPr txBox="1"/>
          <p:nvPr/>
        </p:nvSpPr>
        <p:spPr>
          <a:xfrm>
            <a:off x="6036054" y="3371850"/>
            <a:ext cx="1919115" cy="215444"/>
          </a:xfrm>
          <a:prstGeom prst="rect">
            <a:avLst/>
          </a:prstGeom>
          <a:noFill/>
        </p:spPr>
        <p:txBody>
          <a:bodyPr wrap="none" rtlCol="0">
            <a:spAutoFit/>
          </a:bodyPr>
          <a:lstStyle/>
          <a:p>
            <a:pPr algn="ctr"/>
            <a:r>
              <a:rPr lang="en-US" sz="800" b="1" dirty="0">
                <a:solidFill>
                  <a:schemeClr val="bg1"/>
                </a:solidFill>
                <a:latin typeface="+mn-lt"/>
              </a:rPr>
              <a:t>5 YEAR SURVIVAL - PANCREATIC CANCER</a:t>
            </a:r>
          </a:p>
        </p:txBody>
      </p:sp>
      <p:graphicFrame>
        <p:nvGraphicFramePr>
          <p:cNvPr id="28" name="Chart 27" descr="Bar chart showing 5 year survival for bladder cancer.">
            <a:extLst>
              <a:ext uri="{FF2B5EF4-FFF2-40B4-BE49-F238E27FC236}">
                <a16:creationId xmlns:a16="http://schemas.microsoft.com/office/drawing/2014/main" id="{0FEA03F2-9D19-EC4D-8A60-4E2BFE8FD1A5}"/>
              </a:ext>
            </a:extLst>
          </p:cNvPr>
          <p:cNvGraphicFramePr/>
          <p:nvPr>
            <p:extLst>
              <p:ext uri="{D42A27DB-BD31-4B8C-83A1-F6EECF244321}">
                <p14:modId xmlns:p14="http://schemas.microsoft.com/office/powerpoint/2010/main" val="1759873021"/>
              </p:ext>
            </p:extLst>
          </p:nvPr>
        </p:nvGraphicFramePr>
        <p:xfrm>
          <a:off x="2486801" y="3798752"/>
          <a:ext cx="2400300" cy="1371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Table 2" descr="Box covering Stage II, III, and IV. 12% patients diagnosed at this stage">
            <a:extLst>
              <a:ext uri="{FF2B5EF4-FFF2-40B4-BE49-F238E27FC236}">
                <a16:creationId xmlns:a16="http://schemas.microsoft.com/office/drawing/2014/main" id="{A2274CC2-FE32-0A4E-9B50-7806409C63E9}"/>
              </a:ext>
            </a:extLst>
          </p:cNvPr>
          <p:cNvGraphicFramePr>
            <a:graphicFrameLocks noGrp="1"/>
          </p:cNvGraphicFramePr>
          <p:nvPr>
            <p:extLst>
              <p:ext uri="{D42A27DB-BD31-4B8C-83A1-F6EECF244321}">
                <p14:modId xmlns:p14="http://schemas.microsoft.com/office/powerpoint/2010/main" val="4150899379"/>
              </p:ext>
            </p:extLst>
          </p:nvPr>
        </p:nvGraphicFramePr>
        <p:xfrm>
          <a:off x="3415810" y="3813657"/>
          <a:ext cx="1672357" cy="1371599"/>
        </p:xfrm>
        <a:graphic>
          <a:graphicData uri="http://schemas.openxmlformats.org/drawingml/2006/table">
            <a:tbl>
              <a:tblPr firstRow="1" bandRow="1">
                <a:tableStyleId>{5C22544A-7EE6-4342-B048-85BDC9FD1C3A}</a:tableStyleId>
              </a:tblPr>
              <a:tblGrid>
                <a:gridCol w="1672357">
                  <a:extLst>
                    <a:ext uri="{9D8B030D-6E8A-4147-A177-3AD203B41FA5}">
                      <a16:colId xmlns:a16="http://schemas.microsoft.com/office/drawing/2014/main" val="2250822367"/>
                    </a:ext>
                  </a:extLst>
                </a:gridCol>
              </a:tblGrid>
              <a:tr h="1371599">
                <a:tc>
                  <a:txBody>
                    <a:bodyPr/>
                    <a:lstStyle/>
                    <a:p>
                      <a:pPr algn="r"/>
                      <a:r>
                        <a:rPr lang="en-US" sz="2100" b="0" dirty="0">
                          <a:solidFill>
                            <a:srgbClr val="FFFF00"/>
                          </a:solidFill>
                        </a:rPr>
                        <a:t>12%</a:t>
                      </a:r>
                      <a:r>
                        <a:rPr lang="en-US" sz="1400" b="0" dirty="0">
                          <a:solidFill>
                            <a:srgbClr val="FFFF00"/>
                          </a:solidFill>
                        </a:rPr>
                        <a:t> </a:t>
                      </a:r>
                    </a:p>
                    <a:p>
                      <a:pPr algn="r"/>
                      <a:r>
                        <a:rPr lang="en-US" sz="800" b="0" dirty="0">
                          <a:solidFill>
                            <a:srgbClr val="FFFF00"/>
                          </a:solidFill>
                        </a:rPr>
                        <a:t>PATIENTS DIAGNOSED</a:t>
                      </a:r>
                    </a:p>
                    <a:p>
                      <a:pPr algn="r"/>
                      <a:r>
                        <a:rPr lang="en-US" sz="800" b="0" dirty="0">
                          <a:solidFill>
                            <a:srgbClr val="FFFF00"/>
                          </a:solidFill>
                        </a:rPr>
                        <a:t>AT THIS STAGE</a:t>
                      </a:r>
                    </a:p>
                  </a:txBody>
                  <a:tcPr marL="68580" marR="68580" marT="34290" marB="34290">
                    <a:lnL w="6350" cap="flat" cmpd="sng" algn="ctr">
                      <a:solidFill>
                        <a:srgbClr val="900001"/>
                      </a:solidFill>
                      <a:prstDash val="lgDash"/>
                      <a:round/>
                      <a:headEnd type="none" w="med" len="med"/>
                      <a:tailEnd type="none" w="med" len="med"/>
                    </a:lnL>
                    <a:lnR w="6350" cap="flat" cmpd="sng" algn="ctr">
                      <a:solidFill>
                        <a:srgbClr val="900001"/>
                      </a:solidFill>
                      <a:prstDash val="lgDash"/>
                      <a:round/>
                      <a:headEnd type="none" w="med" len="med"/>
                      <a:tailEnd type="none" w="med" len="med"/>
                    </a:lnR>
                    <a:lnT w="6350" cap="flat" cmpd="sng" algn="ctr">
                      <a:solidFill>
                        <a:srgbClr val="900001"/>
                      </a:solidFill>
                      <a:prstDash val="lgDash"/>
                      <a:round/>
                      <a:headEnd type="none" w="med" len="med"/>
                      <a:tailEnd type="none" w="med" len="med"/>
                    </a:lnT>
                    <a:lnB w="6350" cap="flat" cmpd="sng" algn="ctr">
                      <a:solidFill>
                        <a:srgbClr val="900001"/>
                      </a:solidFill>
                      <a:prstDash val="lgDash"/>
                      <a:round/>
                      <a:headEnd type="none" w="med" len="med"/>
                      <a:tailEnd type="none" w="med" len="med"/>
                    </a:lnB>
                    <a:solidFill>
                      <a:srgbClr val="0070C0"/>
                    </a:solidFill>
                  </a:tcPr>
                </a:tc>
                <a:extLst>
                  <a:ext uri="{0D108BD9-81ED-4DB2-BD59-A6C34878D82A}">
                    <a16:rowId xmlns:a16="http://schemas.microsoft.com/office/drawing/2014/main" val="3597891564"/>
                  </a:ext>
                </a:extLst>
              </a:tr>
            </a:tbl>
          </a:graphicData>
        </a:graphic>
      </p:graphicFrame>
      <p:sp>
        <p:nvSpPr>
          <p:cNvPr id="19" name="TextBox 18">
            <a:extLst>
              <a:ext uri="{FF2B5EF4-FFF2-40B4-BE49-F238E27FC236}">
                <a16:creationId xmlns:a16="http://schemas.microsoft.com/office/drawing/2014/main" id="{6DBCB810-8C0C-4ECF-8B33-27EE4CFDA78E}"/>
              </a:ext>
            </a:extLst>
          </p:cNvPr>
          <p:cNvSpPr txBox="1"/>
          <p:nvPr/>
        </p:nvSpPr>
        <p:spPr>
          <a:xfrm>
            <a:off x="2809882" y="5225083"/>
            <a:ext cx="1776448" cy="215444"/>
          </a:xfrm>
          <a:prstGeom prst="rect">
            <a:avLst/>
          </a:prstGeom>
          <a:noFill/>
        </p:spPr>
        <p:txBody>
          <a:bodyPr wrap="none" rtlCol="0">
            <a:spAutoFit/>
          </a:bodyPr>
          <a:lstStyle/>
          <a:p>
            <a:pPr algn="ctr"/>
            <a:r>
              <a:rPr lang="en-US" sz="800" b="1" dirty="0">
                <a:solidFill>
                  <a:schemeClr val="bg1"/>
                </a:solidFill>
                <a:latin typeface="+mn-lt"/>
              </a:rPr>
              <a:t>5 YEAR SURVIVAL - BLADDER CANCER</a:t>
            </a:r>
          </a:p>
        </p:txBody>
      </p:sp>
      <p:graphicFrame>
        <p:nvGraphicFramePr>
          <p:cNvPr id="26" name="Chart 25" descr="Bar chart showing 5 year survival for ovarian cancer.">
            <a:extLst>
              <a:ext uri="{FF2B5EF4-FFF2-40B4-BE49-F238E27FC236}">
                <a16:creationId xmlns:a16="http://schemas.microsoft.com/office/drawing/2014/main" id="{0A270BF8-B3E2-9F4E-85A4-BAE83A78ED94}"/>
              </a:ext>
            </a:extLst>
          </p:cNvPr>
          <p:cNvGraphicFramePr/>
          <p:nvPr>
            <p:extLst>
              <p:ext uri="{D42A27DB-BD31-4B8C-83A1-F6EECF244321}">
                <p14:modId xmlns:p14="http://schemas.microsoft.com/office/powerpoint/2010/main" val="11481613"/>
              </p:ext>
            </p:extLst>
          </p:nvPr>
        </p:nvGraphicFramePr>
        <p:xfrm>
          <a:off x="5744099" y="3836860"/>
          <a:ext cx="2400300" cy="13716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Table 2" descr="Box covering Stage II, III, and IV. 79% patients diagnosed at this stage">
            <a:extLst>
              <a:ext uri="{FF2B5EF4-FFF2-40B4-BE49-F238E27FC236}">
                <a16:creationId xmlns:a16="http://schemas.microsoft.com/office/drawing/2014/main" id="{5F4A1F93-6117-CE44-9912-5A02831749D1}"/>
              </a:ext>
            </a:extLst>
          </p:cNvPr>
          <p:cNvGraphicFramePr>
            <a:graphicFrameLocks noGrp="1"/>
          </p:cNvGraphicFramePr>
          <p:nvPr>
            <p:extLst>
              <p:ext uri="{D42A27DB-BD31-4B8C-83A1-F6EECF244321}">
                <p14:modId xmlns:p14="http://schemas.microsoft.com/office/powerpoint/2010/main" val="1481863564"/>
              </p:ext>
            </p:extLst>
          </p:nvPr>
        </p:nvGraphicFramePr>
        <p:xfrm>
          <a:off x="6626181" y="3813657"/>
          <a:ext cx="1672357" cy="1371599"/>
        </p:xfrm>
        <a:graphic>
          <a:graphicData uri="http://schemas.openxmlformats.org/drawingml/2006/table">
            <a:tbl>
              <a:tblPr firstRow="1" bandRow="1">
                <a:tableStyleId>{5C22544A-7EE6-4342-B048-85BDC9FD1C3A}</a:tableStyleId>
              </a:tblPr>
              <a:tblGrid>
                <a:gridCol w="1672357">
                  <a:extLst>
                    <a:ext uri="{9D8B030D-6E8A-4147-A177-3AD203B41FA5}">
                      <a16:colId xmlns:a16="http://schemas.microsoft.com/office/drawing/2014/main" val="2250822367"/>
                    </a:ext>
                  </a:extLst>
                </a:gridCol>
              </a:tblGrid>
              <a:tr h="1371599">
                <a:tc>
                  <a:txBody>
                    <a:bodyPr/>
                    <a:lstStyle/>
                    <a:p>
                      <a:pPr algn="r"/>
                      <a:r>
                        <a:rPr lang="en-US" sz="2100" b="0" dirty="0">
                          <a:solidFill>
                            <a:srgbClr val="FFFF00"/>
                          </a:solidFill>
                        </a:rPr>
                        <a:t>79%</a:t>
                      </a:r>
                      <a:r>
                        <a:rPr lang="en-US" sz="1400" b="0" dirty="0">
                          <a:solidFill>
                            <a:srgbClr val="FFFF00"/>
                          </a:solidFill>
                        </a:rPr>
                        <a:t> </a:t>
                      </a:r>
                    </a:p>
                    <a:p>
                      <a:pPr algn="r"/>
                      <a:r>
                        <a:rPr lang="en-US" sz="800" b="0" dirty="0">
                          <a:solidFill>
                            <a:srgbClr val="FFFF00"/>
                          </a:solidFill>
                        </a:rPr>
                        <a:t>PATIENTS DIAGNOSED</a:t>
                      </a:r>
                    </a:p>
                    <a:p>
                      <a:pPr algn="r"/>
                      <a:r>
                        <a:rPr lang="en-US" sz="800" b="0" dirty="0">
                          <a:solidFill>
                            <a:srgbClr val="FFFF00"/>
                          </a:solidFill>
                        </a:rPr>
                        <a:t>AT THIS STAGE</a:t>
                      </a:r>
                    </a:p>
                  </a:txBody>
                  <a:tcPr marL="68580" marR="68580" marT="34290" marB="34290">
                    <a:lnL w="6350" cap="flat" cmpd="sng" algn="ctr">
                      <a:solidFill>
                        <a:srgbClr val="900001"/>
                      </a:solidFill>
                      <a:prstDash val="lgDash"/>
                      <a:round/>
                      <a:headEnd type="none" w="med" len="med"/>
                      <a:tailEnd type="none" w="med" len="med"/>
                    </a:lnL>
                    <a:lnR w="6350" cap="flat" cmpd="sng" algn="ctr">
                      <a:solidFill>
                        <a:srgbClr val="900001"/>
                      </a:solidFill>
                      <a:prstDash val="lgDash"/>
                      <a:round/>
                      <a:headEnd type="none" w="med" len="med"/>
                      <a:tailEnd type="none" w="med" len="med"/>
                    </a:lnR>
                    <a:lnT w="6350" cap="flat" cmpd="sng" algn="ctr">
                      <a:solidFill>
                        <a:srgbClr val="900001"/>
                      </a:solidFill>
                      <a:prstDash val="lgDash"/>
                      <a:round/>
                      <a:headEnd type="none" w="med" len="med"/>
                      <a:tailEnd type="none" w="med" len="med"/>
                    </a:lnT>
                    <a:lnB w="6350" cap="flat" cmpd="sng" algn="ctr">
                      <a:solidFill>
                        <a:srgbClr val="900001"/>
                      </a:solidFill>
                      <a:prstDash val="lgDash"/>
                      <a:round/>
                      <a:headEnd type="none" w="med" len="med"/>
                      <a:tailEnd type="none" w="med" len="med"/>
                    </a:lnB>
                    <a:solidFill>
                      <a:srgbClr val="0070C0"/>
                    </a:solidFill>
                  </a:tcPr>
                </a:tc>
                <a:extLst>
                  <a:ext uri="{0D108BD9-81ED-4DB2-BD59-A6C34878D82A}">
                    <a16:rowId xmlns:a16="http://schemas.microsoft.com/office/drawing/2014/main" val="3597891564"/>
                  </a:ext>
                </a:extLst>
              </a:tr>
            </a:tbl>
          </a:graphicData>
        </a:graphic>
      </p:graphicFrame>
      <p:sp>
        <p:nvSpPr>
          <p:cNvPr id="24" name="TextBox 23">
            <a:extLst>
              <a:ext uri="{FF2B5EF4-FFF2-40B4-BE49-F238E27FC236}">
                <a16:creationId xmlns:a16="http://schemas.microsoft.com/office/drawing/2014/main" id="{BF7A9E32-CBCB-44F7-82A1-115D51587EFA}"/>
              </a:ext>
            </a:extLst>
          </p:cNvPr>
          <p:cNvSpPr txBox="1"/>
          <p:nvPr/>
        </p:nvSpPr>
        <p:spPr>
          <a:xfrm>
            <a:off x="6103379" y="5225083"/>
            <a:ext cx="1784463" cy="215444"/>
          </a:xfrm>
          <a:prstGeom prst="rect">
            <a:avLst/>
          </a:prstGeom>
          <a:noFill/>
        </p:spPr>
        <p:txBody>
          <a:bodyPr wrap="none" rtlCol="0">
            <a:spAutoFit/>
          </a:bodyPr>
          <a:lstStyle/>
          <a:p>
            <a:pPr algn="ctr"/>
            <a:r>
              <a:rPr lang="en-US" sz="800" b="1" dirty="0">
                <a:solidFill>
                  <a:schemeClr val="bg1"/>
                </a:solidFill>
                <a:latin typeface="+mn-lt"/>
              </a:rPr>
              <a:t>5 YEAR SURVIVAL - OVARIAN CANCER</a:t>
            </a:r>
          </a:p>
        </p:txBody>
      </p:sp>
      <p:sp>
        <p:nvSpPr>
          <p:cNvPr id="13" name="TextBox 12">
            <a:extLst>
              <a:ext uri="{FF2B5EF4-FFF2-40B4-BE49-F238E27FC236}">
                <a16:creationId xmlns:a16="http://schemas.microsoft.com/office/drawing/2014/main" id="{0DCE4193-2797-CE42-8689-E3096AF18FB9}"/>
              </a:ext>
            </a:extLst>
          </p:cNvPr>
          <p:cNvSpPr txBox="1"/>
          <p:nvPr/>
        </p:nvSpPr>
        <p:spPr>
          <a:xfrm>
            <a:off x="2199752" y="5021039"/>
            <a:ext cx="5897414" cy="545248"/>
          </a:xfrm>
          <a:prstGeom prst="rect">
            <a:avLst/>
          </a:prstGeom>
        </p:spPr>
        <p:txBody>
          <a:bodyPr vert="horz" wrap="square" lIns="0" tIns="0" rIns="0" bIns="0" rtlCol="0" anchor="b">
            <a:noAutofit/>
          </a:bodyPr>
          <a:lstStyle/>
          <a:p>
            <a:pPr defTabSz="685800">
              <a:defRPr/>
            </a:pPr>
            <a:r>
              <a:rPr lang="en-US" sz="600" i="1" dirty="0">
                <a:solidFill>
                  <a:schemeClr val="bg1"/>
                </a:solidFill>
                <a:latin typeface="Montserrat" pitchFamily="2" charset="77"/>
              </a:rPr>
              <a:t>Source: American Cancer Society (ACS), Cancer Research UK, NCI, The Surveillance, Epidemiology, and End Results (SEER) Program </a:t>
            </a:r>
          </a:p>
        </p:txBody>
      </p:sp>
      <p:sp>
        <p:nvSpPr>
          <p:cNvPr id="14" name="Slide Number Placeholder 13">
            <a:extLst>
              <a:ext uri="{FF2B5EF4-FFF2-40B4-BE49-F238E27FC236}">
                <a16:creationId xmlns:a16="http://schemas.microsoft.com/office/drawing/2014/main" id="{EC342CCC-956A-AC40-BF78-D42D5AFB0886}"/>
              </a:ext>
            </a:extLst>
          </p:cNvPr>
          <p:cNvSpPr>
            <a:spLocks noGrp="1"/>
          </p:cNvSpPr>
          <p:nvPr>
            <p:ph type="sldNum" sz="quarter" idx="4"/>
          </p:nvPr>
        </p:nvSpPr>
        <p:spPr>
          <a:xfrm>
            <a:off x="11783114" y="6459013"/>
            <a:ext cx="380829"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fld id="{A789B158-14CE-411F-8568-01FEB055022B}" type="slidenum">
              <a:rPr lang="en-US" smtClean="0"/>
              <a:pPr algn="ctr" defTabSz="685800">
                <a:defRPr/>
              </a:pPr>
              <a:t>59</a:t>
            </a:fld>
            <a:endParaRPr lang="en-US" sz="750" b="1">
              <a:solidFill>
                <a:srgbClr val="898A89"/>
              </a:solidFill>
              <a:latin typeface="Calibri" panose="020F0502020204030204"/>
            </a:endParaRPr>
          </a:p>
        </p:txBody>
      </p:sp>
    </p:spTree>
    <p:extLst>
      <p:ext uri="{BB962C8B-B14F-4D97-AF65-F5344CB8AC3E}">
        <p14:creationId xmlns:p14="http://schemas.microsoft.com/office/powerpoint/2010/main" val="133245076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84802"/>
            <a:ext cx="9144000" cy="838200"/>
          </a:xfrm>
        </p:spPr>
        <p:txBody>
          <a:bodyPr/>
          <a:lstStyle/>
          <a:p>
            <a:r>
              <a:rPr lang="en-US" sz="3200" dirty="0">
                <a:solidFill>
                  <a:srgbClr val="FFFF00"/>
                </a:solidFill>
              </a:rPr>
              <a:t>Low Coverage, Genome-Wide Sequencing of Cell-free DNA Enables the Monitoring of Response to Immunotherapy in Cancer Patients</a:t>
            </a:r>
          </a:p>
        </p:txBody>
      </p:sp>
      <p:sp>
        <p:nvSpPr>
          <p:cNvPr id="5" name="Text Placeholder 3"/>
          <p:cNvSpPr txBox="1">
            <a:spLocks/>
          </p:cNvSpPr>
          <p:nvPr/>
        </p:nvSpPr>
        <p:spPr>
          <a:xfrm>
            <a:off x="-228600" y="2124535"/>
            <a:ext cx="9144000" cy="602841"/>
          </a:xfrm>
          <a:prstGeom prst="rect">
            <a:avLst/>
          </a:prstGeom>
        </p:spPr>
        <p:txBody>
          <a:bodyPr/>
          <a:lstStyle>
            <a:lvl1pPr marL="0" indent="0" algn="ctr" defTabSz="914400" rtl="0" eaLnBrk="1" latinLnBrk="0" hangingPunct="1">
              <a:lnSpc>
                <a:spcPct val="90000"/>
              </a:lnSpc>
              <a:spcBef>
                <a:spcPts val="1000"/>
              </a:spcBef>
              <a:buFont typeface="Arial"/>
              <a:buNone/>
              <a:defRPr sz="1800" kern="1200">
                <a:solidFill>
                  <a:srgbClr val="333333"/>
                </a:solidFill>
                <a:latin typeface="Open Sans" charset="0"/>
                <a:ea typeface="Open Sans" charset="0"/>
                <a:cs typeface="Open Sans" charset="0"/>
              </a:defRPr>
            </a:lvl1pPr>
            <a:lvl2pPr marL="457200" indent="0" algn="ctr" defTabSz="914400" rtl="0" eaLnBrk="1" latinLnBrk="0" hangingPunct="1">
              <a:lnSpc>
                <a:spcPct val="90000"/>
              </a:lnSpc>
              <a:spcBef>
                <a:spcPts val="500"/>
              </a:spcBef>
              <a:buFont typeface="Arial"/>
              <a:buNone/>
              <a:defRPr sz="1400" kern="1200">
                <a:solidFill>
                  <a:srgbClr val="333333"/>
                </a:solidFill>
                <a:latin typeface="Open Sans" charset="0"/>
                <a:ea typeface="Open Sans" charset="0"/>
                <a:cs typeface="Open Sans" charset="0"/>
              </a:defRPr>
            </a:lvl2pPr>
            <a:lvl3pPr marL="914400" indent="0" algn="ctr" defTabSz="914400" rtl="0" eaLnBrk="1" latinLnBrk="0" hangingPunct="1">
              <a:lnSpc>
                <a:spcPct val="90000"/>
              </a:lnSpc>
              <a:spcBef>
                <a:spcPts val="500"/>
              </a:spcBef>
              <a:buFont typeface="Arial"/>
              <a:buNone/>
              <a:defRPr sz="1400" kern="1200">
                <a:solidFill>
                  <a:srgbClr val="333333"/>
                </a:solidFill>
                <a:latin typeface="Open Sans" charset="0"/>
                <a:ea typeface="Open Sans" charset="0"/>
                <a:cs typeface="Open Sans" charset="0"/>
              </a:defRPr>
            </a:lvl3pPr>
            <a:lvl4pPr marL="1371600" indent="0" algn="ctr" defTabSz="914400" rtl="0" eaLnBrk="1" latinLnBrk="0" hangingPunct="1">
              <a:lnSpc>
                <a:spcPct val="90000"/>
              </a:lnSpc>
              <a:spcBef>
                <a:spcPts val="500"/>
              </a:spcBef>
              <a:buFont typeface="Arial"/>
              <a:buNone/>
              <a:defRPr sz="1400" kern="1200">
                <a:solidFill>
                  <a:srgbClr val="333333"/>
                </a:solidFill>
                <a:latin typeface="Open Sans" charset="0"/>
                <a:ea typeface="Open Sans" charset="0"/>
                <a:cs typeface="Open Sans" charset="0"/>
              </a:defRPr>
            </a:lvl4pPr>
            <a:lvl5pPr marL="1828800" indent="0" algn="ctr" defTabSz="914400" rtl="0" eaLnBrk="1" latinLnBrk="0" hangingPunct="1">
              <a:lnSpc>
                <a:spcPct val="90000"/>
              </a:lnSpc>
              <a:spcBef>
                <a:spcPts val="500"/>
              </a:spcBef>
              <a:buFont typeface="Arial"/>
              <a:buNone/>
              <a:defRPr sz="1400" kern="1200">
                <a:solidFill>
                  <a:srgbClr val="333333"/>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dirty="0">
                <a:solidFill>
                  <a:srgbClr val="00FFCC"/>
                </a:solidFill>
              </a:rPr>
              <a:t>NIPT (Non-Invasive Prenatal Testing)</a:t>
            </a:r>
          </a:p>
          <a:p>
            <a:r>
              <a:rPr lang="en-US" sz="2000" dirty="0">
                <a:solidFill>
                  <a:schemeClr val="bg1"/>
                </a:solidFill>
              </a:rPr>
              <a:t>Liquid Biopsies &amp; Minimally-Invasive Diagnostics</a:t>
            </a:r>
          </a:p>
        </p:txBody>
      </p:sp>
      <p:pic>
        <p:nvPicPr>
          <p:cNvPr id="6" name="Picture 5" descr="Silhouette of pregnant individu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0602" y="3128741"/>
            <a:ext cx="2290967" cy="2162908"/>
          </a:xfrm>
          <a:prstGeom prst="rect">
            <a:avLst/>
          </a:prstGeom>
        </p:spPr>
      </p:pic>
      <p:sp>
        <p:nvSpPr>
          <p:cNvPr id="4" name="Text Placeholder 3"/>
          <p:cNvSpPr>
            <a:spLocks noGrp="1"/>
          </p:cNvSpPr>
          <p:nvPr>
            <p:ph type="body" sz="quarter" idx="12"/>
          </p:nvPr>
        </p:nvSpPr>
        <p:spPr>
          <a:xfrm>
            <a:off x="72737" y="5499551"/>
            <a:ext cx="9144000" cy="602841"/>
          </a:xfrm>
        </p:spPr>
        <p:txBody>
          <a:bodyPr/>
          <a:lstStyle/>
          <a:p>
            <a:r>
              <a:rPr lang="en-US" sz="1600" dirty="0">
                <a:solidFill>
                  <a:srgbClr val="FF9900"/>
                </a:solidFill>
              </a:rPr>
              <a:t>Jensen TJ…..Kurzrock R.</a:t>
            </a:r>
          </a:p>
          <a:p>
            <a:pPr fontAlgn="base"/>
            <a:r>
              <a:rPr lang="en-US" sz="1600" dirty="0">
                <a:solidFill>
                  <a:srgbClr val="FF9900"/>
                </a:solidFill>
              </a:rPr>
              <a:t>Genome-Wide Sequencing of Cell-Free DNA Identifies Copy-Number Alterations That Can Be Used for Monitoring Response to Immunotherapy in Cancer Patients</a:t>
            </a:r>
          </a:p>
          <a:p>
            <a:r>
              <a:rPr lang="en-US" sz="1600" dirty="0">
                <a:solidFill>
                  <a:srgbClr val="FF9900"/>
                </a:solidFill>
              </a:rPr>
              <a:t>Mol Cancer Therapeutics. 2019 </a:t>
            </a:r>
          </a:p>
          <a:p>
            <a:endParaRPr lang="en-US" dirty="0">
              <a:solidFill>
                <a:schemeClr val="bg1"/>
              </a:solidFill>
            </a:endParaRPr>
          </a:p>
        </p:txBody>
      </p:sp>
    </p:spTree>
    <p:extLst>
      <p:ext uri="{BB962C8B-B14F-4D97-AF65-F5344CB8AC3E}">
        <p14:creationId xmlns:p14="http://schemas.microsoft.com/office/powerpoint/2010/main" val="13997137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1F72F4-7372-D642-AB86-27AE55144D24}"/>
              </a:ext>
            </a:extLst>
          </p:cNvPr>
          <p:cNvSpPr>
            <a:spLocks noGrp="1"/>
          </p:cNvSpPr>
          <p:nvPr>
            <p:ph type="title"/>
          </p:nvPr>
        </p:nvSpPr>
        <p:spPr/>
        <p:txBody>
          <a:bodyPr/>
          <a:lstStyle/>
          <a:p>
            <a:r>
              <a:rPr lang="en-US" dirty="0">
                <a:solidFill>
                  <a:srgbClr val="FFC000"/>
                </a:solidFill>
              </a:rPr>
              <a:t>Next-generation liquid biopsies enables detection at the earliest stages</a:t>
            </a:r>
          </a:p>
        </p:txBody>
      </p:sp>
      <p:graphicFrame>
        <p:nvGraphicFramePr>
          <p:cNvPr id="5" name="Table 6">
            <a:extLst>
              <a:ext uri="{FF2B5EF4-FFF2-40B4-BE49-F238E27FC236}">
                <a16:creationId xmlns:a16="http://schemas.microsoft.com/office/drawing/2014/main" id="{8D41D151-1111-1F45-8615-02FF9541A9CE}"/>
              </a:ext>
            </a:extLst>
          </p:cNvPr>
          <p:cNvGraphicFramePr>
            <a:graphicFrameLocks noGrp="1"/>
          </p:cNvGraphicFramePr>
          <p:nvPr>
            <p:extLst>
              <p:ext uri="{D42A27DB-BD31-4B8C-83A1-F6EECF244321}">
                <p14:modId xmlns:p14="http://schemas.microsoft.com/office/powerpoint/2010/main" val="2123696594"/>
              </p:ext>
            </p:extLst>
          </p:nvPr>
        </p:nvGraphicFramePr>
        <p:xfrm>
          <a:off x="323911" y="2008419"/>
          <a:ext cx="8496180" cy="3582345"/>
        </p:xfrm>
        <a:graphic>
          <a:graphicData uri="http://schemas.openxmlformats.org/drawingml/2006/table">
            <a:tbl>
              <a:tblPr firstRow="1">
                <a:tableStyleId>{5C22544A-7EE6-4342-B048-85BDC9FD1C3A}</a:tableStyleId>
              </a:tblPr>
              <a:tblGrid>
                <a:gridCol w="2808654">
                  <a:extLst>
                    <a:ext uri="{9D8B030D-6E8A-4147-A177-3AD203B41FA5}">
                      <a16:colId xmlns:a16="http://schemas.microsoft.com/office/drawing/2014/main" val="4013868503"/>
                    </a:ext>
                  </a:extLst>
                </a:gridCol>
                <a:gridCol w="1895842">
                  <a:extLst>
                    <a:ext uri="{9D8B030D-6E8A-4147-A177-3AD203B41FA5}">
                      <a16:colId xmlns:a16="http://schemas.microsoft.com/office/drawing/2014/main" val="1274514676"/>
                    </a:ext>
                  </a:extLst>
                </a:gridCol>
                <a:gridCol w="1787261">
                  <a:extLst>
                    <a:ext uri="{9D8B030D-6E8A-4147-A177-3AD203B41FA5}">
                      <a16:colId xmlns:a16="http://schemas.microsoft.com/office/drawing/2014/main" val="2683004869"/>
                    </a:ext>
                  </a:extLst>
                </a:gridCol>
                <a:gridCol w="2004423">
                  <a:extLst>
                    <a:ext uri="{9D8B030D-6E8A-4147-A177-3AD203B41FA5}">
                      <a16:colId xmlns:a16="http://schemas.microsoft.com/office/drawing/2014/main" val="734393457"/>
                    </a:ext>
                  </a:extLst>
                </a:gridCol>
              </a:tblGrid>
              <a:tr h="31357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latin typeface="+mn-lt"/>
                      </a:endParaRPr>
                    </a:p>
                  </a:txBody>
                  <a:tcPr marL="34290" marR="34290" marT="34290" marB="3429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bg1"/>
                          </a:solidFill>
                          <a:latin typeface="+mn-lt"/>
                        </a:rPr>
                        <a:t>Traditional Methods</a:t>
                      </a:r>
                    </a:p>
                  </a:txBody>
                  <a:tcPr marL="34290" marR="34290" marT="34290" marB="3429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bg1"/>
                          </a:solidFill>
                          <a:latin typeface="+mn-lt"/>
                        </a:rPr>
                        <a:t>Liquid Biopsy</a:t>
                      </a:r>
                    </a:p>
                  </a:txBody>
                  <a:tcPr marL="34290" marR="34290" marT="34290" marB="3429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bg1"/>
                          </a:solidFill>
                          <a:latin typeface="+mn-lt"/>
                        </a:rPr>
                        <a:t>Next-gen Liquid Biopsy</a:t>
                      </a:r>
                    </a:p>
                  </a:txBody>
                  <a:tcPr marL="34290" marR="34290" marT="34290" marB="3429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7952651"/>
                  </a:ext>
                </a:extLst>
              </a:tr>
              <a:tr h="434180">
                <a:tc>
                  <a:txBody>
                    <a:bodyPr/>
                    <a:lstStyle/>
                    <a:p>
                      <a:pPr algn="l"/>
                      <a:endParaRPr lang="en-US" sz="1100" b="0" dirty="0">
                        <a:solidFill>
                          <a:schemeClr val="bg1"/>
                        </a:solidFill>
                        <a:latin typeface="+mn-lt"/>
                      </a:endParaRP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kern="1200" dirty="0">
                          <a:solidFill>
                            <a:schemeClr val="bg1"/>
                          </a:solidFill>
                          <a:effectLst/>
                          <a:latin typeface="+mn-lt"/>
                          <a:ea typeface="+mn-ea"/>
                          <a:cs typeface="+mn-cs"/>
                        </a:rPr>
                        <a:t>Screening methods in clinical practice (per USPSTF*)</a:t>
                      </a:r>
                      <a:endParaRPr lang="en-US" sz="900" b="0" dirty="0">
                        <a:solidFill>
                          <a:schemeClr val="bg1"/>
                        </a:solidFill>
                        <a:latin typeface="+mn-lt"/>
                      </a:endParaRP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a:solidFill>
                            <a:schemeClr val="bg1"/>
                          </a:solidFill>
                          <a:latin typeface="+mn-lt"/>
                        </a:rPr>
                        <a:t>Blood-based algorithmic tests, detection of multiple cancers</a:t>
                      </a: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chemeClr val="bg1"/>
                          </a:solidFill>
                          <a:latin typeface="+mn-lt"/>
                        </a:rPr>
                        <a:t>Blood-based multiomic tests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chemeClr val="bg1"/>
                          </a:solidFill>
                          <a:latin typeface="+mn-lt"/>
                        </a:rPr>
                        <a:t>for multiple cancers</a:t>
                      </a: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920915"/>
                  </a:ext>
                </a:extLst>
              </a:tr>
              <a:tr h="3256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latin typeface="+mn-lt"/>
                        </a:rPr>
                        <a:t>Imaging (e.g. mammogram, colonoscopy, etc.)</a:t>
                      </a: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rgbClr val="0070C0"/>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0B050"/>
                          </a:solidFill>
                          <a:latin typeface="+mn-lt"/>
                        </a:rPr>
                        <a:t>✓</a:t>
                      </a: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rgbClr val="0070C0"/>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bg1"/>
                          </a:solidFill>
                          <a:latin typeface="+mn-lt"/>
                        </a:rPr>
                        <a:t>-</a:t>
                      </a: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rgbClr val="0070C0"/>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a:solidFill>
                            <a:schemeClr val="bg1"/>
                          </a:solidFill>
                          <a:latin typeface="+mn-lt"/>
                        </a:rPr>
                        <a:t>-</a:t>
                      </a: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rgbClr val="0070C0"/>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5486130"/>
                  </a:ext>
                </a:extLst>
              </a:tr>
              <a:tr h="3256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latin typeface="+mn-lt"/>
                        </a:rPr>
                        <a:t>Single-marker tests (e.g. PSA, Pap, etc.)</a:t>
                      </a: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0B050"/>
                          </a:solidFill>
                          <a:latin typeface="+mn-lt"/>
                        </a:rPr>
                        <a:t>✓</a:t>
                      </a: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bg1"/>
                          </a:solidFill>
                          <a:latin typeface="+mn-lt"/>
                        </a:rPr>
                        <a:t>-</a:t>
                      </a: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a:solidFill>
                            <a:schemeClr val="bg1"/>
                          </a:solidFill>
                          <a:latin typeface="+mn-lt"/>
                        </a:rPr>
                        <a:t>-</a:t>
                      </a: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2701029"/>
                  </a:ext>
                </a:extLst>
              </a:tr>
              <a:tr h="3256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latin typeface="+mn-lt"/>
                        </a:rPr>
                        <a:t>Blood-based multi-cancer tests</a:t>
                      </a: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bg1"/>
                          </a:solidFill>
                          <a:latin typeface="+mn-lt"/>
                        </a:rPr>
                        <a:t>-</a:t>
                      </a: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rgbClr val="00B050"/>
                          </a:solidFill>
                          <a:latin typeface="+mn-lt"/>
                        </a:rPr>
                        <a:t>✓</a:t>
                      </a: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0B050"/>
                          </a:solidFill>
                          <a:latin typeface="+mn-lt"/>
                        </a:rPr>
                        <a:t>✓</a:t>
                      </a: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7720858"/>
                  </a:ext>
                </a:extLst>
              </a:tr>
              <a:tr h="3256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latin typeface="+mn-lt"/>
                        </a:rPr>
                        <a:t>Biomarkers (DNA mut/meth, free proteins)</a:t>
                      </a: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bg1"/>
                          </a:solidFill>
                          <a:latin typeface="+mn-lt"/>
                        </a:rPr>
                        <a:t>-</a:t>
                      </a: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0B050"/>
                          </a:solidFill>
                          <a:latin typeface="+mn-lt"/>
                        </a:rPr>
                        <a:t>✓</a:t>
                      </a: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0B050"/>
                          </a:solidFill>
                          <a:latin typeface="+mn-lt"/>
                        </a:rPr>
                        <a:t>✓</a:t>
                      </a: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6239771"/>
                  </a:ext>
                </a:extLst>
              </a:tr>
              <a:tr h="3256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latin typeface="+mn-lt"/>
                        </a:rPr>
                        <a:t>Advanced data science driven pipeline</a:t>
                      </a: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bg1"/>
                          </a:solidFill>
                          <a:latin typeface="+mn-lt"/>
                        </a:rPr>
                        <a:t>-</a:t>
                      </a: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0B050"/>
                          </a:solidFill>
                          <a:latin typeface="+mn-lt"/>
                        </a:rPr>
                        <a:t>✓</a:t>
                      </a: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rgbClr val="00B050"/>
                          </a:solidFill>
                          <a:latin typeface="+mn-lt"/>
                        </a:rPr>
                        <a:t>✓</a:t>
                      </a: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8693988"/>
                  </a:ext>
                </a:extLst>
              </a:tr>
              <a:tr h="4100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latin typeface="+mn-lt"/>
                        </a:rPr>
                        <a:t>Novel biomarkers (</a:t>
                      </a:r>
                      <a:r>
                        <a:rPr lang="en-US" sz="1100" b="0" dirty="0" err="1">
                          <a:solidFill>
                            <a:schemeClr val="bg1"/>
                          </a:solidFill>
                          <a:latin typeface="+mn-lt"/>
                        </a:rPr>
                        <a:t>exo</a:t>
                      </a:r>
                      <a:r>
                        <a:rPr lang="en-US" sz="1100" b="0" dirty="0">
                          <a:solidFill>
                            <a:schemeClr val="bg1"/>
                          </a:solidFill>
                          <a:latin typeface="+mn-lt"/>
                        </a:rPr>
                        <a:t>-proteins, </a:t>
                      </a:r>
                      <a:r>
                        <a:rPr lang="en-US" sz="1100" b="0" dirty="0" err="1">
                          <a:solidFill>
                            <a:schemeClr val="bg1"/>
                          </a:solidFill>
                          <a:latin typeface="+mn-lt"/>
                        </a:rPr>
                        <a:t>exo</a:t>
                      </a:r>
                      <a:r>
                        <a:rPr lang="en-US" sz="1100" b="0" dirty="0">
                          <a:solidFill>
                            <a:schemeClr val="bg1"/>
                          </a:solidFill>
                          <a:latin typeface="+mn-lt"/>
                        </a:rPr>
                        <a:t>-RNA, long fragment DNA, etc.) with high integrity</a:t>
                      </a: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bg1"/>
                          </a:solidFill>
                          <a:latin typeface="+mn-lt"/>
                        </a:rPr>
                        <a:t>-</a:t>
                      </a: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bg1"/>
                          </a:solidFill>
                          <a:latin typeface="+mn-lt"/>
                        </a:rPr>
                        <a:t>-</a:t>
                      </a: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0B050"/>
                          </a:solidFill>
                          <a:latin typeface="+mn-lt"/>
                        </a:rPr>
                        <a:t>✓</a:t>
                      </a: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9207162"/>
                  </a:ext>
                </a:extLst>
              </a:tr>
              <a:tr h="3256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latin typeface="+mn-lt"/>
                        </a:rPr>
                        <a:t>Access to native-state/unprocessed biomarkers</a:t>
                      </a: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1">
                        <a:solidFill>
                          <a:schemeClr val="bg1"/>
                        </a:solidFill>
                        <a:latin typeface="+mn-lt"/>
                      </a:endParaRP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1">
                        <a:solidFill>
                          <a:schemeClr val="bg1"/>
                        </a:solidFill>
                        <a:latin typeface="+mn-lt"/>
                      </a:endParaRP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rgbClr val="00B050"/>
                          </a:solidFill>
                          <a:latin typeface="+mn-lt"/>
                        </a:rPr>
                        <a:t>✓</a:t>
                      </a:r>
                      <a:endParaRPr lang="en-US" sz="1100" b="1" dirty="0">
                        <a:solidFill>
                          <a:srgbClr val="00B050"/>
                        </a:solidFill>
                        <a:latin typeface="+mn-lt"/>
                      </a:endParaRP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1397887"/>
                  </a:ext>
                </a:extLst>
              </a:tr>
              <a:tr h="47071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400" b="1" dirty="0">
                        <a:solidFill>
                          <a:schemeClr val="bg1"/>
                        </a:solidFill>
                        <a:latin typeface="+mn-lt"/>
                      </a:endParaRP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rgbClr val="0070C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0" dirty="0">
                        <a:solidFill>
                          <a:schemeClr val="bg1"/>
                        </a:solidFill>
                        <a:latin typeface="+mn-lt"/>
                      </a:endParaRP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rgbClr val="0070C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400" b="1" dirty="0">
                        <a:solidFill>
                          <a:schemeClr val="bg1"/>
                        </a:solidFill>
                        <a:latin typeface="+mn-lt"/>
                      </a:endParaRP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rgbClr val="0070C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1" dirty="0">
                        <a:solidFill>
                          <a:schemeClr val="bg1"/>
                        </a:solidFill>
                        <a:highlight>
                          <a:srgbClr val="FFFF00"/>
                        </a:highlight>
                        <a:latin typeface="+mn-lt"/>
                      </a:endParaRPr>
                    </a:p>
                  </a:txBody>
                  <a:tcPr marL="34290" marR="34290"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rgbClr val="0070C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0335905"/>
                  </a:ext>
                </a:extLst>
              </a:tr>
            </a:tbl>
          </a:graphicData>
        </a:graphic>
      </p:graphicFrame>
      <p:sp>
        <p:nvSpPr>
          <p:cNvPr id="3" name="Rectangle 2">
            <a:extLst>
              <a:ext uri="{FF2B5EF4-FFF2-40B4-BE49-F238E27FC236}">
                <a16:creationId xmlns:a16="http://schemas.microsoft.com/office/drawing/2014/main" id="{388927C5-4062-5C49-B3CD-9393650ED3D2}"/>
              </a:ext>
            </a:extLst>
          </p:cNvPr>
          <p:cNvSpPr/>
          <p:nvPr/>
        </p:nvSpPr>
        <p:spPr>
          <a:xfrm>
            <a:off x="295129" y="5308430"/>
            <a:ext cx="2295821" cy="230832"/>
          </a:xfrm>
          <a:prstGeom prst="rect">
            <a:avLst/>
          </a:prstGeom>
        </p:spPr>
        <p:txBody>
          <a:bodyPr wrap="none">
            <a:spAutoFit/>
          </a:bodyPr>
          <a:lstStyle/>
          <a:p>
            <a:pPr algn="ctr" defTabSz="685800">
              <a:defRPr/>
            </a:pPr>
            <a:r>
              <a:rPr lang="en-US" sz="900" dirty="0">
                <a:solidFill>
                  <a:schemeClr val="bg1"/>
                </a:solidFill>
                <a:latin typeface="Calibri" panose="020F0502020204030204"/>
              </a:rPr>
              <a:t>*US Preventive Services Task Force (USPSTF) </a:t>
            </a:r>
          </a:p>
        </p:txBody>
      </p:sp>
      <p:sp>
        <p:nvSpPr>
          <p:cNvPr id="2" name="Slide Number Placeholder 1">
            <a:extLst>
              <a:ext uri="{FF2B5EF4-FFF2-40B4-BE49-F238E27FC236}">
                <a16:creationId xmlns:a16="http://schemas.microsoft.com/office/drawing/2014/main" id="{0CF1A92A-8CE0-2843-9B13-43E55BE1DD37}"/>
              </a:ext>
            </a:extLst>
          </p:cNvPr>
          <p:cNvSpPr>
            <a:spLocks noGrp="1"/>
          </p:cNvSpPr>
          <p:nvPr>
            <p:ph type="sldNum" sz="quarter" idx="4"/>
          </p:nvPr>
        </p:nvSpPr>
        <p:spPr>
          <a:xfrm>
            <a:off x="11783114" y="6459013"/>
            <a:ext cx="380829"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fld id="{A789B158-14CE-411F-8568-01FEB055022B}" type="slidenum">
              <a:rPr lang="en-US" smtClean="0"/>
              <a:pPr algn="ctr" defTabSz="685800">
                <a:defRPr/>
              </a:pPr>
              <a:t>60</a:t>
            </a:fld>
            <a:endParaRPr lang="en-US" sz="750" b="1">
              <a:solidFill>
                <a:srgbClr val="898A89"/>
              </a:solidFill>
              <a:latin typeface="Calibri" panose="020F0502020204030204"/>
            </a:endParaRPr>
          </a:p>
        </p:txBody>
      </p:sp>
    </p:spTree>
    <p:extLst>
      <p:ext uri="{BB962C8B-B14F-4D97-AF65-F5344CB8AC3E}">
        <p14:creationId xmlns:p14="http://schemas.microsoft.com/office/powerpoint/2010/main" val="252331562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Challenges with early detection strategies</a:t>
            </a:r>
          </a:p>
        </p:txBody>
      </p:sp>
      <p:sp>
        <p:nvSpPr>
          <p:cNvPr id="3" name="Rectangle 2">
            <a:extLst>
              <a:ext uri="{FF2B5EF4-FFF2-40B4-BE49-F238E27FC236}">
                <a16:creationId xmlns:a16="http://schemas.microsoft.com/office/drawing/2014/main" id="{BDD85FC3-41B2-7445-90AA-BB499DDCCE4D}"/>
              </a:ext>
            </a:extLst>
          </p:cNvPr>
          <p:cNvSpPr/>
          <p:nvPr/>
        </p:nvSpPr>
        <p:spPr>
          <a:xfrm>
            <a:off x="467591" y="2049775"/>
            <a:ext cx="8437419" cy="2462213"/>
          </a:xfrm>
          <a:prstGeom prst="rect">
            <a:avLst/>
          </a:prstGeom>
        </p:spPr>
        <p:txBody>
          <a:bodyPr wrap="square">
            <a:spAutoFit/>
          </a:bodyPr>
          <a:lstStyle/>
          <a:p>
            <a:pPr marL="342900" indent="-342900">
              <a:buFont typeface="Arial" panose="020B0604020202020204" pitchFamily="34" charset="0"/>
              <a:buChar char="•"/>
            </a:pPr>
            <a:r>
              <a:rPr lang="en-US" dirty="0">
                <a:solidFill>
                  <a:schemeClr val="bg1"/>
                </a:solidFill>
              </a:rPr>
              <a:t>Oncogenic mutations found in non-malignant conditions, </a:t>
            </a:r>
            <a:r>
              <a:rPr lang="en-US" dirty="0" err="1">
                <a:solidFill>
                  <a:schemeClr val="bg1"/>
                </a:solidFill>
              </a:rPr>
              <a:t>e.g</a:t>
            </a:r>
            <a:r>
              <a:rPr lang="en-US" dirty="0">
                <a:solidFill>
                  <a:schemeClr val="bg1"/>
                </a:solidFill>
              </a:rPr>
              <a:t>,  </a:t>
            </a:r>
            <a:r>
              <a:rPr lang="en-US" i="1" dirty="0">
                <a:solidFill>
                  <a:schemeClr val="bg1"/>
                </a:solidFill>
              </a:rPr>
              <a:t>TP53</a:t>
            </a:r>
            <a:r>
              <a:rPr lang="en-US" dirty="0">
                <a:solidFill>
                  <a:schemeClr val="bg1"/>
                </a:solidFill>
              </a:rPr>
              <a:t> mutations in rheumatoid arthritis</a:t>
            </a:r>
          </a:p>
          <a:p>
            <a:pPr marL="342900" indent="-342900">
              <a:buFont typeface="Arial" panose="020B0604020202020204" pitchFamily="34" charset="0"/>
              <a:buChar char="•"/>
            </a:pPr>
            <a:endParaRPr lang="en-US" dirty="0">
              <a:solidFill>
                <a:schemeClr val="bg1"/>
              </a:solidFill>
            </a:endParaRPr>
          </a:p>
          <a:p>
            <a:pPr marL="342900" indent="-342900">
              <a:buFont typeface="Arial" panose="020B0604020202020204" pitchFamily="34" charset="0"/>
              <a:buChar char="•"/>
            </a:pPr>
            <a:r>
              <a:rPr lang="en-US" dirty="0">
                <a:solidFill>
                  <a:schemeClr val="bg1"/>
                </a:solidFill>
              </a:rPr>
              <a:t>Lead-time bias</a:t>
            </a:r>
          </a:p>
          <a:p>
            <a:pPr marL="342900" indent="-342900">
              <a:buFont typeface="Arial" panose="020B0604020202020204" pitchFamily="34" charset="0"/>
              <a:buChar char="•"/>
            </a:pPr>
            <a:endParaRPr lang="en-US" dirty="0">
              <a:solidFill>
                <a:schemeClr val="bg1"/>
              </a:solidFill>
            </a:endParaRPr>
          </a:p>
          <a:p>
            <a:endParaRPr lang="en-US" dirty="0">
              <a:solidFill>
                <a:schemeClr val="bg1"/>
              </a:solidFill>
            </a:endParaRPr>
          </a:p>
          <a:p>
            <a:r>
              <a:rPr lang="en-US" dirty="0"/>
              <a:t>early detection </a:t>
            </a:r>
          </a:p>
        </p:txBody>
      </p:sp>
    </p:spTree>
    <p:extLst>
      <p:ext uri="{BB962C8B-B14F-4D97-AF65-F5344CB8AC3E}">
        <p14:creationId xmlns:p14="http://schemas.microsoft.com/office/powerpoint/2010/main" val="31931508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title"/>
          </p:nvPr>
        </p:nvSpPr>
        <p:spPr/>
        <p:txBody>
          <a:bodyPr/>
          <a:lstStyle/>
          <a:p>
            <a:r>
              <a:rPr lang="en-US" sz="3600" dirty="0">
                <a:solidFill>
                  <a:srgbClr val="FFFF00"/>
                </a:solidFill>
              </a:rPr>
              <a:t>     </a:t>
            </a:r>
            <a:r>
              <a:rPr lang="en-US" sz="3600" b="1" dirty="0">
                <a:solidFill>
                  <a:srgbClr val="FFFF00"/>
                </a:solidFill>
              </a:rPr>
              <a:t>Incidental Detection of Maternal Neoplasms</a:t>
            </a:r>
          </a:p>
        </p:txBody>
      </p:sp>
      <p:sp>
        <p:nvSpPr>
          <p:cNvPr id="36" name="Subtitle 35"/>
          <p:cNvSpPr>
            <a:spLocks noGrp="1"/>
          </p:cNvSpPr>
          <p:nvPr>
            <p:ph type="subTitle" idx="11"/>
          </p:nvPr>
        </p:nvSpPr>
        <p:spPr>
          <a:solidFill>
            <a:schemeClr val="tx1"/>
          </a:solidFill>
        </p:spPr>
        <p:txBody>
          <a:bodyPr/>
          <a:lstStyle/>
          <a:p>
            <a:r>
              <a:rPr lang="en-US" dirty="0" err="1">
                <a:solidFill>
                  <a:schemeClr val="bg1"/>
                </a:solidFill>
              </a:rPr>
              <a:t>Sequenom</a:t>
            </a:r>
            <a:r>
              <a:rPr lang="en-US" dirty="0">
                <a:solidFill>
                  <a:schemeClr val="bg1"/>
                </a:solidFill>
              </a:rPr>
              <a:t> Laboratories</a:t>
            </a:r>
          </a:p>
        </p:txBody>
      </p:sp>
      <p:grpSp>
        <p:nvGrpSpPr>
          <p:cNvPr id="6" name="Group 5">
            <a:extLst>
              <a:ext uri="{C183D7F6-B498-43B3-948B-1728B52AA6E4}">
                <adec:decorative xmlns:adec="http://schemas.microsoft.com/office/drawing/2017/decorative" val="1"/>
              </a:ext>
            </a:extLst>
          </p:cNvPr>
          <p:cNvGrpSpPr/>
          <p:nvPr/>
        </p:nvGrpSpPr>
        <p:grpSpPr>
          <a:xfrm flipH="1">
            <a:off x="7083023" y="1652504"/>
            <a:ext cx="522483" cy="910701"/>
            <a:chOff x="1830050" y="1611314"/>
            <a:chExt cx="696220" cy="910701"/>
          </a:xfrm>
        </p:grpSpPr>
        <p:cxnSp>
          <p:nvCxnSpPr>
            <p:cNvPr id="7" name="Straight Connector 6"/>
            <p:cNvCxnSpPr/>
            <p:nvPr/>
          </p:nvCxnSpPr>
          <p:spPr>
            <a:xfrm flipH="1" flipV="1">
              <a:off x="1830050" y="1611314"/>
              <a:ext cx="4934" cy="910701"/>
            </a:xfrm>
            <a:prstGeom prst="line">
              <a:avLst/>
            </a:prstGeom>
            <a:ln w="12700" cmpd="sng">
              <a:solidFill>
                <a:srgbClr val="797979"/>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830050" y="1611314"/>
              <a:ext cx="696220" cy="0"/>
            </a:xfrm>
            <a:prstGeom prst="line">
              <a:avLst/>
            </a:prstGeom>
            <a:ln w="12700" cmpd="sng">
              <a:solidFill>
                <a:srgbClr val="797979"/>
              </a:solidFill>
            </a:ln>
            <a:effectLst/>
          </p:spPr>
          <p:style>
            <a:lnRef idx="2">
              <a:schemeClr val="accent1"/>
            </a:lnRef>
            <a:fillRef idx="0">
              <a:schemeClr val="accent1"/>
            </a:fillRef>
            <a:effectRef idx="1">
              <a:schemeClr val="accent1"/>
            </a:effectRef>
            <a:fontRef idx="minor">
              <a:schemeClr val="tx1"/>
            </a:fontRef>
          </p:style>
        </p:cxnSp>
      </p:grpSp>
      <p:grpSp>
        <p:nvGrpSpPr>
          <p:cNvPr id="9" name="Group 8">
            <a:extLst>
              <a:ext uri="{C183D7F6-B498-43B3-948B-1728B52AA6E4}">
                <adec:decorative xmlns:adec="http://schemas.microsoft.com/office/drawing/2017/decorative" val="1"/>
              </a:ext>
            </a:extLst>
          </p:cNvPr>
          <p:cNvGrpSpPr/>
          <p:nvPr/>
        </p:nvGrpSpPr>
        <p:grpSpPr>
          <a:xfrm>
            <a:off x="1478596" y="1652504"/>
            <a:ext cx="453929" cy="910701"/>
            <a:chOff x="1830050" y="1611314"/>
            <a:chExt cx="696220" cy="910701"/>
          </a:xfrm>
        </p:grpSpPr>
        <p:cxnSp>
          <p:nvCxnSpPr>
            <p:cNvPr id="10" name="Straight Connector 9"/>
            <p:cNvCxnSpPr/>
            <p:nvPr/>
          </p:nvCxnSpPr>
          <p:spPr>
            <a:xfrm flipH="1" flipV="1">
              <a:off x="1830050" y="1611314"/>
              <a:ext cx="4934" cy="910701"/>
            </a:xfrm>
            <a:prstGeom prst="line">
              <a:avLst/>
            </a:prstGeom>
            <a:ln w="12700" cmpd="sng">
              <a:solidFill>
                <a:srgbClr val="797979"/>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830050" y="1611314"/>
              <a:ext cx="696220" cy="0"/>
            </a:xfrm>
            <a:prstGeom prst="line">
              <a:avLst/>
            </a:prstGeom>
            <a:ln w="12700" cmpd="sng">
              <a:solidFill>
                <a:srgbClr val="797979"/>
              </a:solidFill>
            </a:ln>
            <a:effectLst/>
          </p:spPr>
          <p:style>
            <a:lnRef idx="2">
              <a:schemeClr val="accent1"/>
            </a:lnRef>
            <a:fillRef idx="0">
              <a:schemeClr val="accent1"/>
            </a:fillRef>
            <a:effectRef idx="1">
              <a:schemeClr val="accent1"/>
            </a:effectRef>
            <a:fontRef idx="minor">
              <a:schemeClr val="tx1"/>
            </a:fontRef>
          </p:style>
        </p:cxnSp>
      </p:grpSp>
      <p:grpSp>
        <p:nvGrpSpPr>
          <p:cNvPr id="12" name="Group 11">
            <a:extLst>
              <a:ext uri="{C183D7F6-B498-43B3-948B-1728B52AA6E4}">
                <adec:decorative xmlns:adec="http://schemas.microsoft.com/office/drawing/2017/decorative" val="1"/>
              </a:ext>
            </a:extLst>
          </p:cNvPr>
          <p:cNvGrpSpPr/>
          <p:nvPr/>
        </p:nvGrpSpPr>
        <p:grpSpPr>
          <a:xfrm>
            <a:off x="3145481" y="4122085"/>
            <a:ext cx="457779" cy="1038351"/>
            <a:chOff x="2751088" y="4151716"/>
            <a:chExt cx="457779" cy="1038351"/>
          </a:xfrm>
        </p:grpSpPr>
        <p:cxnSp>
          <p:nvCxnSpPr>
            <p:cNvPr id="13" name="Straight Connector 12"/>
            <p:cNvCxnSpPr/>
            <p:nvPr/>
          </p:nvCxnSpPr>
          <p:spPr>
            <a:xfrm>
              <a:off x="3201709" y="4151716"/>
              <a:ext cx="7158" cy="1038351"/>
            </a:xfrm>
            <a:prstGeom prst="line">
              <a:avLst/>
            </a:prstGeom>
            <a:ln w="12700" cmpd="sng">
              <a:solidFill>
                <a:srgbClr val="797979"/>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2751088" y="5190067"/>
              <a:ext cx="457779" cy="0"/>
            </a:xfrm>
            <a:prstGeom prst="line">
              <a:avLst/>
            </a:prstGeom>
            <a:ln w="12700" cmpd="sng">
              <a:solidFill>
                <a:srgbClr val="797979"/>
              </a:solidFill>
            </a:ln>
            <a:effectLst/>
          </p:spPr>
          <p:style>
            <a:lnRef idx="2">
              <a:schemeClr val="accent1"/>
            </a:lnRef>
            <a:fillRef idx="0">
              <a:schemeClr val="accent1"/>
            </a:fillRef>
            <a:effectRef idx="1">
              <a:schemeClr val="accent1"/>
            </a:effectRef>
            <a:fontRef idx="minor">
              <a:schemeClr val="tx1"/>
            </a:fontRef>
          </p:style>
        </p:cxnSp>
      </p:grpSp>
      <p:grpSp>
        <p:nvGrpSpPr>
          <p:cNvPr id="15" name="Group 14">
            <a:extLst>
              <a:ext uri="{C183D7F6-B498-43B3-948B-1728B52AA6E4}">
                <adec:decorative xmlns:adec="http://schemas.microsoft.com/office/drawing/2017/decorative" val="1"/>
              </a:ext>
            </a:extLst>
          </p:cNvPr>
          <p:cNvGrpSpPr/>
          <p:nvPr/>
        </p:nvGrpSpPr>
        <p:grpSpPr>
          <a:xfrm>
            <a:off x="685800" y="2418035"/>
            <a:ext cx="1733908" cy="1733680"/>
            <a:chOff x="1017180" y="2418035"/>
            <a:chExt cx="1733908" cy="1733680"/>
          </a:xfrm>
        </p:grpSpPr>
        <p:sp>
          <p:nvSpPr>
            <p:cNvPr id="16" name="Oval 15"/>
            <p:cNvSpPr/>
            <p:nvPr/>
          </p:nvSpPr>
          <p:spPr>
            <a:xfrm>
              <a:off x="1017180" y="2418035"/>
              <a:ext cx="1733908" cy="1733680"/>
            </a:xfrm>
            <a:prstGeom prst="ellipse">
              <a:avLst/>
            </a:prstGeom>
            <a:solidFill>
              <a:srgbClr val="00ADD2"/>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25" dirty="0">
                <a:latin typeface="Open Sans Light"/>
              </a:endParaRPr>
            </a:p>
          </p:txBody>
        </p:sp>
        <p:pic>
          <p:nvPicPr>
            <p:cNvPr id="17" name="Picture 16" descr="blood tube.png"/>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1744992" y="2977434"/>
              <a:ext cx="278283" cy="687931"/>
            </a:xfrm>
            <a:prstGeom prst="rect">
              <a:avLst/>
            </a:prstGeom>
          </p:spPr>
        </p:pic>
      </p:grpSp>
      <p:grpSp>
        <p:nvGrpSpPr>
          <p:cNvPr id="18" name="Group 17">
            <a:extLst>
              <a:ext uri="{C183D7F6-B498-43B3-948B-1728B52AA6E4}">
                <adec:decorative xmlns:adec="http://schemas.microsoft.com/office/drawing/2017/decorative" val="1"/>
              </a:ext>
            </a:extLst>
          </p:cNvPr>
          <p:cNvGrpSpPr/>
          <p:nvPr/>
        </p:nvGrpSpPr>
        <p:grpSpPr>
          <a:xfrm>
            <a:off x="2701600" y="2418036"/>
            <a:ext cx="1733908" cy="1733680"/>
            <a:chOff x="2334755" y="2418036"/>
            <a:chExt cx="1733908" cy="1733680"/>
          </a:xfrm>
        </p:grpSpPr>
        <p:sp>
          <p:nvSpPr>
            <p:cNvPr id="19" name="Oval 18"/>
            <p:cNvSpPr/>
            <p:nvPr/>
          </p:nvSpPr>
          <p:spPr>
            <a:xfrm>
              <a:off x="2334755" y="2418036"/>
              <a:ext cx="1733908" cy="1733680"/>
            </a:xfrm>
            <a:prstGeom prst="ellipse">
              <a:avLst/>
            </a:prstGeom>
            <a:solidFill>
              <a:srgbClr val="8BD4EE"/>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25" dirty="0">
                <a:latin typeface="Open Sans Light"/>
              </a:endParaRPr>
            </a:p>
          </p:txBody>
        </p:sp>
        <p:pic>
          <p:nvPicPr>
            <p:cNvPr id="20" name="Picture 19" descr="DNA.png"/>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071367" y="3029942"/>
              <a:ext cx="260683" cy="509866"/>
            </a:xfrm>
            <a:prstGeom prst="rect">
              <a:avLst/>
            </a:prstGeom>
          </p:spPr>
        </p:pic>
      </p:grpSp>
      <p:grpSp>
        <p:nvGrpSpPr>
          <p:cNvPr id="21" name="Group 20">
            <a:extLst>
              <a:ext uri="{C183D7F6-B498-43B3-948B-1728B52AA6E4}">
                <adec:decorative xmlns:adec="http://schemas.microsoft.com/office/drawing/2017/decorative" val="1"/>
              </a:ext>
            </a:extLst>
          </p:cNvPr>
          <p:cNvGrpSpPr/>
          <p:nvPr/>
        </p:nvGrpSpPr>
        <p:grpSpPr>
          <a:xfrm>
            <a:off x="6733200" y="2418036"/>
            <a:ext cx="1733908" cy="1733680"/>
            <a:chOff x="6733200" y="2418036"/>
            <a:chExt cx="1733908" cy="1733680"/>
          </a:xfrm>
        </p:grpSpPr>
        <p:sp>
          <p:nvSpPr>
            <p:cNvPr id="22" name="Oval 21"/>
            <p:cNvSpPr/>
            <p:nvPr/>
          </p:nvSpPr>
          <p:spPr>
            <a:xfrm>
              <a:off x="6733200" y="2418036"/>
              <a:ext cx="1733908" cy="1733680"/>
            </a:xfrm>
            <a:prstGeom prst="ellipse">
              <a:avLst/>
            </a:prstGeom>
            <a:solidFill>
              <a:srgbClr val="8BD4EE"/>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25" dirty="0">
                <a:latin typeface="Open Sans Light"/>
              </a:endParaRPr>
            </a:p>
          </p:txBody>
        </p:sp>
        <p:sp>
          <p:nvSpPr>
            <p:cNvPr id="23" name="AutoShape 129"/>
            <p:cNvSpPr>
              <a:spLocks noChangeAspect="1"/>
            </p:cNvSpPr>
            <p:nvPr/>
          </p:nvSpPr>
          <p:spPr bwMode="auto">
            <a:xfrm>
              <a:off x="7377763" y="3052250"/>
              <a:ext cx="444782" cy="4337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524" y="12334"/>
                  </a:moveTo>
                  <a:cubicBezTo>
                    <a:pt x="18524" y="12041"/>
                    <a:pt x="18465" y="11750"/>
                    <a:pt x="18353" y="11462"/>
                  </a:cubicBezTo>
                  <a:cubicBezTo>
                    <a:pt x="18738" y="11497"/>
                    <a:pt x="19126" y="11656"/>
                    <a:pt x="19520" y="11938"/>
                  </a:cubicBezTo>
                  <a:cubicBezTo>
                    <a:pt x="19913" y="12220"/>
                    <a:pt x="20263" y="12558"/>
                    <a:pt x="20565" y="12951"/>
                  </a:cubicBezTo>
                  <a:cubicBezTo>
                    <a:pt x="20871" y="13342"/>
                    <a:pt x="21118" y="13768"/>
                    <a:pt x="21312" y="14214"/>
                  </a:cubicBezTo>
                  <a:cubicBezTo>
                    <a:pt x="21503" y="14667"/>
                    <a:pt x="21599" y="15081"/>
                    <a:pt x="21599" y="15466"/>
                  </a:cubicBezTo>
                  <a:lnTo>
                    <a:pt x="21599" y="20798"/>
                  </a:lnTo>
                  <a:cubicBezTo>
                    <a:pt x="21508" y="20853"/>
                    <a:pt x="21403" y="20924"/>
                    <a:pt x="21285" y="21009"/>
                  </a:cubicBezTo>
                  <a:cubicBezTo>
                    <a:pt x="21171" y="21094"/>
                    <a:pt x="21050" y="21179"/>
                    <a:pt x="20930" y="21270"/>
                  </a:cubicBezTo>
                  <a:cubicBezTo>
                    <a:pt x="20803" y="21359"/>
                    <a:pt x="20683" y="21435"/>
                    <a:pt x="20554" y="21503"/>
                  </a:cubicBezTo>
                  <a:cubicBezTo>
                    <a:pt x="20427" y="21564"/>
                    <a:pt x="20328" y="21599"/>
                    <a:pt x="20251" y="21599"/>
                  </a:cubicBezTo>
                  <a:lnTo>
                    <a:pt x="1348" y="21599"/>
                  </a:lnTo>
                  <a:cubicBezTo>
                    <a:pt x="1022" y="21599"/>
                    <a:pt x="778" y="21503"/>
                    <a:pt x="616" y="21312"/>
                  </a:cubicBezTo>
                  <a:cubicBezTo>
                    <a:pt x="458" y="21118"/>
                    <a:pt x="252" y="20947"/>
                    <a:pt x="0" y="20798"/>
                  </a:cubicBezTo>
                  <a:lnTo>
                    <a:pt x="0" y="15466"/>
                  </a:lnTo>
                  <a:cubicBezTo>
                    <a:pt x="0" y="15102"/>
                    <a:pt x="93" y="14693"/>
                    <a:pt x="287" y="14244"/>
                  </a:cubicBezTo>
                  <a:cubicBezTo>
                    <a:pt x="478" y="13794"/>
                    <a:pt x="734" y="13371"/>
                    <a:pt x="1054" y="12978"/>
                  </a:cubicBezTo>
                  <a:cubicBezTo>
                    <a:pt x="1371" y="12587"/>
                    <a:pt x="1724" y="12240"/>
                    <a:pt x="2100" y="11952"/>
                  </a:cubicBezTo>
                  <a:cubicBezTo>
                    <a:pt x="2482" y="11662"/>
                    <a:pt x="2864" y="11497"/>
                    <a:pt x="3248" y="11462"/>
                  </a:cubicBezTo>
                  <a:cubicBezTo>
                    <a:pt x="2919" y="12011"/>
                    <a:pt x="2761" y="12616"/>
                    <a:pt x="2770" y="13274"/>
                  </a:cubicBezTo>
                  <a:cubicBezTo>
                    <a:pt x="2770" y="13830"/>
                    <a:pt x="2843" y="14411"/>
                    <a:pt x="2996" y="15019"/>
                  </a:cubicBezTo>
                  <a:cubicBezTo>
                    <a:pt x="3146" y="15627"/>
                    <a:pt x="3425" y="16127"/>
                    <a:pt x="3824" y="16511"/>
                  </a:cubicBezTo>
                  <a:cubicBezTo>
                    <a:pt x="3654" y="16855"/>
                    <a:pt x="3572" y="17208"/>
                    <a:pt x="3572" y="17563"/>
                  </a:cubicBezTo>
                  <a:cubicBezTo>
                    <a:pt x="3572" y="18236"/>
                    <a:pt x="3804" y="18811"/>
                    <a:pt x="4277" y="19279"/>
                  </a:cubicBezTo>
                  <a:cubicBezTo>
                    <a:pt x="4741" y="19746"/>
                    <a:pt x="5317" y="19981"/>
                    <a:pt x="5992" y="19981"/>
                  </a:cubicBezTo>
                  <a:cubicBezTo>
                    <a:pt x="6336" y="19981"/>
                    <a:pt x="6659" y="19922"/>
                    <a:pt x="6953" y="19798"/>
                  </a:cubicBezTo>
                  <a:cubicBezTo>
                    <a:pt x="7249" y="19678"/>
                    <a:pt x="7505" y="19505"/>
                    <a:pt x="7725" y="19287"/>
                  </a:cubicBezTo>
                  <a:cubicBezTo>
                    <a:pt x="7949" y="19067"/>
                    <a:pt x="8122" y="18806"/>
                    <a:pt x="8248" y="18506"/>
                  </a:cubicBezTo>
                  <a:cubicBezTo>
                    <a:pt x="8375" y="18206"/>
                    <a:pt x="8436" y="17892"/>
                    <a:pt x="8436" y="17563"/>
                  </a:cubicBezTo>
                  <a:cubicBezTo>
                    <a:pt x="8436" y="17237"/>
                    <a:pt x="8375" y="16923"/>
                    <a:pt x="8248" y="16629"/>
                  </a:cubicBezTo>
                  <a:cubicBezTo>
                    <a:pt x="8122" y="16332"/>
                    <a:pt x="7949" y="16074"/>
                    <a:pt x="7725" y="15856"/>
                  </a:cubicBezTo>
                  <a:cubicBezTo>
                    <a:pt x="7505" y="15633"/>
                    <a:pt x="7249" y="15454"/>
                    <a:pt x="6953" y="15319"/>
                  </a:cubicBezTo>
                  <a:cubicBezTo>
                    <a:pt x="6656" y="15184"/>
                    <a:pt x="6336" y="15116"/>
                    <a:pt x="5992" y="15116"/>
                  </a:cubicBezTo>
                  <a:cubicBezTo>
                    <a:pt x="5819" y="15116"/>
                    <a:pt x="5648" y="15140"/>
                    <a:pt x="5475" y="15184"/>
                  </a:cubicBezTo>
                  <a:cubicBezTo>
                    <a:pt x="5299" y="15234"/>
                    <a:pt x="5137" y="15298"/>
                    <a:pt x="4976" y="15384"/>
                  </a:cubicBezTo>
                  <a:cubicBezTo>
                    <a:pt x="4864" y="15272"/>
                    <a:pt x="4770" y="15128"/>
                    <a:pt x="4694" y="14946"/>
                  </a:cubicBezTo>
                  <a:cubicBezTo>
                    <a:pt x="4620" y="14770"/>
                    <a:pt x="4556" y="14579"/>
                    <a:pt x="4506" y="14376"/>
                  </a:cubicBezTo>
                  <a:cubicBezTo>
                    <a:pt x="4453" y="14176"/>
                    <a:pt x="4418" y="13979"/>
                    <a:pt x="4403" y="13794"/>
                  </a:cubicBezTo>
                  <a:cubicBezTo>
                    <a:pt x="4379" y="13606"/>
                    <a:pt x="4371" y="13436"/>
                    <a:pt x="4371" y="13274"/>
                  </a:cubicBezTo>
                  <a:cubicBezTo>
                    <a:pt x="4371" y="12834"/>
                    <a:pt x="4503" y="12431"/>
                    <a:pt x="4764" y="12064"/>
                  </a:cubicBezTo>
                  <a:cubicBezTo>
                    <a:pt x="5029" y="11700"/>
                    <a:pt x="5317" y="11386"/>
                    <a:pt x="5637" y="11124"/>
                  </a:cubicBezTo>
                  <a:lnTo>
                    <a:pt x="7634" y="10827"/>
                  </a:lnTo>
                  <a:cubicBezTo>
                    <a:pt x="6774" y="10290"/>
                    <a:pt x="6104" y="9588"/>
                    <a:pt x="5631" y="8709"/>
                  </a:cubicBezTo>
                  <a:cubicBezTo>
                    <a:pt x="5158" y="7834"/>
                    <a:pt x="4920" y="6888"/>
                    <a:pt x="4920" y="5878"/>
                  </a:cubicBezTo>
                  <a:cubicBezTo>
                    <a:pt x="4920" y="5070"/>
                    <a:pt x="5076" y="4312"/>
                    <a:pt x="5384" y="3598"/>
                  </a:cubicBezTo>
                  <a:cubicBezTo>
                    <a:pt x="5693" y="2887"/>
                    <a:pt x="6118" y="2265"/>
                    <a:pt x="6650" y="1727"/>
                  </a:cubicBezTo>
                  <a:cubicBezTo>
                    <a:pt x="7188" y="1195"/>
                    <a:pt x="7810" y="772"/>
                    <a:pt x="8521" y="464"/>
                  </a:cubicBezTo>
                  <a:cubicBezTo>
                    <a:pt x="9235" y="152"/>
                    <a:pt x="9993" y="0"/>
                    <a:pt x="10798" y="0"/>
                  </a:cubicBezTo>
                  <a:cubicBezTo>
                    <a:pt x="11603" y="0"/>
                    <a:pt x="12364" y="152"/>
                    <a:pt x="13078" y="464"/>
                  </a:cubicBezTo>
                  <a:cubicBezTo>
                    <a:pt x="13788" y="772"/>
                    <a:pt x="14411" y="1195"/>
                    <a:pt x="14949" y="1727"/>
                  </a:cubicBezTo>
                  <a:cubicBezTo>
                    <a:pt x="15483" y="2264"/>
                    <a:pt x="15906" y="2887"/>
                    <a:pt x="16215" y="3598"/>
                  </a:cubicBezTo>
                  <a:cubicBezTo>
                    <a:pt x="16523" y="4312"/>
                    <a:pt x="16676" y="5070"/>
                    <a:pt x="16676" y="5878"/>
                  </a:cubicBezTo>
                  <a:cubicBezTo>
                    <a:pt x="16676" y="6900"/>
                    <a:pt x="16441" y="7846"/>
                    <a:pt x="15968" y="8718"/>
                  </a:cubicBezTo>
                  <a:cubicBezTo>
                    <a:pt x="15495" y="9591"/>
                    <a:pt x="14825" y="10290"/>
                    <a:pt x="13962" y="10827"/>
                  </a:cubicBezTo>
                  <a:lnTo>
                    <a:pt x="16186" y="11151"/>
                  </a:lnTo>
                  <a:cubicBezTo>
                    <a:pt x="16356" y="11300"/>
                    <a:pt x="16515" y="11474"/>
                    <a:pt x="16670" y="11662"/>
                  </a:cubicBezTo>
                  <a:cubicBezTo>
                    <a:pt x="16826" y="11859"/>
                    <a:pt x="16902" y="12079"/>
                    <a:pt x="16902" y="12334"/>
                  </a:cubicBezTo>
                  <a:cubicBezTo>
                    <a:pt x="16902" y="12752"/>
                    <a:pt x="16817" y="13113"/>
                    <a:pt x="16650" y="13415"/>
                  </a:cubicBezTo>
                  <a:cubicBezTo>
                    <a:pt x="16097" y="13104"/>
                    <a:pt x="15528" y="12957"/>
                    <a:pt x="14949" y="12966"/>
                  </a:cubicBezTo>
                  <a:cubicBezTo>
                    <a:pt x="14523" y="12966"/>
                    <a:pt x="14118" y="13045"/>
                    <a:pt x="13724" y="13207"/>
                  </a:cubicBezTo>
                  <a:cubicBezTo>
                    <a:pt x="13330" y="13362"/>
                    <a:pt x="12972" y="13580"/>
                    <a:pt x="12643" y="13850"/>
                  </a:cubicBezTo>
                  <a:cubicBezTo>
                    <a:pt x="12584" y="13829"/>
                    <a:pt x="12534" y="13821"/>
                    <a:pt x="12487" y="13809"/>
                  </a:cubicBezTo>
                  <a:cubicBezTo>
                    <a:pt x="12437" y="13800"/>
                    <a:pt x="12387" y="13794"/>
                    <a:pt x="12331" y="13794"/>
                  </a:cubicBezTo>
                  <a:cubicBezTo>
                    <a:pt x="11891" y="13794"/>
                    <a:pt x="11506" y="13953"/>
                    <a:pt x="11177" y="14273"/>
                  </a:cubicBezTo>
                  <a:cubicBezTo>
                    <a:pt x="10848" y="14590"/>
                    <a:pt x="10684" y="14972"/>
                    <a:pt x="10684" y="15413"/>
                  </a:cubicBezTo>
                  <a:cubicBezTo>
                    <a:pt x="10684" y="15851"/>
                    <a:pt x="10848" y="16230"/>
                    <a:pt x="11168" y="16544"/>
                  </a:cubicBezTo>
                  <a:cubicBezTo>
                    <a:pt x="11491" y="16858"/>
                    <a:pt x="11879" y="17014"/>
                    <a:pt x="12331" y="17014"/>
                  </a:cubicBezTo>
                  <a:cubicBezTo>
                    <a:pt x="12769" y="17014"/>
                    <a:pt x="13148" y="16858"/>
                    <a:pt x="13462" y="16544"/>
                  </a:cubicBezTo>
                  <a:cubicBezTo>
                    <a:pt x="13777" y="16230"/>
                    <a:pt x="13935" y="15851"/>
                    <a:pt x="13935" y="15413"/>
                  </a:cubicBezTo>
                  <a:cubicBezTo>
                    <a:pt x="13935" y="15337"/>
                    <a:pt x="13924" y="15266"/>
                    <a:pt x="13906" y="15193"/>
                  </a:cubicBezTo>
                  <a:cubicBezTo>
                    <a:pt x="13885" y="15122"/>
                    <a:pt x="13868" y="15057"/>
                    <a:pt x="13847" y="15004"/>
                  </a:cubicBezTo>
                  <a:cubicBezTo>
                    <a:pt x="13997" y="14893"/>
                    <a:pt x="14162" y="14796"/>
                    <a:pt x="14347" y="14714"/>
                  </a:cubicBezTo>
                  <a:cubicBezTo>
                    <a:pt x="14529" y="14634"/>
                    <a:pt x="14729" y="14593"/>
                    <a:pt x="14946" y="14593"/>
                  </a:cubicBezTo>
                  <a:cubicBezTo>
                    <a:pt x="15460" y="14593"/>
                    <a:pt x="15907" y="14778"/>
                    <a:pt x="16280" y="15145"/>
                  </a:cubicBezTo>
                  <a:cubicBezTo>
                    <a:pt x="16656" y="15510"/>
                    <a:pt x="16841" y="15950"/>
                    <a:pt x="16841" y="16464"/>
                  </a:cubicBezTo>
                  <a:cubicBezTo>
                    <a:pt x="16841" y="16682"/>
                    <a:pt x="16803" y="16878"/>
                    <a:pt x="16729" y="17049"/>
                  </a:cubicBezTo>
                  <a:cubicBezTo>
                    <a:pt x="16656" y="17222"/>
                    <a:pt x="16565" y="17384"/>
                    <a:pt x="16462" y="17533"/>
                  </a:cubicBezTo>
                  <a:cubicBezTo>
                    <a:pt x="16227" y="17439"/>
                    <a:pt x="16018" y="17393"/>
                    <a:pt x="15827" y="17393"/>
                  </a:cubicBezTo>
                  <a:cubicBezTo>
                    <a:pt x="15390" y="17393"/>
                    <a:pt x="15008" y="17554"/>
                    <a:pt x="14682" y="17871"/>
                  </a:cubicBezTo>
                  <a:cubicBezTo>
                    <a:pt x="14358" y="18192"/>
                    <a:pt x="14197" y="18570"/>
                    <a:pt x="14197" y="19011"/>
                  </a:cubicBezTo>
                  <a:cubicBezTo>
                    <a:pt x="14197" y="19455"/>
                    <a:pt x="14358" y="19828"/>
                    <a:pt x="14682" y="20142"/>
                  </a:cubicBezTo>
                  <a:cubicBezTo>
                    <a:pt x="15005" y="20456"/>
                    <a:pt x="15387" y="20615"/>
                    <a:pt x="15827" y="20615"/>
                  </a:cubicBezTo>
                  <a:cubicBezTo>
                    <a:pt x="16271" y="20615"/>
                    <a:pt x="16647" y="20456"/>
                    <a:pt x="16967" y="20142"/>
                  </a:cubicBezTo>
                  <a:cubicBezTo>
                    <a:pt x="17287" y="19828"/>
                    <a:pt x="17446" y="19455"/>
                    <a:pt x="17446" y="19011"/>
                  </a:cubicBezTo>
                  <a:lnTo>
                    <a:pt x="17416" y="18955"/>
                  </a:lnTo>
                  <a:cubicBezTo>
                    <a:pt x="18110" y="18259"/>
                    <a:pt x="18456" y="17434"/>
                    <a:pt x="18456" y="16464"/>
                  </a:cubicBezTo>
                  <a:cubicBezTo>
                    <a:pt x="18456" y="15774"/>
                    <a:pt x="18265" y="15131"/>
                    <a:pt x="17881" y="14540"/>
                  </a:cubicBezTo>
                  <a:cubicBezTo>
                    <a:pt x="18312" y="13886"/>
                    <a:pt x="18524" y="13151"/>
                    <a:pt x="18524" y="12334"/>
                  </a:cubicBezTo>
                  <a:moveTo>
                    <a:pt x="6794" y="17566"/>
                  </a:moveTo>
                  <a:cubicBezTo>
                    <a:pt x="6794" y="17781"/>
                    <a:pt x="6721" y="17972"/>
                    <a:pt x="6571" y="18136"/>
                  </a:cubicBezTo>
                  <a:cubicBezTo>
                    <a:pt x="6421" y="18300"/>
                    <a:pt x="6227" y="18383"/>
                    <a:pt x="5998" y="18383"/>
                  </a:cubicBezTo>
                  <a:cubicBezTo>
                    <a:pt x="5781" y="18383"/>
                    <a:pt x="5590" y="18300"/>
                    <a:pt x="5434" y="18136"/>
                  </a:cubicBezTo>
                  <a:cubicBezTo>
                    <a:pt x="5272" y="17971"/>
                    <a:pt x="5193" y="17781"/>
                    <a:pt x="5193" y="17566"/>
                  </a:cubicBezTo>
                  <a:cubicBezTo>
                    <a:pt x="5193" y="17334"/>
                    <a:pt x="5272" y="17137"/>
                    <a:pt x="5434" y="16991"/>
                  </a:cubicBezTo>
                  <a:cubicBezTo>
                    <a:pt x="5593" y="16841"/>
                    <a:pt x="5781" y="16767"/>
                    <a:pt x="5998" y="16767"/>
                  </a:cubicBezTo>
                  <a:cubicBezTo>
                    <a:pt x="6227" y="16767"/>
                    <a:pt x="6424" y="16841"/>
                    <a:pt x="6571" y="16991"/>
                  </a:cubicBezTo>
                  <a:cubicBezTo>
                    <a:pt x="6721" y="17137"/>
                    <a:pt x="6794" y="17334"/>
                    <a:pt x="6794" y="17566"/>
                  </a:cubicBezTo>
                </a:path>
              </a:pathLst>
            </a:custGeom>
            <a:solidFill>
              <a:schemeClr val="bg1"/>
            </a:solidFill>
            <a:ln>
              <a:noFill/>
            </a:ln>
            <a:effectLst/>
          </p:spPr>
          <p:txBody>
            <a:bodyPr lIns="28571" tIns="28571" rIns="28571" bIns="28571" anchor="ctr"/>
            <a:lstStyle/>
            <a:p>
              <a:pPr defTabSz="256862">
                <a:defRPr/>
              </a:pPr>
              <a:endParaRPr lang="es-ES" sz="1575">
                <a:solidFill>
                  <a:srgbClr val="44CEB9"/>
                </a:solidFill>
                <a:effectLst>
                  <a:outerShdw blurRad="38100" dist="38100" dir="2700000" algn="tl">
                    <a:srgbClr val="000000"/>
                  </a:outerShdw>
                </a:effectLst>
                <a:latin typeface="Gill Sans" charset="0"/>
                <a:cs typeface="Gill Sans" charset="0"/>
                <a:sym typeface="Gill Sans" charset="0"/>
              </a:endParaRPr>
            </a:p>
          </p:txBody>
        </p:sp>
      </p:grpSp>
      <p:sp>
        <p:nvSpPr>
          <p:cNvPr id="24" name="TextBox 23"/>
          <p:cNvSpPr txBox="1"/>
          <p:nvPr/>
        </p:nvSpPr>
        <p:spPr>
          <a:xfrm>
            <a:off x="2065079" y="1420105"/>
            <a:ext cx="2132905" cy="584775"/>
          </a:xfrm>
          <a:prstGeom prst="rect">
            <a:avLst/>
          </a:prstGeom>
          <a:noFill/>
        </p:spPr>
        <p:txBody>
          <a:bodyPr wrap="square" lIns="0" rIns="0" rtlCol="0">
            <a:noAutofit/>
          </a:bodyPr>
          <a:lstStyle/>
          <a:p>
            <a:pPr>
              <a:spcBef>
                <a:spcPts val="600"/>
              </a:spcBef>
            </a:pPr>
            <a:r>
              <a:rPr lang="en-US" sz="2000" b="1" dirty="0">
                <a:solidFill>
                  <a:srgbClr val="00FFCC"/>
                </a:solidFill>
                <a:latin typeface="Open Sans"/>
                <a:cs typeface="Open Sans"/>
              </a:rPr>
              <a:t>450,000 </a:t>
            </a:r>
            <a:r>
              <a:rPr lang="en-US" sz="2000" dirty="0">
                <a:solidFill>
                  <a:srgbClr val="00FFCC"/>
                </a:solidFill>
                <a:latin typeface="Open Sans"/>
                <a:cs typeface="Open Sans"/>
              </a:rPr>
              <a:t>samples</a:t>
            </a:r>
          </a:p>
          <a:p>
            <a:pPr>
              <a:spcBef>
                <a:spcPts val="600"/>
              </a:spcBef>
            </a:pPr>
            <a:r>
              <a:rPr lang="en-US" sz="1200" dirty="0">
                <a:solidFill>
                  <a:schemeClr val="bg1"/>
                </a:solidFill>
                <a:latin typeface="Open Sans"/>
                <a:cs typeface="Open Sans"/>
              </a:rPr>
              <a:t>Data from Sequenom Laboratories</a:t>
            </a:r>
          </a:p>
        </p:txBody>
      </p:sp>
      <p:sp>
        <p:nvSpPr>
          <p:cNvPr id="27" name="TextBox 26"/>
          <p:cNvSpPr txBox="1"/>
          <p:nvPr/>
        </p:nvSpPr>
        <p:spPr>
          <a:xfrm>
            <a:off x="4900459" y="1420105"/>
            <a:ext cx="2111572" cy="584775"/>
          </a:xfrm>
          <a:prstGeom prst="rect">
            <a:avLst/>
          </a:prstGeom>
          <a:noFill/>
        </p:spPr>
        <p:txBody>
          <a:bodyPr wrap="square" lIns="0" rIns="0" rtlCol="0">
            <a:noAutofit/>
          </a:bodyPr>
          <a:lstStyle/>
          <a:p>
            <a:pPr algn="r">
              <a:spcBef>
                <a:spcPts val="600"/>
              </a:spcBef>
            </a:pPr>
            <a:r>
              <a:rPr lang="en-US" sz="2000" b="1" dirty="0">
                <a:solidFill>
                  <a:srgbClr val="00FFCC"/>
                </a:solidFill>
                <a:latin typeface="Open Sans"/>
                <a:cs typeface="Open Sans"/>
              </a:rPr>
              <a:t>18</a:t>
            </a:r>
            <a:r>
              <a:rPr lang="en-US" sz="2000" dirty="0">
                <a:solidFill>
                  <a:srgbClr val="00FFCC"/>
                </a:solidFill>
                <a:latin typeface="Open Sans"/>
                <a:cs typeface="Open Sans"/>
              </a:rPr>
              <a:t> malignant</a:t>
            </a:r>
          </a:p>
          <a:p>
            <a:pPr algn="r">
              <a:spcBef>
                <a:spcPts val="600"/>
              </a:spcBef>
            </a:pPr>
            <a:r>
              <a:rPr lang="en-US" sz="1200" dirty="0">
                <a:solidFill>
                  <a:schemeClr val="bg1"/>
                </a:solidFill>
                <a:latin typeface="Open Sans"/>
                <a:cs typeface="Open Sans"/>
              </a:rPr>
              <a:t>&gt; 55% of malignant cases previously unknown</a:t>
            </a:r>
          </a:p>
        </p:txBody>
      </p:sp>
      <p:sp>
        <p:nvSpPr>
          <p:cNvPr id="26" name="TextBox 25"/>
          <p:cNvSpPr txBox="1"/>
          <p:nvPr/>
        </p:nvSpPr>
        <p:spPr>
          <a:xfrm>
            <a:off x="1085605" y="4959089"/>
            <a:ext cx="2428875" cy="1522166"/>
          </a:xfrm>
          <a:prstGeom prst="rect">
            <a:avLst/>
          </a:prstGeom>
          <a:noFill/>
        </p:spPr>
        <p:txBody>
          <a:bodyPr wrap="square" lIns="0" rIns="0" rtlCol="0">
            <a:noAutofit/>
          </a:bodyPr>
          <a:lstStyle/>
          <a:p>
            <a:pPr>
              <a:spcBef>
                <a:spcPts val="600"/>
              </a:spcBef>
            </a:pPr>
            <a:r>
              <a:rPr lang="en-US" sz="2000" dirty="0">
                <a:solidFill>
                  <a:schemeClr val="bg1"/>
                </a:solidFill>
                <a:latin typeface="Open Sans"/>
                <a:cs typeface="Open Sans"/>
              </a:rPr>
              <a:t>Altered genomes</a:t>
            </a:r>
          </a:p>
          <a:p>
            <a:pPr>
              <a:spcBef>
                <a:spcPts val="600"/>
              </a:spcBef>
            </a:pPr>
            <a:r>
              <a:rPr lang="en-US" sz="1200" dirty="0">
                <a:solidFill>
                  <a:schemeClr val="bg1"/>
                </a:solidFill>
                <a:latin typeface="Open Sans"/>
                <a:cs typeface="Open Sans"/>
              </a:rPr>
              <a:t>Genomic alterations prevent accurate NIPT reading</a:t>
            </a:r>
          </a:p>
        </p:txBody>
      </p:sp>
      <p:sp>
        <p:nvSpPr>
          <p:cNvPr id="25" name="TextBox 24"/>
          <p:cNvSpPr txBox="1"/>
          <p:nvPr/>
        </p:nvSpPr>
        <p:spPr>
          <a:xfrm>
            <a:off x="6085414" y="4959089"/>
            <a:ext cx="1983867" cy="1288535"/>
          </a:xfrm>
          <a:prstGeom prst="rect">
            <a:avLst/>
          </a:prstGeom>
          <a:noFill/>
        </p:spPr>
        <p:txBody>
          <a:bodyPr wrap="square" lIns="0" rIns="0" rtlCol="0">
            <a:noAutofit/>
          </a:bodyPr>
          <a:lstStyle/>
          <a:p>
            <a:pPr>
              <a:spcBef>
                <a:spcPts val="600"/>
              </a:spcBef>
            </a:pPr>
            <a:r>
              <a:rPr lang="en-US" sz="2000" b="1" dirty="0">
                <a:solidFill>
                  <a:srgbClr val="00FFCC"/>
                </a:solidFill>
                <a:latin typeface="Open Sans"/>
                <a:cs typeface="Open Sans"/>
              </a:rPr>
              <a:t>40 </a:t>
            </a:r>
            <a:r>
              <a:rPr lang="en-US" sz="2000" dirty="0">
                <a:solidFill>
                  <a:srgbClr val="00FFCC"/>
                </a:solidFill>
                <a:latin typeface="Open Sans"/>
                <a:cs typeface="Open Sans"/>
              </a:rPr>
              <a:t>cases</a:t>
            </a:r>
          </a:p>
          <a:p>
            <a:pPr>
              <a:spcBef>
                <a:spcPts val="600"/>
              </a:spcBef>
            </a:pPr>
            <a:r>
              <a:rPr lang="en-US" sz="1200" dirty="0">
                <a:solidFill>
                  <a:schemeClr val="bg1"/>
                </a:solidFill>
                <a:latin typeface="Open Sans"/>
                <a:cs typeface="Open Sans"/>
              </a:rPr>
              <a:t>“Non-reportable” samples, patients and physicians decide follow-up</a:t>
            </a:r>
          </a:p>
          <a:p>
            <a:pPr>
              <a:spcBef>
                <a:spcPts val="600"/>
              </a:spcBef>
            </a:pPr>
            <a:endParaRPr lang="en-US" sz="1200" dirty="0">
              <a:solidFill>
                <a:schemeClr val="bg1"/>
              </a:solidFill>
              <a:latin typeface="Open Sans"/>
              <a:cs typeface="Open Sans"/>
            </a:endParaRPr>
          </a:p>
        </p:txBody>
      </p:sp>
      <p:grpSp>
        <p:nvGrpSpPr>
          <p:cNvPr id="28" name="Group 27">
            <a:extLst>
              <a:ext uri="{C183D7F6-B498-43B3-948B-1728B52AA6E4}">
                <adec:decorative xmlns:adec="http://schemas.microsoft.com/office/drawing/2017/decorative" val="1"/>
              </a:ext>
            </a:extLst>
          </p:cNvPr>
          <p:cNvGrpSpPr/>
          <p:nvPr/>
        </p:nvGrpSpPr>
        <p:grpSpPr>
          <a:xfrm flipH="1">
            <a:off x="5605292" y="3969251"/>
            <a:ext cx="369690" cy="1201237"/>
            <a:chOff x="2751088" y="4151716"/>
            <a:chExt cx="457779" cy="1038351"/>
          </a:xfrm>
        </p:grpSpPr>
        <p:cxnSp>
          <p:nvCxnSpPr>
            <p:cNvPr id="29" name="Straight Connector 28"/>
            <p:cNvCxnSpPr/>
            <p:nvPr/>
          </p:nvCxnSpPr>
          <p:spPr>
            <a:xfrm>
              <a:off x="3201709" y="4151716"/>
              <a:ext cx="7158" cy="1038351"/>
            </a:xfrm>
            <a:prstGeom prst="line">
              <a:avLst/>
            </a:prstGeom>
            <a:ln w="12700" cmpd="sng">
              <a:solidFill>
                <a:srgbClr val="797979"/>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2751088" y="5190067"/>
              <a:ext cx="457779" cy="0"/>
            </a:xfrm>
            <a:prstGeom prst="line">
              <a:avLst/>
            </a:prstGeom>
            <a:ln w="12700" cmpd="sng">
              <a:solidFill>
                <a:srgbClr val="797979"/>
              </a:solidFill>
            </a:ln>
            <a:effectLst/>
          </p:spPr>
          <p:style>
            <a:lnRef idx="2">
              <a:schemeClr val="accent1"/>
            </a:lnRef>
            <a:fillRef idx="0">
              <a:schemeClr val="accent1"/>
            </a:fillRef>
            <a:effectRef idx="1">
              <a:schemeClr val="accent1"/>
            </a:effectRef>
            <a:fontRef idx="minor">
              <a:schemeClr val="tx1"/>
            </a:fontRef>
          </p:style>
        </p:cxnSp>
      </p:grpSp>
      <p:grpSp>
        <p:nvGrpSpPr>
          <p:cNvPr id="31" name="Group 30">
            <a:extLst>
              <a:ext uri="{C183D7F6-B498-43B3-948B-1728B52AA6E4}">
                <adec:decorative xmlns:adec="http://schemas.microsoft.com/office/drawing/2017/decorative" val="1"/>
              </a:ext>
            </a:extLst>
          </p:cNvPr>
          <p:cNvGrpSpPr/>
          <p:nvPr/>
        </p:nvGrpSpPr>
        <p:grpSpPr>
          <a:xfrm>
            <a:off x="4717400" y="2418036"/>
            <a:ext cx="1733908" cy="1733680"/>
            <a:chOff x="3676819" y="2418036"/>
            <a:chExt cx="1733908" cy="1733680"/>
          </a:xfrm>
        </p:grpSpPr>
        <p:sp>
          <p:nvSpPr>
            <p:cNvPr id="32" name="Oval 31"/>
            <p:cNvSpPr/>
            <p:nvPr/>
          </p:nvSpPr>
          <p:spPr>
            <a:xfrm>
              <a:off x="3676819" y="2418036"/>
              <a:ext cx="1733908" cy="1733680"/>
            </a:xfrm>
            <a:prstGeom prst="ellipse">
              <a:avLst/>
            </a:prstGeom>
            <a:solidFill>
              <a:srgbClr val="00ADD2"/>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25" dirty="0">
                <a:latin typeface="Open Sans Light"/>
              </a:endParaRPr>
            </a:p>
          </p:txBody>
        </p:sp>
        <p:sp>
          <p:nvSpPr>
            <p:cNvPr id="33" name="AutoShape 82"/>
            <p:cNvSpPr>
              <a:spLocks noChangeAspect="1"/>
            </p:cNvSpPr>
            <p:nvPr/>
          </p:nvSpPr>
          <p:spPr bwMode="auto">
            <a:xfrm>
              <a:off x="4263485" y="3052249"/>
              <a:ext cx="560576" cy="4517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767" y="5419"/>
                  </a:moveTo>
                  <a:cubicBezTo>
                    <a:pt x="4051" y="5419"/>
                    <a:pt x="4271" y="5505"/>
                    <a:pt x="4428" y="5687"/>
                  </a:cubicBezTo>
                  <a:cubicBezTo>
                    <a:pt x="4586" y="5865"/>
                    <a:pt x="4701" y="6078"/>
                    <a:pt x="4766" y="6326"/>
                  </a:cubicBezTo>
                  <a:cubicBezTo>
                    <a:pt x="4835" y="6574"/>
                    <a:pt x="4879" y="6836"/>
                    <a:pt x="4893" y="7106"/>
                  </a:cubicBezTo>
                  <a:cubicBezTo>
                    <a:pt x="4910" y="7377"/>
                    <a:pt x="4917" y="7596"/>
                    <a:pt x="4917" y="7760"/>
                  </a:cubicBezTo>
                  <a:lnTo>
                    <a:pt x="4917" y="9856"/>
                  </a:lnTo>
                  <a:cubicBezTo>
                    <a:pt x="4809" y="9928"/>
                    <a:pt x="4720" y="10015"/>
                    <a:pt x="4646" y="10110"/>
                  </a:cubicBezTo>
                  <a:cubicBezTo>
                    <a:pt x="4574" y="10208"/>
                    <a:pt x="4468" y="10257"/>
                    <a:pt x="4329" y="10257"/>
                  </a:cubicBezTo>
                  <a:lnTo>
                    <a:pt x="561" y="10257"/>
                  </a:lnTo>
                  <a:cubicBezTo>
                    <a:pt x="439" y="10257"/>
                    <a:pt x="338" y="10208"/>
                    <a:pt x="256" y="10110"/>
                  </a:cubicBezTo>
                  <a:cubicBezTo>
                    <a:pt x="177" y="10015"/>
                    <a:pt x="93" y="9928"/>
                    <a:pt x="0" y="9856"/>
                  </a:cubicBezTo>
                  <a:lnTo>
                    <a:pt x="0" y="7760"/>
                  </a:lnTo>
                  <a:cubicBezTo>
                    <a:pt x="0" y="7596"/>
                    <a:pt x="4" y="7377"/>
                    <a:pt x="12" y="7106"/>
                  </a:cubicBezTo>
                  <a:cubicBezTo>
                    <a:pt x="19" y="6836"/>
                    <a:pt x="57" y="6574"/>
                    <a:pt x="124" y="6326"/>
                  </a:cubicBezTo>
                  <a:cubicBezTo>
                    <a:pt x="196" y="6078"/>
                    <a:pt x="309" y="5865"/>
                    <a:pt x="465" y="5687"/>
                  </a:cubicBezTo>
                  <a:cubicBezTo>
                    <a:pt x="624" y="5508"/>
                    <a:pt x="842" y="5419"/>
                    <a:pt x="1123" y="5419"/>
                  </a:cubicBezTo>
                  <a:cubicBezTo>
                    <a:pt x="782" y="5151"/>
                    <a:pt x="508" y="4803"/>
                    <a:pt x="304" y="4377"/>
                  </a:cubicBezTo>
                  <a:cubicBezTo>
                    <a:pt x="103" y="3950"/>
                    <a:pt x="0" y="3469"/>
                    <a:pt x="0" y="2937"/>
                  </a:cubicBezTo>
                  <a:cubicBezTo>
                    <a:pt x="0" y="2539"/>
                    <a:pt x="64" y="2162"/>
                    <a:pt x="189" y="1805"/>
                  </a:cubicBezTo>
                  <a:cubicBezTo>
                    <a:pt x="316" y="1448"/>
                    <a:pt x="491" y="1134"/>
                    <a:pt x="717" y="861"/>
                  </a:cubicBezTo>
                  <a:cubicBezTo>
                    <a:pt x="943" y="590"/>
                    <a:pt x="1207" y="380"/>
                    <a:pt x="1504" y="227"/>
                  </a:cubicBezTo>
                  <a:cubicBezTo>
                    <a:pt x="1804" y="77"/>
                    <a:pt x="2119" y="0"/>
                    <a:pt x="2445" y="0"/>
                  </a:cubicBezTo>
                  <a:cubicBezTo>
                    <a:pt x="2793" y="0"/>
                    <a:pt x="3115" y="77"/>
                    <a:pt x="3412" y="227"/>
                  </a:cubicBezTo>
                  <a:cubicBezTo>
                    <a:pt x="3712" y="380"/>
                    <a:pt x="3969" y="590"/>
                    <a:pt x="4188" y="861"/>
                  </a:cubicBezTo>
                  <a:cubicBezTo>
                    <a:pt x="4406" y="1134"/>
                    <a:pt x="4584" y="1448"/>
                    <a:pt x="4716" y="1805"/>
                  </a:cubicBezTo>
                  <a:cubicBezTo>
                    <a:pt x="4850" y="2162"/>
                    <a:pt x="4917" y="2539"/>
                    <a:pt x="4917" y="2937"/>
                  </a:cubicBezTo>
                  <a:cubicBezTo>
                    <a:pt x="4917" y="3458"/>
                    <a:pt x="4814" y="3939"/>
                    <a:pt x="4603" y="4371"/>
                  </a:cubicBezTo>
                  <a:cubicBezTo>
                    <a:pt x="4392" y="4800"/>
                    <a:pt x="4115" y="5151"/>
                    <a:pt x="3767" y="5419"/>
                  </a:cubicBezTo>
                  <a:moveTo>
                    <a:pt x="18165" y="12062"/>
                  </a:moveTo>
                  <a:cubicBezTo>
                    <a:pt x="18672" y="12604"/>
                    <a:pt x="19070" y="13142"/>
                    <a:pt x="19356" y="13669"/>
                  </a:cubicBezTo>
                  <a:cubicBezTo>
                    <a:pt x="19641" y="14196"/>
                    <a:pt x="19788" y="14801"/>
                    <a:pt x="19788" y="15480"/>
                  </a:cubicBezTo>
                  <a:lnTo>
                    <a:pt x="19788" y="20816"/>
                  </a:lnTo>
                  <a:cubicBezTo>
                    <a:pt x="19694" y="20868"/>
                    <a:pt x="19620" y="20931"/>
                    <a:pt x="19557" y="20995"/>
                  </a:cubicBezTo>
                  <a:cubicBezTo>
                    <a:pt x="19497" y="21061"/>
                    <a:pt x="19425" y="21122"/>
                    <a:pt x="19344" y="21191"/>
                  </a:cubicBezTo>
                  <a:cubicBezTo>
                    <a:pt x="19262" y="21251"/>
                    <a:pt x="19173" y="21317"/>
                    <a:pt x="19075" y="21386"/>
                  </a:cubicBezTo>
                  <a:cubicBezTo>
                    <a:pt x="18976" y="21455"/>
                    <a:pt x="18835" y="21528"/>
                    <a:pt x="18662" y="21599"/>
                  </a:cubicBezTo>
                  <a:lnTo>
                    <a:pt x="2942" y="21599"/>
                  </a:lnTo>
                  <a:cubicBezTo>
                    <a:pt x="2675" y="21599"/>
                    <a:pt x="2467" y="21499"/>
                    <a:pt x="2318" y="21291"/>
                  </a:cubicBezTo>
                  <a:cubicBezTo>
                    <a:pt x="2167" y="21081"/>
                    <a:pt x="2003" y="20926"/>
                    <a:pt x="1819" y="20816"/>
                  </a:cubicBezTo>
                  <a:lnTo>
                    <a:pt x="1819" y="15480"/>
                  </a:lnTo>
                  <a:cubicBezTo>
                    <a:pt x="1819" y="14763"/>
                    <a:pt x="1989" y="14127"/>
                    <a:pt x="2335" y="13571"/>
                  </a:cubicBezTo>
                  <a:cubicBezTo>
                    <a:pt x="2678" y="13018"/>
                    <a:pt x="3052" y="12511"/>
                    <a:pt x="3460" y="12062"/>
                  </a:cubicBezTo>
                  <a:cubicBezTo>
                    <a:pt x="3535" y="11970"/>
                    <a:pt x="3633" y="11869"/>
                    <a:pt x="3753" y="11766"/>
                  </a:cubicBezTo>
                  <a:cubicBezTo>
                    <a:pt x="3873" y="11659"/>
                    <a:pt x="4000" y="11590"/>
                    <a:pt x="4137" y="11553"/>
                  </a:cubicBezTo>
                  <a:cubicBezTo>
                    <a:pt x="4276" y="11495"/>
                    <a:pt x="4432" y="11466"/>
                    <a:pt x="4610" y="11455"/>
                  </a:cubicBezTo>
                  <a:cubicBezTo>
                    <a:pt x="4785" y="11446"/>
                    <a:pt x="4956" y="11423"/>
                    <a:pt x="5126" y="11388"/>
                  </a:cubicBezTo>
                  <a:cubicBezTo>
                    <a:pt x="5594" y="11299"/>
                    <a:pt x="6091" y="11210"/>
                    <a:pt x="6621" y="11121"/>
                  </a:cubicBezTo>
                  <a:cubicBezTo>
                    <a:pt x="7149" y="11034"/>
                    <a:pt x="7665" y="10945"/>
                    <a:pt x="8172" y="10853"/>
                  </a:cubicBezTo>
                  <a:cubicBezTo>
                    <a:pt x="7483" y="10326"/>
                    <a:pt x="6928" y="9632"/>
                    <a:pt x="6513" y="8762"/>
                  </a:cubicBezTo>
                  <a:cubicBezTo>
                    <a:pt x="6093" y="7896"/>
                    <a:pt x="5884" y="6940"/>
                    <a:pt x="5884" y="5903"/>
                  </a:cubicBezTo>
                  <a:cubicBezTo>
                    <a:pt x="5884" y="5097"/>
                    <a:pt x="6016" y="4331"/>
                    <a:pt x="6275" y="3608"/>
                  </a:cubicBezTo>
                  <a:cubicBezTo>
                    <a:pt x="6535" y="2885"/>
                    <a:pt x="6887" y="2260"/>
                    <a:pt x="7331" y="1733"/>
                  </a:cubicBezTo>
                  <a:cubicBezTo>
                    <a:pt x="7778" y="1203"/>
                    <a:pt x="8299" y="786"/>
                    <a:pt x="8894" y="472"/>
                  </a:cubicBezTo>
                  <a:cubicBezTo>
                    <a:pt x="9494" y="158"/>
                    <a:pt x="10125" y="3"/>
                    <a:pt x="10802" y="3"/>
                  </a:cubicBezTo>
                  <a:cubicBezTo>
                    <a:pt x="11476" y="3"/>
                    <a:pt x="12112" y="158"/>
                    <a:pt x="12710" y="472"/>
                  </a:cubicBezTo>
                  <a:cubicBezTo>
                    <a:pt x="13307" y="786"/>
                    <a:pt x="13826" y="1203"/>
                    <a:pt x="14272" y="1733"/>
                  </a:cubicBezTo>
                  <a:cubicBezTo>
                    <a:pt x="14716" y="2260"/>
                    <a:pt x="15067" y="2885"/>
                    <a:pt x="15328" y="3608"/>
                  </a:cubicBezTo>
                  <a:cubicBezTo>
                    <a:pt x="15590" y="4331"/>
                    <a:pt x="15719" y="5097"/>
                    <a:pt x="15719" y="5903"/>
                  </a:cubicBezTo>
                  <a:cubicBezTo>
                    <a:pt x="15719" y="6939"/>
                    <a:pt x="15513" y="7890"/>
                    <a:pt x="15100" y="8757"/>
                  </a:cubicBezTo>
                  <a:cubicBezTo>
                    <a:pt x="14685" y="9620"/>
                    <a:pt x="14128" y="10320"/>
                    <a:pt x="13432" y="10853"/>
                  </a:cubicBezTo>
                  <a:cubicBezTo>
                    <a:pt x="13936" y="10945"/>
                    <a:pt x="14452" y="11031"/>
                    <a:pt x="14978" y="11115"/>
                  </a:cubicBezTo>
                  <a:cubicBezTo>
                    <a:pt x="15504" y="11198"/>
                    <a:pt x="16005" y="11288"/>
                    <a:pt x="16478" y="11388"/>
                  </a:cubicBezTo>
                  <a:cubicBezTo>
                    <a:pt x="16653" y="11426"/>
                    <a:pt x="16826" y="11449"/>
                    <a:pt x="16994" y="11455"/>
                  </a:cubicBezTo>
                  <a:cubicBezTo>
                    <a:pt x="17162" y="11466"/>
                    <a:pt x="17323" y="11495"/>
                    <a:pt x="17467" y="11553"/>
                  </a:cubicBezTo>
                  <a:cubicBezTo>
                    <a:pt x="17603" y="11590"/>
                    <a:pt x="17731" y="11659"/>
                    <a:pt x="17851" y="11766"/>
                  </a:cubicBezTo>
                  <a:cubicBezTo>
                    <a:pt x="17966" y="11869"/>
                    <a:pt x="18074" y="11970"/>
                    <a:pt x="18165" y="12062"/>
                  </a:cubicBezTo>
                  <a:moveTo>
                    <a:pt x="20474" y="5419"/>
                  </a:moveTo>
                  <a:cubicBezTo>
                    <a:pt x="20757" y="5419"/>
                    <a:pt x="20973" y="5505"/>
                    <a:pt x="21124" y="5687"/>
                  </a:cubicBezTo>
                  <a:cubicBezTo>
                    <a:pt x="21271" y="5865"/>
                    <a:pt x="21381" y="6078"/>
                    <a:pt x="21448" y="6326"/>
                  </a:cubicBezTo>
                  <a:cubicBezTo>
                    <a:pt x="21520" y="6574"/>
                    <a:pt x="21561" y="6836"/>
                    <a:pt x="21576" y="7106"/>
                  </a:cubicBezTo>
                  <a:cubicBezTo>
                    <a:pt x="21592" y="7377"/>
                    <a:pt x="21599" y="7596"/>
                    <a:pt x="21599" y="7760"/>
                  </a:cubicBezTo>
                  <a:lnTo>
                    <a:pt x="21599" y="9856"/>
                  </a:lnTo>
                  <a:cubicBezTo>
                    <a:pt x="21508" y="9928"/>
                    <a:pt x="21422" y="10015"/>
                    <a:pt x="21340" y="10110"/>
                  </a:cubicBezTo>
                  <a:cubicBezTo>
                    <a:pt x="21261" y="10208"/>
                    <a:pt x="21158" y="10257"/>
                    <a:pt x="21036" y="10257"/>
                  </a:cubicBezTo>
                  <a:lnTo>
                    <a:pt x="17268" y="10257"/>
                  </a:lnTo>
                  <a:cubicBezTo>
                    <a:pt x="17131" y="10257"/>
                    <a:pt x="17023" y="10208"/>
                    <a:pt x="16953" y="10110"/>
                  </a:cubicBezTo>
                  <a:cubicBezTo>
                    <a:pt x="16879" y="10015"/>
                    <a:pt x="16790" y="9928"/>
                    <a:pt x="16682" y="9856"/>
                  </a:cubicBezTo>
                  <a:lnTo>
                    <a:pt x="16682" y="7760"/>
                  </a:lnTo>
                  <a:cubicBezTo>
                    <a:pt x="16682" y="7596"/>
                    <a:pt x="16692" y="7377"/>
                    <a:pt x="16706" y="7106"/>
                  </a:cubicBezTo>
                  <a:cubicBezTo>
                    <a:pt x="16720" y="6836"/>
                    <a:pt x="16766" y="6574"/>
                    <a:pt x="16836" y="6326"/>
                  </a:cubicBezTo>
                  <a:cubicBezTo>
                    <a:pt x="16912" y="6078"/>
                    <a:pt x="17023" y="5865"/>
                    <a:pt x="17183" y="5687"/>
                  </a:cubicBezTo>
                  <a:cubicBezTo>
                    <a:pt x="17337" y="5508"/>
                    <a:pt x="17556" y="5419"/>
                    <a:pt x="17829" y="5419"/>
                  </a:cubicBezTo>
                  <a:cubicBezTo>
                    <a:pt x="17488" y="5151"/>
                    <a:pt x="17210" y="4803"/>
                    <a:pt x="16999" y="4377"/>
                  </a:cubicBezTo>
                  <a:cubicBezTo>
                    <a:pt x="16788" y="3950"/>
                    <a:pt x="16682" y="3469"/>
                    <a:pt x="16682" y="2937"/>
                  </a:cubicBezTo>
                  <a:cubicBezTo>
                    <a:pt x="16682" y="2539"/>
                    <a:pt x="16744" y="2162"/>
                    <a:pt x="16872" y="1805"/>
                  </a:cubicBezTo>
                  <a:cubicBezTo>
                    <a:pt x="16999" y="1448"/>
                    <a:pt x="17174" y="1134"/>
                    <a:pt x="17400" y="861"/>
                  </a:cubicBezTo>
                  <a:cubicBezTo>
                    <a:pt x="17625" y="590"/>
                    <a:pt x="17889" y="380"/>
                    <a:pt x="18187" y="227"/>
                  </a:cubicBezTo>
                  <a:cubicBezTo>
                    <a:pt x="18487" y="77"/>
                    <a:pt x="18808" y="0"/>
                    <a:pt x="19152" y="0"/>
                  </a:cubicBezTo>
                  <a:cubicBezTo>
                    <a:pt x="19480" y="0"/>
                    <a:pt x="19795" y="77"/>
                    <a:pt x="20095" y="227"/>
                  </a:cubicBezTo>
                  <a:cubicBezTo>
                    <a:pt x="20395" y="380"/>
                    <a:pt x="20656" y="590"/>
                    <a:pt x="20882" y="861"/>
                  </a:cubicBezTo>
                  <a:cubicBezTo>
                    <a:pt x="21108" y="1134"/>
                    <a:pt x="21285" y="1448"/>
                    <a:pt x="21412" y="1805"/>
                  </a:cubicBezTo>
                  <a:cubicBezTo>
                    <a:pt x="21537" y="2162"/>
                    <a:pt x="21599" y="2539"/>
                    <a:pt x="21599" y="2937"/>
                  </a:cubicBezTo>
                  <a:cubicBezTo>
                    <a:pt x="21599" y="3458"/>
                    <a:pt x="21499" y="3939"/>
                    <a:pt x="21295" y="4371"/>
                  </a:cubicBezTo>
                  <a:cubicBezTo>
                    <a:pt x="21093" y="4800"/>
                    <a:pt x="20820" y="5151"/>
                    <a:pt x="20474" y="5419"/>
                  </a:cubicBezTo>
                </a:path>
              </a:pathLst>
            </a:custGeom>
            <a:solidFill>
              <a:schemeClr val="bg1"/>
            </a:solidFill>
            <a:ln>
              <a:noFill/>
            </a:ln>
            <a:effectLst/>
          </p:spPr>
          <p:txBody>
            <a:bodyPr lIns="28571" tIns="28571" rIns="28571" bIns="28571" anchor="ctr"/>
            <a:lstStyle/>
            <a:p>
              <a:pPr defTabSz="256862">
                <a:defRPr/>
              </a:pPr>
              <a:endParaRPr lang="es-ES" sz="1575">
                <a:solidFill>
                  <a:srgbClr val="44CEB9"/>
                </a:solidFill>
                <a:effectLst>
                  <a:outerShdw blurRad="38100" dist="38100" dir="2700000" algn="tl">
                    <a:srgbClr val="000000"/>
                  </a:outerShdw>
                </a:effectLst>
                <a:latin typeface="Gill Sans" charset="0"/>
                <a:cs typeface="Gill Sans" charset="0"/>
                <a:sym typeface="Gill Sans" charset="0"/>
              </a:endParaRPr>
            </a:p>
          </p:txBody>
        </p:sp>
      </p:grpSp>
      <p:sp>
        <p:nvSpPr>
          <p:cNvPr id="2" name="TextBox 1"/>
          <p:cNvSpPr txBox="1"/>
          <p:nvPr/>
        </p:nvSpPr>
        <p:spPr>
          <a:xfrm>
            <a:off x="5866609" y="6264876"/>
            <a:ext cx="3277391" cy="276999"/>
          </a:xfrm>
          <a:prstGeom prst="rect">
            <a:avLst/>
          </a:prstGeom>
          <a:noFill/>
        </p:spPr>
        <p:txBody>
          <a:bodyPr wrap="square" rtlCol="0">
            <a:spAutoFit/>
          </a:bodyPr>
          <a:lstStyle/>
          <a:p>
            <a:r>
              <a:rPr lang="en-US" sz="1200" dirty="0">
                <a:solidFill>
                  <a:srgbClr val="FFC000"/>
                </a:solidFill>
              </a:rPr>
              <a:t>Dharajiya, et al. Clinical Chemistry, 2017.  In press. </a:t>
            </a:r>
          </a:p>
        </p:txBody>
      </p:sp>
    </p:spTree>
    <p:extLst>
      <p:ext uri="{BB962C8B-B14F-4D97-AF65-F5344CB8AC3E}">
        <p14:creationId xmlns:p14="http://schemas.microsoft.com/office/powerpoint/2010/main" val="1060712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FFFF00"/>
                </a:solidFill>
              </a:rPr>
              <a:t>       Genome Instability Number (GIN)</a:t>
            </a:r>
          </a:p>
        </p:txBody>
      </p:sp>
      <p:sp>
        <p:nvSpPr>
          <p:cNvPr id="2" name="Subtitle 1"/>
          <p:cNvSpPr>
            <a:spLocks noGrp="1"/>
          </p:cNvSpPr>
          <p:nvPr>
            <p:ph type="subTitle" idx="11"/>
          </p:nvPr>
        </p:nvSpPr>
        <p:spPr>
          <a:solidFill>
            <a:schemeClr val="tx1"/>
          </a:solidFill>
        </p:spPr>
        <p:txBody>
          <a:bodyPr/>
          <a:lstStyle/>
          <a:p>
            <a:r>
              <a:rPr lang="en-US" dirty="0">
                <a:solidFill>
                  <a:schemeClr val="bg1"/>
                </a:solidFill>
              </a:rPr>
              <a:t>Quantification of total copy number alterations</a:t>
            </a:r>
          </a:p>
        </p:txBody>
      </p:sp>
      <p:sp>
        <p:nvSpPr>
          <p:cNvPr id="4" name="Content Placeholder 3"/>
          <p:cNvSpPr>
            <a:spLocks noGrp="1"/>
          </p:cNvSpPr>
          <p:nvPr>
            <p:ph idx="1"/>
          </p:nvPr>
        </p:nvSpPr>
        <p:spPr/>
        <p:txBody>
          <a:bodyPr/>
          <a:lstStyle/>
          <a:p>
            <a:r>
              <a:rPr lang="en-US" dirty="0">
                <a:solidFill>
                  <a:schemeClr val="bg1"/>
                </a:solidFill>
              </a:rPr>
              <a:t>In addition to counting CNAs, we wanted a metric to quantify the level of genomic instability</a:t>
            </a:r>
          </a:p>
          <a:p>
            <a:pPr marL="406400" lvl="1" indent="0">
              <a:buNone/>
            </a:pPr>
            <a:r>
              <a:rPr lang="en-US" b="1" dirty="0">
                <a:solidFill>
                  <a:srgbClr val="00FFCC"/>
                </a:solidFill>
              </a:rPr>
              <a:t>Genomic Instability Number (GIN)</a:t>
            </a:r>
          </a:p>
          <a:p>
            <a:pPr lvl="1"/>
            <a:r>
              <a:rPr lang="en-US" dirty="0">
                <a:solidFill>
                  <a:schemeClr val="bg1"/>
                </a:solidFill>
              </a:rPr>
              <a:t>Represents the cumulative deviations of all CNAs across the genome</a:t>
            </a:r>
          </a:p>
          <a:p>
            <a:pPr lvl="1"/>
            <a:r>
              <a:rPr lang="en-US" dirty="0">
                <a:solidFill>
                  <a:schemeClr val="bg1"/>
                </a:solidFill>
              </a:rPr>
              <a:t>Influenced by both the magnitude of the CNA and the level of </a:t>
            </a:r>
            <a:r>
              <a:rPr lang="en-US" dirty="0" err="1">
                <a:solidFill>
                  <a:schemeClr val="bg1"/>
                </a:solidFill>
              </a:rPr>
              <a:t>ctDNA</a:t>
            </a:r>
            <a:r>
              <a:rPr lang="en-US" dirty="0">
                <a:solidFill>
                  <a:schemeClr val="bg1"/>
                </a:solidFill>
              </a:rPr>
              <a:t> in the plasma</a:t>
            </a:r>
          </a:p>
          <a:p>
            <a:r>
              <a:rPr lang="en-US" dirty="0">
                <a:solidFill>
                  <a:srgbClr val="00FFCC"/>
                </a:solidFill>
              </a:rPr>
              <a:t>Higher GIN = more significant copy number alterations</a:t>
            </a:r>
          </a:p>
          <a:p>
            <a:endParaRPr lang="en-US" dirty="0">
              <a:solidFill>
                <a:srgbClr val="00FFCC"/>
              </a:solidFill>
            </a:endParaRPr>
          </a:p>
        </p:txBody>
      </p:sp>
      <p:pic>
        <p:nvPicPr>
          <p:cNvPr id="9" name="Content Placeholder 8" descr="Graphic illustrating genome instability number (GIN) as the cumulative deviation of copy number alterations across the genome"/>
          <p:cNvPicPr>
            <a:picLocks noGrp="1" noChangeAspect="1"/>
          </p:cNvPicPr>
          <p:nvPr>
            <p:ph idx="12"/>
          </p:nvPr>
        </p:nvPicPr>
        <p:blipFill>
          <a:blip r:embed="rId2">
            <a:extLst>
              <a:ext uri="{28A0092B-C50C-407E-A947-70E740481C1C}">
                <a14:useLocalDpi xmlns:a14="http://schemas.microsoft.com/office/drawing/2010/main" val="0"/>
              </a:ext>
            </a:extLst>
          </a:blip>
          <a:srcRect t="-11476" b="-11476"/>
          <a:stretch>
            <a:fillRect/>
          </a:stretch>
        </p:blipFill>
        <p:spPr>
          <a:xfrm>
            <a:off x="4844481" y="1258802"/>
            <a:ext cx="4187071" cy="5148072"/>
          </a:xfrm>
        </p:spPr>
      </p:pic>
    </p:spTree>
    <p:extLst>
      <p:ext uri="{BB962C8B-B14F-4D97-AF65-F5344CB8AC3E}">
        <p14:creationId xmlns:p14="http://schemas.microsoft.com/office/powerpoint/2010/main" val="347524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788362F-E3EF-4555-B2CD-083739A0A549}"/>
              </a:ext>
            </a:extLst>
          </p:cNvPr>
          <p:cNvSpPr>
            <a:spLocks noGrp="1"/>
          </p:cNvSpPr>
          <p:nvPr>
            <p:ph type="ctrTitle"/>
          </p:nvPr>
        </p:nvSpPr>
        <p:spPr/>
        <p:txBody>
          <a:bodyPr>
            <a:normAutofit/>
          </a:bodyPr>
          <a:lstStyle/>
          <a:p>
            <a:r>
              <a:rPr lang="en-US" altLang="ko-KR" dirty="0">
                <a:solidFill>
                  <a:srgbClr val="FFFF00"/>
                </a:solidFill>
              </a:rPr>
              <a:t>Response to CAR-T therapy can be monitored using genome-wide sequencing of cell-free DNA in patients with DLBCL</a:t>
            </a:r>
            <a:endParaRPr lang="ko-KR" altLang="en-US" dirty="0">
              <a:solidFill>
                <a:srgbClr val="FFFF00"/>
              </a:solidFill>
            </a:endParaRPr>
          </a:p>
        </p:txBody>
      </p:sp>
      <p:sp>
        <p:nvSpPr>
          <p:cNvPr id="3" name="부제목 2">
            <a:extLst>
              <a:ext uri="{FF2B5EF4-FFF2-40B4-BE49-F238E27FC236}">
                <a16:creationId xmlns:a16="http://schemas.microsoft.com/office/drawing/2014/main" id="{BE675760-878F-4965-A173-43C4F0612D86}"/>
              </a:ext>
            </a:extLst>
          </p:cNvPr>
          <p:cNvSpPr>
            <a:spLocks noGrp="1"/>
          </p:cNvSpPr>
          <p:nvPr>
            <p:ph type="subTitle" idx="1"/>
          </p:nvPr>
        </p:nvSpPr>
        <p:spPr>
          <a:xfrm>
            <a:off x="288697" y="3453087"/>
            <a:ext cx="8179943" cy="2016985"/>
          </a:xfrm>
        </p:spPr>
        <p:txBody>
          <a:bodyPr>
            <a:noAutofit/>
          </a:bodyPr>
          <a:lstStyle/>
          <a:p>
            <a:r>
              <a:rPr lang="en-US" altLang="ko-KR" sz="1600" dirty="0">
                <a:latin typeface="+mj-lt"/>
                <a:ea typeface="바탕" panose="02030600000101010101" pitchFamily="18" charset="-127"/>
                <a:cs typeface="Times New Roman" panose="02020603050405020304" pitchFamily="18" charset="0"/>
              </a:rPr>
              <a:t>Aaron M. Goodman</a:t>
            </a:r>
            <a:r>
              <a:rPr lang="en-US" altLang="ko-KR" sz="1600" baseline="30000" dirty="0">
                <a:latin typeface="+mj-lt"/>
                <a:ea typeface="바탕" panose="02030600000101010101" pitchFamily="18" charset="-127"/>
                <a:cs typeface="Times New Roman" panose="02020603050405020304" pitchFamily="18" charset="0"/>
              </a:rPr>
              <a:t>1</a:t>
            </a:r>
            <a:r>
              <a:rPr lang="en-US" altLang="ko-KR" sz="1600" dirty="0">
                <a:latin typeface="+mj-lt"/>
                <a:ea typeface="바탕" panose="02030600000101010101" pitchFamily="18" charset="-127"/>
                <a:cs typeface="Times New Roman" panose="02020603050405020304" pitchFamily="18" charset="0"/>
              </a:rPr>
              <a:t>, Kimberly A. Holden</a:t>
            </a:r>
            <a:r>
              <a:rPr lang="en-US" altLang="ko-KR" sz="1600" baseline="30000" dirty="0">
                <a:latin typeface="+mj-lt"/>
                <a:ea typeface="바탕" panose="02030600000101010101" pitchFamily="18" charset="-127"/>
                <a:cs typeface="Times New Roman" panose="02020603050405020304" pitchFamily="18" charset="0"/>
              </a:rPr>
              <a:t>2</a:t>
            </a:r>
            <a:r>
              <a:rPr lang="en-US" altLang="ko-KR" sz="1600" dirty="0">
                <a:latin typeface="+mj-lt"/>
                <a:ea typeface="바탕" panose="02030600000101010101" pitchFamily="18" charset="-127"/>
                <a:cs typeface="Times New Roman" panose="02020603050405020304" pitchFamily="18" charset="0"/>
              </a:rPr>
              <a:t>, Ah-Reum Jeong</a:t>
            </a:r>
            <a:r>
              <a:rPr lang="en-US" altLang="ko-KR" sz="1600" baseline="30000" dirty="0">
                <a:latin typeface="+mj-lt"/>
                <a:ea typeface="바탕" panose="02030600000101010101" pitchFamily="18" charset="-127"/>
                <a:cs typeface="Times New Roman" panose="02020603050405020304" pitchFamily="18" charset="0"/>
              </a:rPr>
              <a:t>3</a:t>
            </a:r>
            <a:r>
              <a:rPr lang="en-US" altLang="ko-KR" sz="1600" dirty="0">
                <a:latin typeface="+mj-lt"/>
                <a:ea typeface="바탕" panose="02030600000101010101" pitchFamily="18" charset="-127"/>
                <a:cs typeface="Times New Roman" panose="02020603050405020304" pitchFamily="18" charset="0"/>
              </a:rPr>
              <a:t>, Lisa Kim</a:t>
            </a:r>
            <a:r>
              <a:rPr lang="en-US" altLang="ko-KR" sz="1600" baseline="30000" dirty="0">
                <a:latin typeface="+mj-lt"/>
                <a:ea typeface="바탕" panose="02030600000101010101" pitchFamily="18" charset="-127"/>
                <a:cs typeface="Times New Roman" panose="02020603050405020304" pitchFamily="18" charset="0"/>
              </a:rPr>
              <a:t>2</a:t>
            </a:r>
            <a:r>
              <a:rPr lang="en-US" altLang="ko-KR" sz="1600" dirty="0">
                <a:latin typeface="+mj-lt"/>
                <a:ea typeface="바탕" panose="02030600000101010101" pitchFamily="18" charset="-127"/>
                <a:cs typeface="Times New Roman" panose="02020603050405020304" pitchFamily="18" charset="0"/>
              </a:rPr>
              <a:t>, Kerry D. Fitzgerald</a:t>
            </a:r>
            <a:r>
              <a:rPr lang="en-US" altLang="ko-KR" sz="1600" baseline="30000" dirty="0">
                <a:latin typeface="+mj-lt"/>
                <a:ea typeface="바탕" panose="02030600000101010101" pitchFamily="18" charset="-127"/>
                <a:cs typeface="Times New Roman" panose="02020603050405020304" pitchFamily="18" charset="0"/>
              </a:rPr>
              <a:t>2</a:t>
            </a:r>
            <a:r>
              <a:rPr lang="en-US" altLang="ko-KR" sz="1600" dirty="0">
                <a:latin typeface="+mj-lt"/>
                <a:ea typeface="바탕" panose="02030600000101010101" pitchFamily="18" charset="-127"/>
                <a:cs typeface="Times New Roman" panose="02020603050405020304" pitchFamily="18" charset="0"/>
              </a:rPr>
              <a:t>, </a:t>
            </a:r>
            <a:r>
              <a:rPr lang="en-US" altLang="ko-KR" sz="1600" dirty="0" err="1">
                <a:latin typeface="+mj-lt"/>
                <a:ea typeface="바탕" panose="02030600000101010101" pitchFamily="18" charset="-127"/>
                <a:cs typeface="Times New Roman" panose="02020603050405020304" pitchFamily="18" charset="0"/>
              </a:rPr>
              <a:t>Eyad</a:t>
            </a:r>
            <a:r>
              <a:rPr lang="en-US" altLang="ko-KR" sz="1600" dirty="0">
                <a:latin typeface="+mj-lt"/>
                <a:ea typeface="바탕" panose="02030600000101010101" pitchFamily="18" charset="-127"/>
                <a:cs typeface="Times New Roman" panose="02020603050405020304" pitchFamily="18" charset="0"/>
              </a:rPr>
              <a:t> Almasri</a:t>
            </a:r>
            <a:r>
              <a:rPr lang="en-US" altLang="ko-KR" sz="1600" baseline="30000" dirty="0">
                <a:latin typeface="+mj-lt"/>
                <a:ea typeface="바탕" panose="02030600000101010101" pitchFamily="18" charset="-127"/>
                <a:cs typeface="Times New Roman" panose="02020603050405020304" pitchFamily="18" charset="0"/>
              </a:rPr>
              <a:t>2</a:t>
            </a:r>
            <a:r>
              <a:rPr lang="en-US" altLang="ko-KR" sz="1600" dirty="0">
                <a:latin typeface="+mj-lt"/>
                <a:ea typeface="바탕" panose="02030600000101010101" pitchFamily="18" charset="-127"/>
                <a:cs typeface="Times New Roman" panose="02020603050405020304" pitchFamily="18" charset="0"/>
              </a:rPr>
              <a:t>, Graham McLennan</a:t>
            </a:r>
            <a:r>
              <a:rPr lang="en-US" altLang="ko-KR" sz="1600" baseline="30000" dirty="0">
                <a:latin typeface="+mj-lt"/>
                <a:ea typeface="바탕" panose="02030600000101010101" pitchFamily="18" charset="-127"/>
                <a:cs typeface="Times New Roman" panose="02020603050405020304" pitchFamily="18" charset="0"/>
              </a:rPr>
              <a:t>2</a:t>
            </a:r>
            <a:r>
              <a:rPr lang="en-US" altLang="ko-KR" sz="1600" dirty="0">
                <a:latin typeface="+mj-lt"/>
                <a:ea typeface="바탕" panose="02030600000101010101" pitchFamily="18" charset="-127"/>
                <a:cs typeface="Times New Roman" panose="02020603050405020304" pitchFamily="18" charset="0"/>
              </a:rPr>
              <a:t>, Marcia Eisenberg</a:t>
            </a:r>
            <a:r>
              <a:rPr lang="en-US" altLang="ko-KR" sz="1600" baseline="30000" dirty="0">
                <a:latin typeface="+mj-lt"/>
                <a:ea typeface="바탕" panose="02030600000101010101" pitchFamily="18" charset="-127"/>
                <a:cs typeface="Times New Roman" panose="02020603050405020304" pitchFamily="18" charset="0"/>
              </a:rPr>
              <a:t>4</a:t>
            </a:r>
            <a:r>
              <a:rPr lang="en-US" altLang="ko-KR" sz="1600" dirty="0">
                <a:latin typeface="+mj-lt"/>
                <a:ea typeface="바탕" panose="02030600000101010101" pitchFamily="18" charset="-127"/>
                <a:cs typeface="Times New Roman" panose="02020603050405020304" pitchFamily="18" charset="0"/>
              </a:rPr>
              <a:t>, Amin H. Jahromi</a:t>
            </a:r>
            <a:r>
              <a:rPr lang="en-US" altLang="ko-KR" sz="1600" baseline="30000" dirty="0">
                <a:latin typeface="+mj-lt"/>
                <a:ea typeface="바탕" panose="02030600000101010101" pitchFamily="18" charset="-127"/>
                <a:cs typeface="Times New Roman" panose="02020603050405020304" pitchFamily="18" charset="0"/>
              </a:rPr>
              <a:t>5</a:t>
            </a:r>
            <a:r>
              <a:rPr lang="en-US" altLang="ko-KR" sz="1600" dirty="0">
                <a:latin typeface="+mj-lt"/>
                <a:ea typeface="바탕" panose="02030600000101010101" pitchFamily="18" charset="-127"/>
                <a:cs typeface="Times New Roman" panose="02020603050405020304" pitchFamily="18" charset="0"/>
              </a:rPr>
              <a:t>, Carl Hoh</a:t>
            </a:r>
            <a:r>
              <a:rPr lang="en-US" altLang="ko-KR" sz="1600" baseline="30000" dirty="0">
                <a:latin typeface="+mj-lt"/>
                <a:ea typeface="바탕" panose="02030600000101010101" pitchFamily="18" charset="-127"/>
                <a:cs typeface="Times New Roman" panose="02020603050405020304" pitchFamily="18" charset="0"/>
              </a:rPr>
              <a:t>5</a:t>
            </a:r>
            <a:r>
              <a:rPr lang="en-US" altLang="ko-KR" sz="1600" dirty="0">
                <a:latin typeface="+mj-lt"/>
                <a:ea typeface="바탕" panose="02030600000101010101" pitchFamily="18" charset="-127"/>
                <a:cs typeface="Times New Roman" panose="02020603050405020304" pitchFamily="18" charset="0"/>
              </a:rPr>
              <a:t>, Michael Hurley</a:t>
            </a:r>
            <a:r>
              <a:rPr lang="en-US" altLang="ko-KR" sz="1600" baseline="30000" dirty="0">
                <a:latin typeface="+mj-lt"/>
                <a:ea typeface="바탕" panose="02030600000101010101" pitchFamily="18" charset="-127"/>
                <a:cs typeface="Times New Roman" panose="02020603050405020304" pitchFamily="18" charset="0"/>
              </a:rPr>
              <a:t>1</a:t>
            </a:r>
            <a:r>
              <a:rPr lang="en-US" altLang="ko-KR" sz="1600" dirty="0">
                <a:latin typeface="+mj-lt"/>
                <a:ea typeface="바탕" panose="02030600000101010101" pitchFamily="18" charset="-127"/>
                <a:cs typeface="Times New Roman" panose="02020603050405020304" pitchFamily="18" charset="0"/>
              </a:rPr>
              <a:t>, Carolyn Mulroney</a:t>
            </a:r>
            <a:r>
              <a:rPr lang="en-US" altLang="ko-KR" sz="1600" baseline="30000" dirty="0">
                <a:latin typeface="+mj-lt"/>
                <a:ea typeface="바탕" panose="02030600000101010101" pitchFamily="18" charset="-127"/>
                <a:cs typeface="Times New Roman" panose="02020603050405020304" pitchFamily="18" charset="0"/>
              </a:rPr>
              <a:t>1</a:t>
            </a:r>
            <a:r>
              <a:rPr lang="en-US" altLang="ko-KR" sz="1600" dirty="0">
                <a:latin typeface="+mj-lt"/>
                <a:ea typeface="바탕" panose="02030600000101010101" pitchFamily="18" charset="-127"/>
                <a:cs typeface="Times New Roman" panose="02020603050405020304" pitchFamily="18" charset="0"/>
              </a:rPr>
              <a:t>, </a:t>
            </a:r>
            <a:r>
              <a:rPr lang="en-US" altLang="ko-KR" sz="1600" dirty="0" err="1">
                <a:latin typeface="+mj-lt"/>
                <a:ea typeface="바탕" panose="02030600000101010101" pitchFamily="18" charset="-127"/>
                <a:cs typeface="Times New Roman" panose="02020603050405020304" pitchFamily="18" charset="0"/>
              </a:rPr>
              <a:t>Dimitrios</a:t>
            </a:r>
            <a:r>
              <a:rPr lang="en-US" altLang="ko-KR" sz="1600" dirty="0">
                <a:latin typeface="+mj-lt"/>
                <a:ea typeface="바탕" panose="02030600000101010101" pitchFamily="18" charset="-127"/>
                <a:cs typeface="Times New Roman" panose="02020603050405020304" pitchFamily="18" charset="0"/>
              </a:rPr>
              <a:t> Tzachanis</a:t>
            </a:r>
            <a:r>
              <a:rPr lang="en-US" altLang="ko-KR" sz="1600" baseline="30000" dirty="0">
                <a:latin typeface="+mj-lt"/>
                <a:ea typeface="바탕" panose="02030600000101010101" pitchFamily="18" charset="-127"/>
                <a:cs typeface="Times New Roman" panose="02020603050405020304" pitchFamily="18" charset="0"/>
              </a:rPr>
              <a:t>1</a:t>
            </a:r>
            <a:r>
              <a:rPr lang="en-US" altLang="ko-KR" sz="1600" dirty="0">
                <a:latin typeface="+mj-lt"/>
                <a:ea typeface="바탕" panose="02030600000101010101" pitchFamily="18" charset="-127"/>
                <a:cs typeface="Times New Roman" panose="02020603050405020304" pitchFamily="18" charset="0"/>
              </a:rPr>
              <a:t>, Edward D. Ball</a:t>
            </a:r>
            <a:r>
              <a:rPr lang="en-US" altLang="ko-KR" sz="1600" baseline="30000" dirty="0">
                <a:latin typeface="+mj-lt"/>
                <a:ea typeface="바탕" panose="02030600000101010101" pitchFamily="18" charset="-127"/>
                <a:cs typeface="Times New Roman" panose="02020603050405020304" pitchFamily="18" charset="0"/>
              </a:rPr>
              <a:t>1</a:t>
            </a:r>
            <a:r>
              <a:rPr lang="en-US" altLang="ko-KR" sz="1600" dirty="0">
                <a:latin typeface="+mj-lt"/>
                <a:ea typeface="바탕" panose="02030600000101010101" pitchFamily="18" charset="-127"/>
                <a:cs typeface="Times New Roman" panose="02020603050405020304" pitchFamily="18" charset="0"/>
              </a:rPr>
              <a:t>, Taylor J. Jensen</a:t>
            </a:r>
            <a:r>
              <a:rPr lang="en-US" altLang="ko-KR" sz="1600" baseline="30000" dirty="0">
                <a:latin typeface="+mj-lt"/>
                <a:ea typeface="바탕" panose="02030600000101010101" pitchFamily="18" charset="-127"/>
                <a:cs typeface="Times New Roman" panose="02020603050405020304" pitchFamily="18" charset="0"/>
              </a:rPr>
              <a:t>2,6</a:t>
            </a:r>
            <a:r>
              <a:rPr lang="en-US" altLang="ko-KR" sz="1600" dirty="0">
                <a:latin typeface="+mj-lt"/>
                <a:ea typeface="바탕" panose="02030600000101010101" pitchFamily="18" charset="-127"/>
                <a:cs typeface="Times New Roman" panose="02020603050405020304" pitchFamily="18" charset="0"/>
              </a:rPr>
              <a:t>, Razelle Kurzrock</a:t>
            </a:r>
            <a:r>
              <a:rPr lang="en-US" altLang="ko-KR" sz="1600" baseline="30000" dirty="0">
                <a:latin typeface="+mj-lt"/>
                <a:ea typeface="바탕" panose="02030600000101010101" pitchFamily="18" charset="-127"/>
                <a:cs typeface="Times New Roman" panose="02020603050405020304" pitchFamily="18" charset="0"/>
              </a:rPr>
              <a:t>7</a:t>
            </a:r>
          </a:p>
          <a:p>
            <a:pPr algn="ctr"/>
            <a:r>
              <a:rPr lang="en-US" sz="1800" dirty="0">
                <a:solidFill>
                  <a:srgbClr val="FFC000"/>
                </a:solidFill>
              </a:rPr>
              <a:t>Transplantation and Cellular Therapy</a:t>
            </a:r>
            <a:endParaRPr lang="en-US" sz="1800" cap="small" dirty="0">
              <a:solidFill>
                <a:srgbClr val="FFC000"/>
              </a:solidFill>
            </a:endParaRPr>
          </a:p>
          <a:p>
            <a:pPr algn="ctr"/>
            <a:r>
              <a:rPr lang="en-US" sz="1800" dirty="0">
                <a:solidFill>
                  <a:srgbClr val="FFC000"/>
                </a:solidFill>
              </a:rPr>
              <a:t> Oct 13 2021</a:t>
            </a:r>
            <a:endParaRPr lang="en-US" altLang="ko-KR" sz="1350" dirty="0">
              <a:latin typeface="+mj-lt"/>
            </a:endParaRPr>
          </a:p>
        </p:txBody>
      </p:sp>
      <p:sp>
        <p:nvSpPr>
          <p:cNvPr id="4" name="슬라이드 번호 개체 틀 3">
            <a:extLst>
              <a:ext uri="{FF2B5EF4-FFF2-40B4-BE49-F238E27FC236}">
                <a16:creationId xmlns:a16="http://schemas.microsoft.com/office/drawing/2014/main" id="{999E600F-1E70-43CF-A3F3-9700FBA05B4D}"/>
              </a:ext>
            </a:extLst>
          </p:cNvPr>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530756986"/>
      </p:ext>
    </p:extLst>
  </p:cSld>
  <p:clrMapOvr>
    <a:masterClrMapping/>
  </p:clrMapOvr>
</p:sld>
</file>

<file path=ppt/theme/theme1.xml><?xml version="1.0" encoding="utf-8"?>
<a:theme xmlns:a="http://schemas.openxmlformats.org/drawingml/2006/main" name="Sequenom_deck_template_2016">
  <a:themeElements>
    <a:clrScheme name="SEQUENOM">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B4DF9B1F-6BAD-4F45-BCA2-B73AE18CE2CB}" vid="{CDF8B5F8-A4A3-0E4B-A4D5-8D4C35A09DD5}"/>
    </a:ext>
  </a:extLst>
</a:theme>
</file>

<file path=ppt/theme/theme2.xml><?xml version="1.0" encoding="utf-8"?>
<a:theme xmlns:a="http://schemas.openxmlformats.org/drawingml/2006/main" name="1_Master">
  <a:themeElements>
    <a:clrScheme name="SEQ2016">
      <a:dk1>
        <a:srgbClr val="000000"/>
      </a:dk1>
      <a:lt1>
        <a:srgbClr val="FFFFFF"/>
      </a:lt1>
      <a:dk2>
        <a:srgbClr val="797979"/>
      </a:dk2>
      <a:lt2>
        <a:srgbClr val="FFFFFE"/>
      </a:lt2>
      <a:accent1>
        <a:srgbClr val="00A7CF"/>
      </a:accent1>
      <a:accent2>
        <a:srgbClr val="F4C400"/>
      </a:accent2>
      <a:accent3>
        <a:srgbClr val="E16A2C"/>
      </a:accent3>
      <a:accent4>
        <a:srgbClr val="D6006E"/>
      </a:accent4>
      <a:accent5>
        <a:srgbClr val="7D4182"/>
      </a:accent5>
      <a:accent6>
        <a:srgbClr val="76BD22"/>
      </a:accent6>
      <a:hlink>
        <a:srgbClr val="0082CA"/>
      </a:hlink>
      <a:folHlink>
        <a:srgbClr val="66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dirty="0">
            <a:latin typeface="Open Sans Ligh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B4DF9B1F-6BAD-4F45-BCA2-B73AE18CE2CB}" vid="{03688087-69BB-8647-85BE-17B9B43A8B25}"/>
    </a:ext>
  </a:extLst>
</a:theme>
</file>

<file path=ppt/theme/theme3.xml><?xml version="1.0" encoding="utf-8"?>
<a:theme xmlns:a="http://schemas.openxmlformats.org/drawingml/2006/main" name="2_Master">
  <a:themeElements>
    <a:clrScheme name="SEQ2016">
      <a:dk1>
        <a:srgbClr val="000000"/>
      </a:dk1>
      <a:lt1>
        <a:srgbClr val="FFFFFF"/>
      </a:lt1>
      <a:dk2>
        <a:srgbClr val="797979"/>
      </a:dk2>
      <a:lt2>
        <a:srgbClr val="FFFFFE"/>
      </a:lt2>
      <a:accent1>
        <a:srgbClr val="00A7CF"/>
      </a:accent1>
      <a:accent2>
        <a:srgbClr val="F4C400"/>
      </a:accent2>
      <a:accent3>
        <a:srgbClr val="E16A2C"/>
      </a:accent3>
      <a:accent4>
        <a:srgbClr val="D6006E"/>
      </a:accent4>
      <a:accent5>
        <a:srgbClr val="7D4182"/>
      </a:accent5>
      <a:accent6>
        <a:srgbClr val="76BD22"/>
      </a:accent6>
      <a:hlink>
        <a:srgbClr val="0082CA"/>
      </a:hlink>
      <a:folHlink>
        <a:srgbClr val="66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dirty="0">
            <a:latin typeface="Open Sans Ligh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B4DF9B1F-6BAD-4F45-BCA2-B73AE18CE2CB}" vid="{03688087-69BB-8647-85BE-17B9B43A8B25}"/>
    </a:ext>
  </a:extLst>
</a:theme>
</file>

<file path=ppt/theme/theme4.xml><?xml version="1.0" encoding="utf-8"?>
<a:theme xmlns:a="http://schemas.openxmlformats.org/drawingml/2006/main" name="3_Master">
  <a:themeElements>
    <a:clrScheme name="SEQ2016">
      <a:dk1>
        <a:srgbClr val="000000"/>
      </a:dk1>
      <a:lt1>
        <a:srgbClr val="FFFFFF"/>
      </a:lt1>
      <a:dk2>
        <a:srgbClr val="797979"/>
      </a:dk2>
      <a:lt2>
        <a:srgbClr val="FFFFFE"/>
      </a:lt2>
      <a:accent1>
        <a:srgbClr val="00A7CF"/>
      </a:accent1>
      <a:accent2>
        <a:srgbClr val="F4C400"/>
      </a:accent2>
      <a:accent3>
        <a:srgbClr val="E16A2C"/>
      </a:accent3>
      <a:accent4>
        <a:srgbClr val="D6006E"/>
      </a:accent4>
      <a:accent5>
        <a:srgbClr val="7D4182"/>
      </a:accent5>
      <a:accent6>
        <a:srgbClr val="76BD22"/>
      </a:accent6>
      <a:hlink>
        <a:srgbClr val="0082CA"/>
      </a:hlink>
      <a:folHlink>
        <a:srgbClr val="66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dirty="0">
            <a:latin typeface="Open Sans Ligh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B4DF9B1F-6BAD-4F45-BCA2-B73AE18CE2CB}" vid="{03688087-69BB-8647-85BE-17B9B43A8B25}"/>
    </a:ext>
  </a:extLst>
</a:theme>
</file>

<file path=ppt/theme/theme5.xml><?xml version="1.0" encoding="utf-8"?>
<a:theme xmlns:a="http://schemas.openxmlformats.org/drawingml/2006/main" name="4_Master">
  <a:themeElements>
    <a:clrScheme name="SEQ2016">
      <a:dk1>
        <a:srgbClr val="000000"/>
      </a:dk1>
      <a:lt1>
        <a:srgbClr val="FFFFFF"/>
      </a:lt1>
      <a:dk2>
        <a:srgbClr val="797979"/>
      </a:dk2>
      <a:lt2>
        <a:srgbClr val="FFFFFE"/>
      </a:lt2>
      <a:accent1>
        <a:srgbClr val="00A7CF"/>
      </a:accent1>
      <a:accent2>
        <a:srgbClr val="F4C400"/>
      </a:accent2>
      <a:accent3>
        <a:srgbClr val="E16A2C"/>
      </a:accent3>
      <a:accent4>
        <a:srgbClr val="D6006E"/>
      </a:accent4>
      <a:accent5>
        <a:srgbClr val="7D4182"/>
      </a:accent5>
      <a:accent6>
        <a:srgbClr val="76BD22"/>
      </a:accent6>
      <a:hlink>
        <a:srgbClr val="0082CA"/>
      </a:hlink>
      <a:folHlink>
        <a:srgbClr val="66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dirty="0">
            <a:latin typeface="Open Sans Ligh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B4DF9B1F-6BAD-4F45-BCA2-B73AE18CE2CB}" vid="{03688087-69BB-8647-85BE-17B9B43A8B25}"/>
    </a:ext>
  </a:extLst>
</a:theme>
</file>

<file path=ppt/theme/theme6.xml><?xml version="1.0" encoding="utf-8"?>
<a:theme xmlns:a="http://schemas.openxmlformats.org/drawingml/2006/main" name="5_Master">
  <a:themeElements>
    <a:clrScheme name="SEQ2016">
      <a:dk1>
        <a:srgbClr val="000000"/>
      </a:dk1>
      <a:lt1>
        <a:srgbClr val="FFFFFF"/>
      </a:lt1>
      <a:dk2>
        <a:srgbClr val="797979"/>
      </a:dk2>
      <a:lt2>
        <a:srgbClr val="FFFFFE"/>
      </a:lt2>
      <a:accent1>
        <a:srgbClr val="00A7CF"/>
      </a:accent1>
      <a:accent2>
        <a:srgbClr val="F4C400"/>
      </a:accent2>
      <a:accent3>
        <a:srgbClr val="E16A2C"/>
      </a:accent3>
      <a:accent4>
        <a:srgbClr val="D6006E"/>
      </a:accent4>
      <a:accent5>
        <a:srgbClr val="7D4182"/>
      </a:accent5>
      <a:accent6>
        <a:srgbClr val="76BD22"/>
      </a:accent6>
      <a:hlink>
        <a:srgbClr val="0082CA"/>
      </a:hlink>
      <a:folHlink>
        <a:srgbClr val="66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dirty="0">
            <a:latin typeface="Open Sans Ligh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B4DF9B1F-6BAD-4F45-BCA2-B73AE18CE2CB}" vid="{03688087-69BB-8647-85BE-17B9B43A8B25}"/>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3">
    <a:dk1>
      <a:srgbClr val="000000"/>
    </a:dk1>
    <a:lt1>
      <a:sysClr val="window" lastClr="FFFFFF"/>
    </a:lt1>
    <a:dk2>
      <a:srgbClr val="1F497D"/>
    </a:dk2>
    <a:lt2>
      <a:srgbClr val="EEECE1"/>
    </a:lt2>
    <a:accent1>
      <a:srgbClr val="589BBE"/>
    </a:accent1>
    <a:accent2>
      <a:srgbClr val="83AB54"/>
    </a:accent2>
    <a:accent3>
      <a:srgbClr val="69BBE4"/>
    </a:accent3>
    <a:accent4>
      <a:srgbClr val="CCE796"/>
    </a:accent4>
    <a:accent5>
      <a:srgbClr val="8D7DBB"/>
    </a:accent5>
    <a:accent6>
      <a:srgbClr val="EA8E4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Sequenom_deck_template_2016.potx</Template>
  <TotalTime>41359</TotalTime>
  <Words>3551</Words>
  <Application>Microsoft Office PowerPoint</Application>
  <PresentationFormat>On-screen Show (4:3)</PresentationFormat>
  <Paragraphs>717</Paragraphs>
  <Slides>61</Slides>
  <Notes>13</Notes>
  <HiddenSlides>0</HiddenSlides>
  <MMClips>0</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1</vt:i4>
      </vt:variant>
      <vt:variant>
        <vt:lpstr>Slide Titles</vt:lpstr>
      </vt:variant>
      <vt:variant>
        <vt:i4>61</vt:i4>
      </vt:variant>
    </vt:vector>
  </HeadingPairs>
  <TitlesOfParts>
    <vt:vector size="78" baseType="lpstr">
      <vt:lpstr>Arial</vt:lpstr>
      <vt:lpstr>Calibri</vt:lpstr>
      <vt:lpstr>Calibri Light</vt:lpstr>
      <vt:lpstr>Cambria</vt:lpstr>
      <vt:lpstr>Gill Sans</vt:lpstr>
      <vt:lpstr>Helvetica Neue Light</vt:lpstr>
      <vt:lpstr>Montserrat</vt:lpstr>
      <vt:lpstr>Open Sans</vt:lpstr>
      <vt:lpstr>Open Sans Light</vt:lpstr>
      <vt:lpstr>Times New Roman</vt:lpstr>
      <vt:lpstr>Sequenom_deck_template_2016</vt:lpstr>
      <vt:lpstr>1_Master</vt:lpstr>
      <vt:lpstr>2_Master</vt:lpstr>
      <vt:lpstr>3_Master</vt:lpstr>
      <vt:lpstr>4_Master</vt:lpstr>
      <vt:lpstr>5_Master</vt:lpstr>
      <vt:lpstr>Chart</vt:lpstr>
      <vt:lpstr> Liquid Biopsies:  The New Frontier for Personalized Medicine Initiatives  </vt:lpstr>
      <vt:lpstr>Disclosures</vt:lpstr>
      <vt:lpstr> Precision Medicine in the Clinic: Experience</vt:lpstr>
      <vt:lpstr>              Doing genomics on DNA from a small tube of blood or from urine  No tissue biopsy  </vt:lpstr>
      <vt:lpstr>Circulating Tumor DNA (ctDNA)  and Circulating Tumor Cells (CTCs)  Applications</vt:lpstr>
      <vt:lpstr>Low Coverage, Genome-Wide Sequencing of Cell-free DNA Enables the Monitoring of Response to Immunotherapy in Cancer Patients</vt:lpstr>
      <vt:lpstr>     Incidental Detection of Maternal Neoplasms</vt:lpstr>
      <vt:lpstr>       Genome Instability Number (GIN)</vt:lpstr>
      <vt:lpstr>Response to CAR-T therapy can be monitored using genome-wide sequencing of cell-free DNA in patients with DLBCL</vt:lpstr>
      <vt:lpstr> Method</vt:lpstr>
      <vt:lpstr> Results – Baseline Characteristics</vt:lpstr>
      <vt:lpstr> Results – GIN Value Trend By Best Response</vt:lpstr>
      <vt:lpstr> Results – Response by PET/CT and Corresponding GIN Value</vt:lpstr>
      <vt:lpstr> Conclusion</vt:lpstr>
      <vt:lpstr>Liquid biopsy to differentiate unique immunotherapy response patterns </vt:lpstr>
      <vt:lpstr>Immunotherapy response patterns may be distinct from those of gene targeted treatments.</vt:lpstr>
      <vt:lpstr>Potential Responses to Immunotherapy Treatment</vt:lpstr>
      <vt:lpstr>Potential Responses to Immunotherapy Treatment</vt:lpstr>
      <vt:lpstr>Potential Responses to Immunotherapy Treatment</vt:lpstr>
      <vt:lpstr>Potential Responses to Immunotherapy Treatment</vt:lpstr>
      <vt:lpstr>Patient example</vt:lpstr>
      <vt:lpstr>Patient example</vt:lpstr>
      <vt:lpstr>Patient example</vt:lpstr>
      <vt:lpstr>Patient example</vt:lpstr>
      <vt:lpstr>Overall summary of results</vt:lpstr>
      <vt:lpstr>Super-Responders  and Optimized Immunotherapy  The role of hypermutated ctDNA</vt:lpstr>
      <vt:lpstr>The Pillars of Precision/Personalized Medicine  </vt:lpstr>
      <vt:lpstr>Bridging Genomics and Immunotherapy </vt:lpstr>
      <vt:lpstr>High-grade neuroendocrine cervical cancer </vt:lpstr>
      <vt:lpstr>Question</vt:lpstr>
      <vt:lpstr>High-grade neuroendocrine cervical cancer Genomic Profiling </vt:lpstr>
      <vt:lpstr>High-grade neuroendocrine tumor of the cervix Ultra Rare </vt:lpstr>
      <vt:lpstr>High-grade neuroendocrine cervical cancer Genomic Profiling </vt:lpstr>
      <vt:lpstr>Mutation Burden (ctDNA) Predicts SD≥6 months/CR/PR</vt:lpstr>
      <vt:lpstr>Important point</vt:lpstr>
      <vt:lpstr>Using ctDNA to choose the best therapy</vt:lpstr>
      <vt:lpstr>  What if every patient with metastatic disease is different?  Molecular Heterogeneity</vt:lpstr>
      <vt:lpstr>ctDNA analysis: carcinoma of unknown primary (N=442)</vt:lpstr>
      <vt:lpstr> ~47% with OncoKb level 1, 2 or R1 alteration in ctDNA</vt:lpstr>
      <vt:lpstr>Carcinoma of unknown primary (CUP): Molecular feature</vt:lpstr>
      <vt:lpstr>Carcinoma of unknown primary (CUP): Treatment strategy</vt:lpstr>
      <vt:lpstr>Matched targeted therapy with higher matching score was associated with better PFS, OS and clinical benefit. </vt:lpstr>
      <vt:lpstr>62-year-old man with poorly differentiated carcinoma of unknown primary</vt:lpstr>
      <vt:lpstr>62-year-old man with poorly differentiated carcinoma of unknown primary</vt:lpstr>
      <vt:lpstr>62-year-old man with poorly differentiated carcinoma of unknown primary</vt:lpstr>
      <vt:lpstr>62-year-old man with poorly differentiated carcinoma of unknown primary</vt:lpstr>
      <vt:lpstr>Serial levels for early detection of  response and resistance   Blood or Urine</vt:lpstr>
      <vt:lpstr>Early Response Detection Lung Cancer Response prediction in 72 hours with urine genomics for EGFR T790M</vt:lpstr>
      <vt:lpstr> Lung Cancer (EGFR) Early Detection of Progression </vt:lpstr>
      <vt:lpstr>Resistance mutations detected early by liquid biopsy</vt:lpstr>
      <vt:lpstr>Liquid biopsies as a prognostic tool</vt:lpstr>
      <vt:lpstr>High Levels of Circulating Tumor DNA are Associated with Poor Survival </vt:lpstr>
      <vt:lpstr>Circulating Tumor Cells</vt:lpstr>
      <vt:lpstr>Circulating Tumor Cells (CTCs)</vt:lpstr>
      <vt:lpstr>CTCs versus ctDNA</vt:lpstr>
      <vt:lpstr>Early Detection:   The Final Frontier</vt:lpstr>
      <vt:lpstr>Cancer is deadly + costly</vt:lpstr>
      <vt:lpstr>Early detection = higher chance of survival</vt:lpstr>
      <vt:lpstr>Early detection = higher chance of survival</vt:lpstr>
      <vt:lpstr>Next-generation liquid biopsies enables detection at the earliest stages</vt:lpstr>
      <vt:lpstr>Challenges with early detection strategies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Liquid Biopsies: The New Frontier for Personalized Medicine Initiatives</dc:title>
  <dc:creator>NCI Division of Cancer Prevention</dc:creator>
  <cp:keywords>Liquid Biopsy Symposium; Day1; December 15, 2021; Razelle Kurzrock, M.D.</cp:keywords>
  <cp:lastModifiedBy>Lee, Jack (NIH/NCI) [F]</cp:lastModifiedBy>
  <cp:revision>472</cp:revision>
  <cp:lastPrinted>2021-12-11T16:42:54Z</cp:lastPrinted>
  <dcterms:created xsi:type="dcterms:W3CDTF">2016-03-28T21:41:00Z</dcterms:created>
  <dcterms:modified xsi:type="dcterms:W3CDTF">2022-03-29T23:02:29Z</dcterms:modified>
</cp:coreProperties>
</file>