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344" r:id="rId3"/>
    <p:sldId id="2348" r:id="rId4"/>
    <p:sldId id="2280" r:id="rId5"/>
    <p:sldId id="2408" r:id="rId6"/>
    <p:sldId id="2381" r:id="rId7"/>
    <p:sldId id="2387" r:id="rId8"/>
    <p:sldId id="2388" r:id="rId9"/>
    <p:sldId id="2329" r:id="rId10"/>
    <p:sldId id="2345" r:id="rId11"/>
    <p:sldId id="2355" r:id="rId12"/>
    <p:sldId id="2359" r:id="rId13"/>
    <p:sldId id="2353" r:id="rId14"/>
    <p:sldId id="2349" r:id="rId15"/>
    <p:sldId id="2363" r:id="rId16"/>
    <p:sldId id="2383" r:id="rId17"/>
    <p:sldId id="2369" r:id="rId18"/>
    <p:sldId id="2368" r:id="rId19"/>
    <p:sldId id="2392" r:id="rId20"/>
    <p:sldId id="2384" r:id="rId21"/>
    <p:sldId id="363" r:id="rId22"/>
    <p:sldId id="2409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0146595F-3F14-4A14-B700-AA16C36FC921}">
          <p14:sldIdLst>
            <p14:sldId id="273"/>
            <p14:sldId id="2344"/>
            <p14:sldId id="2348"/>
          </p14:sldIdLst>
        </p14:section>
        <p14:section name="Title and content" id="{D44DEEB9-BF3B-4945-B1A1-696CBA975282}">
          <p14:sldIdLst>
            <p14:sldId id="2280"/>
            <p14:sldId id="2408"/>
            <p14:sldId id="2381"/>
            <p14:sldId id="2387"/>
            <p14:sldId id="2388"/>
            <p14:sldId id="2329"/>
            <p14:sldId id="2345"/>
            <p14:sldId id="2355"/>
            <p14:sldId id="2359"/>
            <p14:sldId id="2353"/>
            <p14:sldId id="2349"/>
            <p14:sldId id="2363"/>
            <p14:sldId id="2383"/>
            <p14:sldId id="2369"/>
            <p14:sldId id="2368"/>
            <p14:sldId id="2392"/>
            <p14:sldId id="2384"/>
            <p14:sldId id="363"/>
            <p14:sldId id="2409"/>
          </p14:sldIdLst>
        </p14:section>
        <p14:section name="Section slide" id="{10948999-BC23-439A-885F-09186375D593}">
          <p14:sldIdLst/>
        </p14:section>
        <p14:section name="Examples" id="{30A403A5-CD83-48DE-B6FD-687ABAD42F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orient="horz" pos="384" userDrawn="1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ch,Stephanie L" initials="ML" lastIdx="1" clrIdx="0">
    <p:extLst>
      <p:ext uri="{19B8F6BF-5375-455C-9EA6-DF929625EA0E}">
        <p15:presenceInfo xmlns:p15="http://schemas.microsoft.com/office/powerpoint/2012/main" userId="S::slmartch@mdanderson.org::cf51cf1a-be9d-43b2-97ec-adba1a0623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D4A"/>
    <a:srgbClr val="B7BF10"/>
    <a:srgbClr val="ED8B00"/>
    <a:srgbClr val="D0D0CE"/>
    <a:srgbClr val="63666A"/>
    <a:srgbClr val="D9291C"/>
    <a:srgbClr val="F2F3F5"/>
    <a:srgbClr val="F2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8" autoAdjust="0"/>
    <p:restoredTop sz="86339" autoAdjust="0"/>
  </p:normalViewPr>
  <p:slideViewPr>
    <p:cSldViewPr snapToGrid="0" snapToObjects="1" showGuides="1">
      <p:cViewPr varScale="1">
        <p:scale>
          <a:sx n="59" d="100"/>
          <a:sy n="59" d="100"/>
        </p:scale>
        <p:origin x="294" y="42"/>
      </p:cViewPr>
      <p:guideLst>
        <p:guide orient="horz" pos="2160"/>
        <p:guide orient="horz" pos="3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5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6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7C43C-D301-4204-8E82-2BE7AFA22AC4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0C2A05E4-34AA-44BA-A63C-9DF6ADD2A7B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Prevention</a:t>
          </a:r>
        </a:p>
      </dgm:t>
    </dgm:pt>
    <dgm:pt modelId="{CB87B069-DE3B-4020-9E05-07ADCF04C2DE}" type="parTrans" cxnId="{B48F8FEA-5AFD-4AE8-8A9B-D8592017A0B6}">
      <dgm:prSet/>
      <dgm:spPr/>
      <dgm:t>
        <a:bodyPr/>
        <a:lstStyle/>
        <a:p>
          <a:endParaRPr lang="en-US"/>
        </a:p>
      </dgm:t>
    </dgm:pt>
    <dgm:pt modelId="{3CB38E0C-2098-4A83-B6BB-E1F4A53D1505}" type="sibTrans" cxnId="{B48F8FEA-5AFD-4AE8-8A9B-D8592017A0B6}">
      <dgm:prSet/>
      <dgm:spPr/>
      <dgm:t>
        <a:bodyPr/>
        <a:lstStyle/>
        <a:p>
          <a:endParaRPr lang="en-US"/>
        </a:p>
      </dgm:t>
    </dgm:pt>
    <dgm:pt modelId="{85D7F609-5625-4913-996B-3317B20F96C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Survivorship</a:t>
          </a:r>
        </a:p>
      </dgm:t>
    </dgm:pt>
    <dgm:pt modelId="{ACB3CC41-91FB-4CB8-8BEC-6485D2370006}" type="parTrans" cxnId="{FAD55C4D-9937-48D2-9094-8375578CDFB3}">
      <dgm:prSet/>
      <dgm:spPr/>
      <dgm:t>
        <a:bodyPr/>
        <a:lstStyle/>
        <a:p>
          <a:endParaRPr lang="en-US"/>
        </a:p>
      </dgm:t>
    </dgm:pt>
    <dgm:pt modelId="{2022C208-0324-411D-B50B-DC64A209B495}" type="sibTrans" cxnId="{FAD55C4D-9937-48D2-9094-8375578CDFB3}">
      <dgm:prSet/>
      <dgm:spPr/>
      <dgm:t>
        <a:bodyPr/>
        <a:lstStyle/>
        <a:p>
          <a:endParaRPr lang="en-US"/>
        </a:p>
      </dgm:t>
    </dgm:pt>
    <dgm:pt modelId="{C570D841-255F-4C8F-AF8C-A975355D1E4B}">
      <dgm:prSet phldrT="[Text]"/>
      <dgm:spPr/>
      <dgm:t>
        <a:bodyPr/>
        <a:lstStyle/>
        <a:p>
          <a:r>
            <a:rPr lang="en-US" dirty="0">
              <a:latin typeface="+mj-lt"/>
              <a:cs typeface="Arial" panose="020B0604020202020204" pitchFamily="34" charset="0"/>
            </a:rPr>
            <a:t>Diagnostic</a:t>
          </a:r>
          <a:r>
            <a:rPr lang="en-US" dirty="0">
              <a:latin typeface="+mj-lt"/>
            </a:rPr>
            <a:t> Evaluation</a:t>
          </a:r>
        </a:p>
      </dgm:t>
    </dgm:pt>
    <dgm:pt modelId="{FED8D5FA-9E10-49A7-9C2A-6CF9D55BA81D}" type="parTrans" cxnId="{CB3E0FDC-FE43-4242-BEBE-D0AD0800F7ED}">
      <dgm:prSet/>
      <dgm:spPr/>
      <dgm:t>
        <a:bodyPr/>
        <a:lstStyle/>
        <a:p>
          <a:endParaRPr lang="en-US"/>
        </a:p>
      </dgm:t>
    </dgm:pt>
    <dgm:pt modelId="{F5405802-5CCB-4276-8CB3-DDC1E933C5DB}" type="sibTrans" cxnId="{CB3E0FDC-FE43-4242-BEBE-D0AD0800F7ED}">
      <dgm:prSet/>
      <dgm:spPr/>
      <dgm:t>
        <a:bodyPr/>
        <a:lstStyle/>
        <a:p>
          <a:endParaRPr lang="en-US"/>
        </a:p>
      </dgm:t>
    </dgm:pt>
    <dgm:pt modelId="{CFBA7CB9-0A1D-484F-9727-D6ADE98CA32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Risk Assessment</a:t>
          </a:r>
        </a:p>
      </dgm:t>
    </dgm:pt>
    <dgm:pt modelId="{9AA05661-D408-432D-B90C-F2263C668AEF}" type="parTrans" cxnId="{1AF0B077-734F-4183-BEF2-E5254C42CBA8}">
      <dgm:prSet/>
      <dgm:spPr/>
      <dgm:t>
        <a:bodyPr/>
        <a:lstStyle/>
        <a:p>
          <a:endParaRPr lang="en-US"/>
        </a:p>
      </dgm:t>
    </dgm:pt>
    <dgm:pt modelId="{C00F3289-1B17-4CD0-B2B6-981596126BA7}" type="sibTrans" cxnId="{1AF0B077-734F-4183-BEF2-E5254C42CBA8}">
      <dgm:prSet/>
      <dgm:spPr/>
      <dgm:t>
        <a:bodyPr/>
        <a:lstStyle/>
        <a:p>
          <a:endParaRPr lang="en-US"/>
        </a:p>
      </dgm:t>
    </dgm:pt>
    <dgm:pt modelId="{36D2A8BE-2E98-4001-B482-BBD90E190A1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Screening</a:t>
          </a:r>
        </a:p>
      </dgm:t>
    </dgm:pt>
    <dgm:pt modelId="{D1D9E4CC-F7C9-4814-B920-D0CC7D0800D1}" type="sibTrans" cxnId="{904F8F9C-1A95-4564-950A-736CBB4DBF11}">
      <dgm:prSet/>
      <dgm:spPr/>
      <dgm:t>
        <a:bodyPr/>
        <a:lstStyle/>
        <a:p>
          <a:endParaRPr lang="en-US"/>
        </a:p>
      </dgm:t>
    </dgm:pt>
    <dgm:pt modelId="{52AF7EBB-F5D3-4050-B2CC-80CAA82FC47A}" type="parTrans" cxnId="{904F8F9C-1A95-4564-950A-736CBB4DBF11}">
      <dgm:prSet/>
      <dgm:spPr/>
      <dgm:t>
        <a:bodyPr/>
        <a:lstStyle/>
        <a:p>
          <a:endParaRPr lang="en-US"/>
        </a:p>
      </dgm:t>
    </dgm:pt>
    <dgm:pt modelId="{A6ABAF5F-747C-4498-99D5-52B7CD3CF7C9}" type="pres">
      <dgm:prSet presAssocID="{C727C43C-D301-4204-8E82-2BE7AFA22AC4}" presName="Name0" presStyleCnt="0">
        <dgm:presLayoutVars>
          <dgm:dir/>
          <dgm:resizeHandles val="exact"/>
        </dgm:presLayoutVars>
      </dgm:prSet>
      <dgm:spPr/>
    </dgm:pt>
    <dgm:pt modelId="{03A82362-C133-40C6-A968-056BC8D8998B}" type="pres">
      <dgm:prSet presAssocID="{C727C43C-D301-4204-8E82-2BE7AFA22AC4}" presName="fgShape" presStyleLbl="fgShp" presStyleIdx="0" presStyleCnt="1" custLinFactNeighborY="35332"/>
      <dgm:spPr/>
    </dgm:pt>
    <dgm:pt modelId="{1CD35ACD-B960-4B05-9377-93395414890E}" type="pres">
      <dgm:prSet presAssocID="{C727C43C-D301-4204-8E82-2BE7AFA22AC4}" presName="linComp" presStyleCnt="0"/>
      <dgm:spPr/>
    </dgm:pt>
    <dgm:pt modelId="{068C4E3A-B79B-4B9F-B78D-66A31E822425}" type="pres">
      <dgm:prSet presAssocID="{CFBA7CB9-0A1D-484F-9727-D6ADE98CA32B}" presName="compNode" presStyleCnt="0"/>
      <dgm:spPr/>
    </dgm:pt>
    <dgm:pt modelId="{B0A02A02-68C3-499B-B7E5-C21346361048}" type="pres">
      <dgm:prSet presAssocID="{CFBA7CB9-0A1D-484F-9727-D6ADE98CA32B}" presName="bkgdShape" presStyleLbl="node1" presStyleIdx="0" presStyleCnt="5" custLinFactNeighborX="4679"/>
      <dgm:spPr/>
    </dgm:pt>
    <dgm:pt modelId="{E7391C32-898E-4F13-8E6B-F9212915CD97}" type="pres">
      <dgm:prSet presAssocID="{CFBA7CB9-0A1D-484F-9727-D6ADE98CA32B}" presName="nodeTx" presStyleLbl="node1" presStyleIdx="0" presStyleCnt="5">
        <dgm:presLayoutVars>
          <dgm:bulletEnabled val="1"/>
        </dgm:presLayoutVars>
      </dgm:prSet>
      <dgm:spPr/>
    </dgm:pt>
    <dgm:pt modelId="{42EFB80B-B847-4805-94ED-651BCD7D22DC}" type="pres">
      <dgm:prSet presAssocID="{CFBA7CB9-0A1D-484F-9727-D6ADE98CA32B}" presName="invisiNode" presStyleLbl="node1" presStyleIdx="0" presStyleCnt="5"/>
      <dgm:spPr/>
    </dgm:pt>
    <dgm:pt modelId="{AD40E712-B377-4E83-AE2A-9D773998A0BB}" type="pres">
      <dgm:prSet presAssocID="{CFBA7CB9-0A1D-484F-9727-D6ADE98CA32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</dgm:spPr>
    </dgm:pt>
    <dgm:pt modelId="{8C99F28A-EA7C-4E7B-99E9-3646E0D28F09}" type="pres">
      <dgm:prSet presAssocID="{C00F3289-1B17-4CD0-B2B6-981596126BA7}" presName="sibTrans" presStyleLbl="sibTrans2D1" presStyleIdx="0" presStyleCnt="0"/>
      <dgm:spPr/>
    </dgm:pt>
    <dgm:pt modelId="{B61ED47D-8F54-4CBC-A67C-581A70201FE4}" type="pres">
      <dgm:prSet presAssocID="{0C2A05E4-34AA-44BA-A63C-9DF6ADD2A7BC}" presName="compNode" presStyleCnt="0"/>
      <dgm:spPr/>
    </dgm:pt>
    <dgm:pt modelId="{5CA0B57B-701C-415C-9180-D47FCF7C6283}" type="pres">
      <dgm:prSet presAssocID="{0C2A05E4-34AA-44BA-A63C-9DF6ADD2A7BC}" presName="bkgdShape" presStyleLbl="node1" presStyleIdx="1" presStyleCnt="5"/>
      <dgm:spPr/>
    </dgm:pt>
    <dgm:pt modelId="{63545BA9-EEC2-43F9-89BD-A96903209C36}" type="pres">
      <dgm:prSet presAssocID="{0C2A05E4-34AA-44BA-A63C-9DF6ADD2A7BC}" presName="nodeTx" presStyleLbl="node1" presStyleIdx="1" presStyleCnt="5">
        <dgm:presLayoutVars>
          <dgm:bulletEnabled val="1"/>
        </dgm:presLayoutVars>
      </dgm:prSet>
      <dgm:spPr/>
    </dgm:pt>
    <dgm:pt modelId="{6EF3CC4C-D0B1-494C-A4E6-5CD524B61F5C}" type="pres">
      <dgm:prSet presAssocID="{0C2A05E4-34AA-44BA-A63C-9DF6ADD2A7BC}" presName="invisiNode" presStyleLbl="node1" presStyleIdx="1" presStyleCnt="5"/>
      <dgm:spPr/>
    </dgm:pt>
    <dgm:pt modelId="{3E19143A-E0C5-4CF9-B6E6-BF4F18C86BEB}" type="pres">
      <dgm:prSet presAssocID="{0C2A05E4-34AA-44BA-A63C-9DF6ADD2A7BC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623A3E2-8013-4E16-8777-13DD7CFBCDF4}" type="pres">
      <dgm:prSet presAssocID="{3CB38E0C-2098-4A83-B6BB-E1F4A53D1505}" presName="sibTrans" presStyleLbl="sibTrans2D1" presStyleIdx="0" presStyleCnt="0"/>
      <dgm:spPr/>
    </dgm:pt>
    <dgm:pt modelId="{5F9A5C56-F637-4447-908E-9FF9EF23CE1D}" type="pres">
      <dgm:prSet presAssocID="{36D2A8BE-2E98-4001-B482-BBD90E190A1E}" presName="compNode" presStyleCnt="0"/>
      <dgm:spPr/>
    </dgm:pt>
    <dgm:pt modelId="{7A5DE906-6117-4461-B58B-B440EB9FC4BC}" type="pres">
      <dgm:prSet presAssocID="{36D2A8BE-2E98-4001-B482-BBD90E190A1E}" presName="bkgdShape" presStyleLbl="node1" presStyleIdx="2" presStyleCnt="5"/>
      <dgm:spPr/>
    </dgm:pt>
    <dgm:pt modelId="{B51854CF-7D95-4F6C-A2D0-92B342C45F1D}" type="pres">
      <dgm:prSet presAssocID="{36D2A8BE-2E98-4001-B482-BBD90E190A1E}" presName="nodeTx" presStyleLbl="node1" presStyleIdx="2" presStyleCnt="5">
        <dgm:presLayoutVars>
          <dgm:bulletEnabled val="1"/>
        </dgm:presLayoutVars>
      </dgm:prSet>
      <dgm:spPr/>
    </dgm:pt>
    <dgm:pt modelId="{06CEACB0-29A4-498F-9404-1D84FC21B0E7}" type="pres">
      <dgm:prSet presAssocID="{36D2A8BE-2E98-4001-B482-BBD90E190A1E}" presName="invisiNode" presStyleLbl="node1" presStyleIdx="2" presStyleCnt="5"/>
      <dgm:spPr/>
    </dgm:pt>
    <dgm:pt modelId="{FAB91589-FEDF-450C-9D03-5975C7CF62A2}" type="pres">
      <dgm:prSet presAssocID="{36D2A8BE-2E98-4001-B482-BBD90E190A1E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40E74CC-2D0F-4292-B0CF-AE2BFBB1B6D5}" type="pres">
      <dgm:prSet presAssocID="{D1D9E4CC-F7C9-4814-B920-D0CC7D0800D1}" presName="sibTrans" presStyleLbl="sibTrans2D1" presStyleIdx="0" presStyleCnt="0"/>
      <dgm:spPr/>
    </dgm:pt>
    <dgm:pt modelId="{440C9008-0B4F-4C7C-907F-DC455FD4C0AD}" type="pres">
      <dgm:prSet presAssocID="{C570D841-255F-4C8F-AF8C-A975355D1E4B}" presName="compNode" presStyleCnt="0"/>
      <dgm:spPr/>
    </dgm:pt>
    <dgm:pt modelId="{F7A18D7F-B756-4B97-92A4-8BF93E50AFFE}" type="pres">
      <dgm:prSet presAssocID="{C570D841-255F-4C8F-AF8C-A975355D1E4B}" presName="bkgdShape" presStyleLbl="node1" presStyleIdx="3" presStyleCnt="5"/>
      <dgm:spPr/>
    </dgm:pt>
    <dgm:pt modelId="{4CA80108-5E8A-4300-A182-DB041C12174F}" type="pres">
      <dgm:prSet presAssocID="{C570D841-255F-4C8F-AF8C-A975355D1E4B}" presName="nodeTx" presStyleLbl="node1" presStyleIdx="3" presStyleCnt="5">
        <dgm:presLayoutVars>
          <dgm:bulletEnabled val="1"/>
        </dgm:presLayoutVars>
      </dgm:prSet>
      <dgm:spPr/>
    </dgm:pt>
    <dgm:pt modelId="{2EF16E89-931A-4237-8EE2-28B53ED7F44A}" type="pres">
      <dgm:prSet presAssocID="{C570D841-255F-4C8F-AF8C-A975355D1E4B}" presName="invisiNode" presStyleLbl="node1" presStyleIdx="3" presStyleCnt="5"/>
      <dgm:spPr/>
    </dgm:pt>
    <dgm:pt modelId="{B3A0338D-BC4E-4959-BE59-4279F1B2EDA5}" type="pres">
      <dgm:prSet presAssocID="{C570D841-255F-4C8F-AF8C-A975355D1E4B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C9132C14-6E9B-427A-BB0C-1BACED1D16D4}" type="pres">
      <dgm:prSet presAssocID="{F5405802-5CCB-4276-8CB3-DDC1E933C5DB}" presName="sibTrans" presStyleLbl="sibTrans2D1" presStyleIdx="0" presStyleCnt="0"/>
      <dgm:spPr/>
    </dgm:pt>
    <dgm:pt modelId="{A3F4406A-D9E7-4512-8753-BC6F9F43A060}" type="pres">
      <dgm:prSet presAssocID="{85D7F609-5625-4913-996B-3317B20F96C6}" presName="compNode" presStyleCnt="0"/>
      <dgm:spPr/>
    </dgm:pt>
    <dgm:pt modelId="{D7E59BE2-50F6-40BD-9D4E-CDC523788B17}" type="pres">
      <dgm:prSet presAssocID="{85D7F609-5625-4913-996B-3317B20F96C6}" presName="bkgdShape" presStyleLbl="node1" presStyleIdx="4" presStyleCnt="5" custLinFactNeighborX="9103"/>
      <dgm:spPr/>
    </dgm:pt>
    <dgm:pt modelId="{65C2A02B-1518-448E-B9CE-A5590D4B44B4}" type="pres">
      <dgm:prSet presAssocID="{85D7F609-5625-4913-996B-3317B20F96C6}" presName="nodeTx" presStyleLbl="node1" presStyleIdx="4" presStyleCnt="5">
        <dgm:presLayoutVars>
          <dgm:bulletEnabled val="1"/>
        </dgm:presLayoutVars>
      </dgm:prSet>
      <dgm:spPr/>
    </dgm:pt>
    <dgm:pt modelId="{26CBF3EE-66C5-45F7-A775-C78DD7D9F096}" type="pres">
      <dgm:prSet presAssocID="{85D7F609-5625-4913-996B-3317B20F96C6}" presName="invisiNode" presStyleLbl="node1" presStyleIdx="4" presStyleCnt="5"/>
      <dgm:spPr/>
    </dgm:pt>
    <dgm:pt modelId="{5A846B5A-1F09-4EA1-887F-001716D5A979}" type="pres">
      <dgm:prSet presAssocID="{85D7F609-5625-4913-996B-3317B20F96C6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8A5700C-7031-49A0-9E2B-085378132894}" type="presOf" srcId="{CFBA7CB9-0A1D-484F-9727-D6ADE98CA32B}" destId="{E7391C32-898E-4F13-8E6B-F9212915CD97}" srcOrd="1" destOrd="0" presId="urn:microsoft.com/office/officeart/2005/8/layout/hList7"/>
    <dgm:cxn modelId="{C5052D34-9F4C-4582-BD02-99AEF1A4E6C8}" type="presOf" srcId="{C00F3289-1B17-4CD0-B2B6-981596126BA7}" destId="{8C99F28A-EA7C-4E7B-99E9-3646E0D28F09}" srcOrd="0" destOrd="0" presId="urn:microsoft.com/office/officeart/2005/8/layout/hList7"/>
    <dgm:cxn modelId="{F86AE33F-4AE9-461A-AF0A-4EBADCAFCEB4}" type="presOf" srcId="{85D7F609-5625-4913-996B-3317B20F96C6}" destId="{65C2A02B-1518-448E-B9CE-A5590D4B44B4}" srcOrd="1" destOrd="0" presId="urn:microsoft.com/office/officeart/2005/8/layout/hList7"/>
    <dgm:cxn modelId="{4D89F14A-221B-4AC2-9E50-18CCD009E9C3}" type="presOf" srcId="{CFBA7CB9-0A1D-484F-9727-D6ADE98CA32B}" destId="{B0A02A02-68C3-499B-B7E5-C21346361048}" srcOrd="0" destOrd="0" presId="urn:microsoft.com/office/officeart/2005/8/layout/hList7"/>
    <dgm:cxn modelId="{FAD55C4D-9937-48D2-9094-8375578CDFB3}" srcId="{C727C43C-D301-4204-8E82-2BE7AFA22AC4}" destId="{85D7F609-5625-4913-996B-3317B20F96C6}" srcOrd="4" destOrd="0" parTransId="{ACB3CC41-91FB-4CB8-8BEC-6485D2370006}" sibTransId="{2022C208-0324-411D-B50B-DC64A209B495}"/>
    <dgm:cxn modelId="{7E5E3055-3938-45FE-A66D-A0A6C72C8C6E}" type="presOf" srcId="{36D2A8BE-2E98-4001-B482-BBD90E190A1E}" destId="{7A5DE906-6117-4461-B58B-B440EB9FC4BC}" srcOrd="0" destOrd="0" presId="urn:microsoft.com/office/officeart/2005/8/layout/hList7"/>
    <dgm:cxn modelId="{B0641257-F110-43BD-8573-AF30E7722210}" type="presOf" srcId="{0C2A05E4-34AA-44BA-A63C-9DF6ADD2A7BC}" destId="{63545BA9-EEC2-43F9-89BD-A96903209C36}" srcOrd="1" destOrd="0" presId="urn:microsoft.com/office/officeart/2005/8/layout/hList7"/>
    <dgm:cxn modelId="{1AF0B077-734F-4183-BEF2-E5254C42CBA8}" srcId="{C727C43C-D301-4204-8E82-2BE7AFA22AC4}" destId="{CFBA7CB9-0A1D-484F-9727-D6ADE98CA32B}" srcOrd="0" destOrd="0" parTransId="{9AA05661-D408-432D-B90C-F2263C668AEF}" sibTransId="{C00F3289-1B17-4CD0-B2B6-981596126BA7}"/>
    <dgm:cxn modelId="{5CBEAE80-A38A-474F-8A88-B026C273A7D8}" type="presOf" srcId="{F5405802-5CCB-4276-8CB3-DDC1E933C5DB}" destId="{C9132C14-6E9B-427A-BB0C-1BACED1D16D4}" srcOrd="0" destOrd="0" presId="urn:microsoft.com/office/officeart/2005/8/layout/hList7"/>
    <dgm:cxn modelId="{5EB32783-ED34-4103-92E7-D1E35A38DCA7}" type="presOf" srcId="{D1D9E4CC-F7C9-4814-B920-D0CC7D0800D1}" destId="{240E74CC-2D0F-4292-B0CF-AE2BFBB1B6D5}" srcOrd="0" destOrd="0" presId="urn:microsoft.com/office/officeart/2005/8/layout/hList7"/>
    <dgm:cxn modelId="{541E8B8E-4A3F-42DF-B74A-8960E2BCC23B}" type="presOf" srcId="{85D7F609-5625-4913-996B-3317B20F96C6}" destId="{D7E59BE2-50F6-40BD-9D4E-CDC523788B17}" srcOrd="0" destOrd="0" presId="urn:microsoft.com/office/officeart/2005/8/layout/hList7"/>
    <dgm:cxn modelId="{904F8F9C-1A95-4564-950A-736CBB4DBF11}" srcId="{C727C43C-D301-4204-8E82-2BE7AFA22AC4}" destId="{36D2A8BE-2E98-4001-B482-BBD90E190A1E}" srcOrd="2" destOrd="0" parTransId="{52AF7EBB-F5D3-4050-B2CC-80CAA82FC47A}" sibTransId="{D1D9E4CC-F7C9-4814-B920-D0CC7D0800D1}"/>
    <dgm:cxn modelId="{84B0CE9C-45D3-49C0-9C47-A0E349EE2B5F}" type="presOf" srcId="{3CB38E0C-2098-4A83-B6BB-E1F4A53D1505}" destId="{3623A3E2-8013-4E16-8777-13DD7CFBCDF4}" srcOrd="0" destOrd="0" presId="urn:microsoft.com/office/officeart/2005/8/layout/hList7"/>
    <dgm:cxn modelId="{25EEDEBE-5A5A-45DC-85A3-3CD0053A2FE3}" type="presOf" srcId="{36D2A8BE-2E98-4001-B482-BBD90E190A1E}" destId="{B51854CF-7D95-4F6C-A2D0-92B342C45F1D}" srcOrd="1" destOrd="0" presId="urn:microsoft.com/office/officeart/2005/8/layout/hList7"/>
    <dgm:cxn modelId="{DF6071CD-F3EA-4D3E-8E3E-3D859F6D8C5C}" type="presOf" srcId="{C727C43C-D301-4204-8E82-2BE7AFA22AC4}" destId="{A6ABAF5F-747C-4498-99D5-52B7CD3CF7C9}" srcOrd="0" destOrd="0" presId="urn:microsoft.com/office/officeart/2005/8/layout/hList7"/>
    <dgm:cxn modelId="{94651ED2-B84D-428B-A007-E6ED1D4A8AE6}" type="presOf" srcId="{0C2A05E4-34AA-44BA-A63C-9DF6ADD2A7BC}" destId="{5CA0B57B-701C-415C-9180-D47FCF7C6283}" srcOrd="0" destOrd="0" presId="urn:microsoft.com/office/officeart/2005/8/layout/hList7"/>
    <dgm:cxn modelId="{CB3E0FDC-FE43-4242-BEBE-D0AD0800F7ED}" srcId="{C727C43C-D301-4204-8E82-2BE7AFA22AC4}" destId="{C570D841-255F-4C8F-AF8C-A975355D1E4B}" srcOrd="3" destOrd="0" parTransId="{FED8D5FA-9E10-49A7-9C2A-6CF9D55BA81D}" sibTransId="{F5405802-5CCB-4276-8CB3-DDC1E933C5DB}"/>
    <dgm:cxn modelId="{2A7536E7-C260-4BAF-8640-68B5F97C0A99}" type="presOf" srcId="{C570D841-255F-4C8F-AF8C-A975355D1E4B}" destId="{F7A18D7F-B756-4B97-92A4-8BF93E50AFFE}" srcOrd="0" destOrd="0" presId="urn:microsoft.com/office/officeart/2005/8/layout/hList7"/>
    <dgm:cxn modelId="{B48F8FEA-5AFD-4AE8-8A9B-D8592017A0B6}" srcId="{C727C43C-D301-4204-8E82-2BE7AFA22AC4}" destId="{0C2A05E4-34AA-44BA-A63C-9DF6ADD2A7BC}" srcOrd="1" destOrd="0" parTransId="{CB87B069-DE3B-4020-9E05-07ADCF04C2DE}" sibTransId="{3CB38E0C-2098-4A83-B6BB-E1F4A53D1505}"/>
    <dgm:cxn modelId="{C583FFF8-AC07-4878-8C52-C531157FD2D0}" type="presOf" srcId="{C570D841-255F-4C8F-AF8C-A975355D1E4B}" destId="{4CA80108-5E8A-4300-A182-DB041C12174F}" srcOrd="1" destOrd="0" presId="urn:microsoft.com/office/officeart/2005/8/layout/hList7"/>
    <dgm:cxn modelId="{512018D3-53F6-4F38-AE02-E8110969E13F}" type="presParOf" srcId="{A6ABAF5F-747C-4498-99D5-52B7CD3CF7C9}" destId="{03A82362-C133-40C6-A968-056BC8D8998B}" srcOrd="0" destOrd="0" presId="urn:microsoft.com/office/officeart/2005/8/layout/hList7"/>
    <dgm:cxn modelId="{BF59C456-9B6D-4279-ADAF-6F34F6788E0A}" type="presParOf" srcId="{A6ABAF5F-747C-4498-99D5-52B7CD3CF7C9}" destId="{1CD35ACD-B960-4B05-9377-93395414890E}" srcOrd="1" destOrd="0" presId="urn:microsoft.com/office/officeart/2005/8/layout/hList7"/>
    <dgm:cxn modelId="{BD594EA5-FDC8-45C7-893E-5B39D94BEEEB}" type="presParOf" srcId="{1CD35ACD-B960-4B05-9377-93395414890E}" destId="{068C4E3A-B79B-4B9F-B78D-66A31E822425}" srcOrd="0" destOrd="0" presId="urn:microsoft.com/office/officeart/2005/8/layout/hList7"/>
    <dgm:cxn modelId="{CF0A1922-45CD-437F-868A-8734AB599EF6}" type="presParOf" srcId="{068C4E3A-B79B-4B9F-B78D-66A31E822425}" destId="{B0A02A02-68C3-499B-B7E5-C21346361048}" srcOrd="0" destOrd="0" presId="urn:microsoft.com/office/officeart/2005/8/layout/hList7"/>
    <dgm:cxn modelId="{1A88C813-51D0-47FB-9559-2B6E3AE65C51}" type="presParOf" srcId="{068C4E3A-B79B-4B9F-B78D-66A31E822425}" destId="{E7391C32-898E-4F13-8E6B-F9212915CD97}" srcOrd="1" destOrd="0" presId="urn:microsoft.com/office/officeart/2005/8/layout/hList7"/>
    <dgm:cxn modelId="{1C41A7C5-8EAF-4746-A4D2-FC44835EE6F3}" type="presParOf" srcId="{068C4E3A-B79B-4B9F-B78D-66A31E822425}" destId="{42EFB80B-B847-4805-94ED-651BCD7D22DC}" srcOrd="2" destOrd="0" presId="urn:microsoft.com/office/officeart/2005/8/layout/hList7"/>
    <dgm:cxn modelId="{E4D3333A-44BC-4765-80D3-0E4CD01EE4BB}" type="presParOf" srcId="{068C4E3A-B79B-4B9F-B78D-66A31E822425}" destId="{AD40E712-B377-4E83-AE2A-9D773998A0BB}" srcOrd="3" destOrd="0" presId="urn:microsoft.com/office/officeart/2005/8/layout/hList7"/>
    <dgm:cxn modelId="{09038884-287C-438B-ABA6-425C5C7B9033}" type="presParOf" srcId="{1CD35ACD-B960-4B05-9377-93395414890E}" destId="{8C99F28A-EA7C-4E7B-99E9-3646E0D28F09}" srcOrd="1" destOrd="0" presId="urn:microsoft.com/office/officeart/2005/8/layout/hList7"/>
    <dgm:cxn modelId="{0ABE1DC6-B87D-467C-8FD6-1E3C0690EDFA}" type="presParOf" srcId="{1CD35ACD-B960-4B05-9377-93395414890E}" destId="{B61ED47D-8F54-4CBC-A67C-581A70201FE4}" srcOrd="2" destOrd="0" presId="urn:microsoft.com/office/officeart/2005/8/layout/hList7"/>
    <dgm:cxn modelId="{65D7C633-A0C3-4E29-BCDF-562C257579B8}" type="presParOf" srcId="{B61ED47D-8F54-4CBC-A67C-581A70201FE4}" destId="{5CA0B57B-701C-415C-9180-D47FCF7C6283}" srcOrd="0" destOrd="0" presId="urn:microsoft.com/office/officeart/2005/8/layout/hList7"/>
    <dgm:cxn modelId="{24D494C6-05C5-4DD3-942E-EC28AB4E5A58}" type="presParOf" srcId="{B61ED47D-8F54-4CBC-A67C-581A70201FE4}" destId="{63545BA9-EEC2-43F9-89BD-A96903209C36}" srcOrd="1" destOrd="0" presId="urn:microsoft.com/office/officeart/2005/8/layout/hList7"/>
    <dgm:cxn modelId="{E472F57D-D75F-4815-95C2-D875AAC78739}" type="presParOf" srcId="{B61ED47D-8F54-4CBC-A67C-581A70201FE4}" destId="{6EF3CC4C-D0B1-494C-A4E6-5CD524B61F5C}" srcOrd="2" destOrd="0" presId="urn:microsoft.com/office/officeart/2005/8/layout/hList7"/>
    <dgm:cxn modelId="{A3264AF6-7DFF-4BE2-9206-EB8752D0CE58}" type="presParOf" srcId="{B61ED47D-8F54-4CBC-A67C-581A70201FE4}" destId="{3E19143A-E0C5-4CF9-B6E6-BF4F18C86BEB}" srcOrd="3" destOrd="0" presId="urn:microsoft.com/office/officeart/2005/8/layout/hList7"/>
    <dgm:cxn modelId="{9ACC8D34-2699-49B0-BF07-104E777B9753}" type="presParOf" srcId="{1CD35ACD-B960-4B05-9377-93395414890E}" destId="{3623A3E2-8013-4E16-8777-13DD7CFBCDF4}" srcOrd="3" destOrd="0" presId="urn:microsoft.com/office/officeart/2005/8/layout/hList7"/>
    <dgm:cxn modelId="{1AC8EED4-0EFD-4BE1-BCF9-DD39DF9517C1}" type="presParOf" srcId="{1CD35ACD-B960-4B05-9377-93395414890E}" destId="{5F9A5C56-F637-4447-908E-9FF9EF23CE1D}" srcOrd="4" destOrd="0" presId="urn:microsoft.com/office/officeart/2005/8/layout/hList7"/>
    <dgm:cxn modelId="{73BF959B-9420-4C82-85A7-8C1C9FB96E8A}" type="presParOf" srcId="{5F9A5C56-F637-4447-908E-9FF9EF23CE1D}" destId="{7A5DE906-6117-4461-B58B-B440EB9FC4BC}" srcOrd="0" destOrd="0" presId="urn:microsoft.com/office/officeart/2005/8/layout/hList7"/>
    <dgm:cxn modelId="{52ED79D5-8193-466C-86B9-9A6178EC68A9}" type="presParOf" srcId="{5F9A5C56-F637-4447-908E-9FF9EF23CE1D}" destId="{B51854CF-7D95-4F6C-A2D0-92B342C45F1D}" srcOrd="1" destOrd="0" presId="urn:microsoft.com/office/officeart/2005/8/layout/hList7"/>
    <dgm:cxn modelId="{44AED3EA-D856-48D7-B63C-19D58094D06D}" type="presParOf" srcId="{5F9A5C56-F637-4447-908E-9FF9EF23CE1D}" destId="{06CEACB0-29A4-498F-9404-1D84FC21B0E7}" srcOrd="2" destOrd="0" presId="urn:microsoft.com/office/officeart/2005/8/layout/hList7"/>
    <dgm:cxn modelId="{F9ABBEFB-39EB-4828-AFAB-82F51EBACE13}" type="presParOf" srcId="{5F9A5C56-F637-4447-908E-9FF9EF23CE1D}" destId="{FAB91589-FEDF-450C-9D03-5975C7CF62A2}" srcOrd="3" destOrd="0" presId="urn:microsoft.com/office/officeart/2005/8/layout/hList7"/>
    <dgm:cxn modelId="{5D917B59-9078-4338-BC9D-6000E26E1F44}" type="presParOf" srcId="{1CD35ACD-B960-4B05-9377-93395414890E}" destId="{240E74CC-2D0F-4292-B0CF-AE2BFBB1B6D5}" srcOrd="5" destOrd="0" presId="urn:microsoft.com/office/officeart/2005/8/layout/hList7"/>
    <dgm:cxn modelId="{C35B5E37-057C-408F-AAAF-94A745A4473B}" type="presParOf" srcId="{1CD35ACD-B960-4B05-9377-93395414890E}" destId="{440C9008-0B4F-4C7C-907F-DC455FD4C0AD}" srcOrd="6" destOrd="0" presId="urn:microsoft.com/office/officeart/2005/8/layout/hList7"/>
    <dgm:cxn modelId="{5F02B183-72EE-45C4-BA0A-DF38054489FE}" type="presParOf" srcId="{440C9008-0B4F-4C7C-907F-DC455FD4C0AD}" destId="{F7A18D7F-B756-4B97-92A4-8BF93E50AFFE}" srcOrd="0" destOrd="0" presId="urn:microsoft.com/office/officeart/2005/8/layout/hList7"/>
    <dgm:cxn modelId="{3252BDFD-6BD1-46CF-90DB-639DAE966E2E}" type="presParOf" srcId="{440C9008-0B4F-4C7C-907F-DC455FD4C0AD}" destId="{4CA80108-5E8A-4300-A182-DB041C12174F}" srcOrd="1" destOrd="0" presId="urn:microsoft.com/office/officeart/2005/8/layout/hList7"/>
    <dgm:cxn modelId="{4731B069-486F-420B-84B5-E68432FC6674}" type="presParOf" srcId="{440C9008-0B4F-4C7C-907F-DC455FD4C0AD}" destId="{2EF16E89-931A-4237-8EE2-28B53ED7F44A}" srcOrd="2" destOrd="0" presId="urn:microsoft.com/office/officeart/2005/8/layout/hList7"/>
    <dgm:cxn modelId="{F98AFF11-A86F-471C-B4BA-8790538AB9FD}" type="presParOf" srcId="{440C9008-0B4F-4C7C-907F-DC455FD4C0AD}" destId="{B3A0338D-BC4E-4959-BE59-4279F1B2EDA5}" srcOrd="3" destOrd="0" presId="urn:microsoft.com/office/officeart/2005/8/layout/hList7"/>
    <dgm:cxn modelId="{71715E03-121D-448C-9503-9C4BB411CC4E}" type="presParOf" srcId="{1CD35ACD-B960-4B05-9377-93395414890E}" destId="{C9132C14-6E9B-427A-BB0C-1BACED1D16D4}" srcOrd="7" destOrd="0" presId="urn:microsoft.com/office/officeart/2005/8/layout/hList7"/>
    <dgm:cxn modelId="{1B9394B3-1CD3-4B58-8545-D63D1D637949}" type="presParOf" srcId="{1CD35ACD-B960-4B05-9377-93395414890E}" destId="{A3F4406A-D9E7-4512-8753-BC6F9F43A060}" srcOrd="8" destOrd="0" presId="urn:microsoft.com/office/officeart/2005/8/layout/hList7"/>
    <dgm:cxn modelId="{0692D671-BD93-4DD0-A675-2EF31E799E4E}" type="presParOf" srcId="{A3F4406A-D9E7-4512-8753-BC6F9F43A060}" destId="{D7E59BE2-50F6-40BD-9D4E-CDC523788B17}" srcOrd="0" destOrd="0" presId="urn:microsoft.com/office/officeart/2005/8/layout/hList7"/>
    <dgm:cxn modelId="{F19D9AD2-75F4-4B06-980B-DED5AE3328F2}" type="presParOf" srcId="{A3F4406A-D9E7-4512-8753-BC6F9F43A060}" destId="{65C2A02B-1518-448E-B9CE-A5590D4B44B4}" srcOrd="1" destOrd="0" presId="urn:microsoft.com/office/officeart/2005/8/layout/hList7"/>
    <dgm:cxn modelId="{8B103D87-7594-426B-B587-D46481C70835}" type="presParOf" srcId="{A3F4406A-D9E7-4512-8753-BC6F9F43A060}" destId="{26CBF3EE-66C5-45F7-A775-C78DD7D9F096}" srcOrd="2" destOrd="0" presId="urn:microsoft.com/office/officeart/2005/8/layout/hList7"/>
    <dgm:cxn modelId="{B4FF92EA-4D83-47F4-9F3E-3C9586F50682}" type="presParOf" srcId="{A3F4406A-D9E7-4512-8753-BC6F9F43A060}" destId="{5A846B5A-1F09-4EA1-887F-001716D5A97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02A02-68C3-499B-B7E5-C21346361048}">
      <dsp:nvSpPr>
        <dsp:cNvPr id="0" name=""/>
        <dsp:cNvSpPr/>
      </dsp:nvSpPr>
      <dsp:spPr>
        <a:xfrm>
          <a:off x="75207" y="0"/>
          <a:ext cx="1607343" cy="4841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Risk Assessment</a:t>
          </a:r>
        </a:p>
      </dsp:txBody>
      <dsp:txXfrm>
        <a:off x="75207" y="1936750"/>
        <a:ext cx="1607343" cy="1936750"/>
      </dsp:txXfrm>
    </dsp:sp>
    <dsp:sp modelId="{AD40E712-B377-4E83-AE2A-9D773998A0BB}">
      <dsp:nvSpPr>
        <dsp:cNvPr id="0" name=""/>
        <dsp:cNvSpPr/>
      </dsp:nvSpPr>
      <dsp:spPr>
        <a:xfrm>
          <a:off x="48220" y="290512"/>
          <a:ext cx="1510903" cy="16123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0B57B-701C-415C-9180-D47FCF7C6283}">
      <dsp:nvSpPr>
        <dsp:cNvPr id="0" name=""/>
        <dsp:cNvSpPr/>
      </dsp:nvSpPr>
      <dsp:spPr>
        <a:xfrm>
          <a:off x="1655564" y="0"/>
          <a:ext cx="1607343" cy="4841875"/>
        </a:xfrm>
        <a:prstGeom prst="roundRect">
          <a:avLst>
            <a:gd name="adj" fmla="val 10000"/>
          </a:avLst>
        </a:prstGeom>
        <a:solidFill>
          <a:schemeClr val="accent3">
            <a:hueOff val="-930335"/>
            <a:satOff val="11329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Prevention</a:t>
          </a:r>
        </a:p>
      </dsp:txBody>
      <dsp:txXfrm>
        <a:off x="1655564" y="1936750"/>
        <a:ext cx="1607343" cy="1936750"/>
      </dsp:txXfrm>
    </dsp:sp>
    <dsp:sp modelId="{3E19143A-E0C5-4CF9-B6E6-BF4F18C86BEB}">
      <dsp:nvSpPr>
        <dsp:cNvPr id="0" name=""/>
        <dsp:cNvSpPr/>
      </dsp:nvSpPr>
      <dsp:spPr>
        <a:xfrm>
          <a:off x="1703784" y="290512"/>
          <a:ext cx="1510903" cy="161234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DE906-6117-4461-B58B-B440EB9FC4BC}">
      <dsp:nvSpPr>
        <dsp:cNvPr id="0" name=""/>
        <dsp:cNvSpPr/>
      </dsp:nvSpPr>
      <dsp:spPr>
        <a:xfrm>
          <a:off x="3311128" y="0"/>
          <a:ext cx="1607343" cy="4841875"/>
        </a:xfrm>
        <a:prstGeom prst="roundRect">
          <a:avLst>
            <a:gd name="adj" fmla="val 10000"/>
          </a:avLst>
        </a:prstGeom>
        <a:solidFill>
          <a:schemeClr val="accent3">
            <a:hueOff val="-1860669"/>
            <a:satOff val="22659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Screening</a:t>
          </a:r>
        </a:p>
      </dsp:txBody>
      <dsp:txXfrm>
        <a:off x="3311128" y="1936750"/>
        <a:ext cx="1607343" cy="1936750"/>
      </dsp:txXfrm>
    </dsp:sp>
    <dsp:sp modelId="{FAB91589-FEDF-450C-9D03-5975C7CF62A2}">
      <dsp:nvSpPr>
        <dsp:cNvPr id="0" name=""/>
        <dsp:cNvSpPr/>
      </dsp:nvSpPr>
      <dsp:spPr>
        <a:xfrm>
          <a:off x="3359348" y="290512"/>
          <a:ext cx="1510903" cy="161234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18D7F-B756-4B97-92A4-8BF93E50AFFE}">
      <dsp:nvSpPr>
        <dsp:cNvPr id="0" name=""/>
        <dsp:cNvSpPr/>
      </dsp:nvSpPr>
      <dsp:spPr>
        <a:xfrm>
          <a:off x="4966692" y="0"/>
          <a:ext cx="1607343" cy="4841875"/>
        </a:xfrm>
        <a:prstGeom prst="roundRect">
          <a:avLst>
            <a:gd name="adj" fmla="val 10000"/>
          </a:avLst>
        </a:prstGeom>
        <a:solidFill>
          <a:schemeClr val="accent3">
            <a:hueOff val="-2791003"/>
            <a:satOff val="33988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  <a:cs typeface="Arial" panose="020B0604020202020204" pitchFamily="34" charset="0"/>
            </a:rPr>
            <a:t>Diagnostic</a:t>
          </a:r>
          <a:r>
            <a:rPr lang="en-US" sz="1900" kern="1200" dirty="0">
              <a:latin typeface="+mj-lt"/>
            </a:rPr>
            <a:t> Evaluation</a:t>
          </a:r>
        </a:p>
      </dsp:txBody>
      <dsp:txXfrm>
        <a:off x="4966692" y="1936750"/>
        <a:ext cx="1607343" cy="1936750"/>
      </dsp:txXfrm>
    </dsp:sp>
    <dsp:sp modelId="{B3A0338D-BC4E-4959-BE59-4279F1B2EDA5}">
      <dsp:nvSpPr>
        <dsp:cNvPr id="0" name=""/>
        <dsp:cNvSpPr/>
      </dsp:nvSpPr>
      <dsp:spPr>
        <a:xfrm>
          <a:off x="5014912" y="290512"/>
          <a:ext cx="1510903" cy="161234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59BE2-50F6-40BD-9D4E-CDC523788B17}">
      <dsp:nvSpPr>
        <dsp:cNvPr id="0" name=""/>
        <dsp:cNvSpPr/>
      </dsp:nvSpPr>
      <dsp:spPr>
        <a:xfrm>
          <a:off x="6622256" y="0"/>
          <a:ext cx="1607343" cy="4841875"/>
        </a:xfrm>
        <a:prstGeom prst="roundRect">
          <a:avLst>
            <a:gd name="adj" fmla="val 10000"/>
          </a:avLst>
        </a:prstGeom>
        <a:solidFill>
          <a:schemeClr val="accent3">
            <a:hueOff val="-3721338"/>
            <a:satOff val="45318"/>
            <a:lumOff val="-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Survivorship</a:t>
          </a:r>
        </a:p>
      </dsp:txBody>
      <dsp:txXfrm>
        <a:off x="6622256" y="1936750"/>
        <a:ext cx="1607343" cy="1936750"/>
      </dsp:txXfrm>
    </dsp:sp>
    <dsp:sp modelId="{5A846B5A-1F09-4EA1-887F-001716D5A979}">
      <dsp:nvSpPr>
        <dsp:cNvPr id="0" name=""/>
        <dsp:cNvSpPr/>
      </dsp:nvSpPr>
      <dsp:spPr>
        <a:xfrm>
          <a:off x="6670476" y="290512"/>
          <a:ext cx="1510903" cy="161234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82362-C133-40C6-A968-056BC8D8998B}">
      <dsp:nvSpPr>
        <dsp:cNvPr id="0" name=""/>
        <dsp:cNvSpPr/>
      </dsp:nvSpPr>
      <dsp:spPr>
        <a:xfrm>
          <a:off x="329183" y="4115593"/>
          <a:ext cx="7571232" cy="726281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8605B-5B6F-4B31-9838-D5EDF844F7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16663-D0F0-451C-91D5-0CDF4AF4BB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BAE0B085-296D-45AE-876C-9F07C27735A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36908-897B-4E09-B71E-4D39C91789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932E9-6FB7-422C-8471-387C03FAE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39EFF145-9B01-45CD-B96E-E96E32A2C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2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D5851EB9-7EEB-4378-B3A4-F4B33400F07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0351D95E-69F9-40CE-AD62-7F71E890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downloaded from Brand Central.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D95E-69F9-40CE-AD62-7F71E8901A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D95E-69F9-40CE-AD62-7F71E8901A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8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D95E-69F9-40CE-AD62-7F71E8901A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D95E-69F9-40CE-AD62-7F71E8901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7675" y="715963"/>
            <a:ext cx="6364288" cy="3579812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690D3-65E2-44E9-B6F5-29B6E2CA90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29967-8B7C-402C-9C98-3B1AADCC679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8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674">
              <a:defRPr/>
            </a:pPr>
            <a:fld id="{0351D95E-69F9-40CE-AD62-7F71E8901A1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6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188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674">
              <a:defRPr/>
            </a:pPr>
            <a:fld id="{0351D95E-69F9-40CE-AD62-7F71E8901A1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6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094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D95E-69F9-40CE-AD62-7F71E8901A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D95E-69F9-40CE-AD62-7F71E8901A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674">
              <a:defRPr/>
            </a:pPr>
            <a:fld id="{0351D95E-69F9-40CE-AD62-7F71E8901A1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674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742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85A2-0490-4450-B037-A22B18789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8" y="4315155"/>
            <a:ext cx="10847615" cy="1106712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52678-3BD8-4A49-A021-F97DB6338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543029"/>
            <a:ext cx="10847613" cy="8265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A2F17-B7CD-4084-893F-EE3EC70063AB}"/>
              </a:ext>
            </a:extLst>
          </p:cNvPr>
          <p:cNvGrpSpPr/>
          <p:nvPr userDrawn="1"/>
        </p:nvGrpSpPr>
        <p:grpSpPr>
          <a:xfrm>
            <a:off x="0" y="4133850"/>
            <a:ext cx="12192000" cy="181305"/>
            <a:chOff x="0" y="3263491"/>
            <a:chExt cx="12192000" cy="2712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C0B2E5-B222-47C8-9E52-6297E69B5543}"/>
                </a:ext>
              </a:extLst>
            </p:cNvPr>
            <p:cNvSpPr/>
            <p:nvPr userDrawn="1"/>
          </p:nvSpPr>
          <p:spPr>
            <a:xfrm>
              <a:off x="0" y="3263491"/>
              <a:ext cx="3048000" cy="2712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A6E5C6-8269-4F31-A17F-934BEBB755E5}"/>
                </a:ext>
              </a:extLst>
            </p:cNvPr>
            <p:cNvSpPr/>
            <p:nvPr userDrawn="1"/>
          </p:nvSpPr>
          <p:spPr>
            <a:xfrm>
              <a:off x="3048000" y="3263491"/>
              <a:ext cx="3048000" cy="2712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315943-AC3A-4572-AD89-E10ADEE3E565}"/>
                </a:ext>
              </a:extLst>
            </p:cNvPr>
            <p:cNvSpPr/>
            <p:nvPr userDrawn="1"/>
          </p:nvSpPr>
          <p:spPr>
            <a:xfrm>
              <a:off x="6096000" y="3263491"/>
              <a:ext cx="3048000" cy="2712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DE42B7-A36C-43B4-898F-73E73261C1FD}"/>
                </a:ext>
              </a:extLst>
            </p:cNvPr>
            <p:cNvSpPr/>
            <p:nvPr userDrawn="1"/>
          </p:nvSpPr>
          <p:spPr>
            <a:xfrm>
              <a:off x="9144000" y="3263491"/>
              <a:ext cx="3048000" cy="271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AD8662-8725-4D2F-959C-39E0C65ECE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41338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2B0FA23-FBBA-4EC6-B18D-9AC3B13F6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9" y="1182718"/>
            <a:ext cx="2808051" cy="13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2064" userDrawn="1">
          <p15:clr>
            <a:srgbClr val="FBAE40"/>
          </p15:clr>
        </p15:guide>
        <p15:guide id="5" orient="horz" pos="23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85A2-0490-4450-B037-A22B18789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4315155"/>
            <a:ext cx="7892546" cy="1106712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52678-3BD8-4A49-A021-F97DB6338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543029"/>
            <a:ext cx="7892545" cy="8265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A2F17-B7CD-4084-893F-EE3EC70063AB}"/>
              </a:ext>
            </a:extLst>
          </p:cNvPr>
          <p:cNvGrpSpPr/>
          <p:nvPr userDrawn="1"/>
        </p:nvGrpSpPr>
        <p:grpSpPr>
          <a:xfrm>
            <a:off x="0" y="4133850"/>
            <a:ext cx="12192000" cy="181305"/>
            <a:chOff x="0" y="3263491"/>
            <a:chExt cx="12192000" cy="2712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C0B2E5-B222-47C8-9E52-6297E69B5543}"/>
                </a:ext>
              </a:extLst>
            </p:cNvPr>
            <p:cNvSpPr/>
            <p:nvPr userDrawn="1"/>
          </p:nvSpPr>
          <p:spPr>
            <a:xfrm>
              <a:off x="0" y="3263491"/>
              <a:ext cx="3048000" cy="2712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A6E5C6-8269-4F31-A17F-934BEBB755E5}"/>
                </a:ext>
              </a:extLst>
            </p:cNvPr>
            <p:cNvSpPr/>
            <p:nvPr userDrawn="1"/>
          </p:nvSpPr>
          <p:spPr>
            <a:xfrm>
              <a:off x="3048000" y="3263491"/>
              <a:ext cx="3048000" cy="2712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315943-AC3A-4572-AD89-E10ADEE3E565}"/>
                </a:ext>
              </a:extLst>
            </p:cNvPr>
            <p:cNvSpPr/>
            <p:nvPr userDrawn="1"/>
          </p:nvSpPr>
          <p:spPr>
            <a:xfrm>
              <a:off x="6096000" y="3263491"/>
              <a:ext cx="3048000" cy="2712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DE42B7-A36C-43B4-898F-73E73261C1FD}"/>
                </a:ext>
              </a:extLst>
            </p:cNvPr>
            <p:cNvSpPr/>
            <p:nvPr userDrawn="1"/>
          </p:nvSpPr>
          <p:spPr>
            <a:xfrm>
              <a:off x="9144000" y="3263491"/>
              <a:ext cx="3048000" cy="271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</p:grp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27F1BE2-D626-41FA-B087-CF5F8AAB6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24" y="4979165"/>
            <a:ext cx="2651760" cy="1284481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37A85C9-7B86-4D69-8DB8-C00BE6AC04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338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63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2067" userDrawn="1">
          <p15:clr>
            <a:srgbClr val="FBAE40"/>
          </p15:clr>
        </p15:guide>
        <p15:guide id="5" orient="horz" pos="23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85A2-0490-4450-B037-A22B18789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4315155"/>
            <a:ext cx="7892546" cy="1106712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52678-3BD8-4A49-A021-F97DB6338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543029"/>
            <a:ext cx="7892545" cy="8265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A2F17-B7CD-4084-893F-EE3EC70063AB}"/>
              </a:ext>
            </a:extLst>
          </p:cNvPr>
          <p:cNvGrpSpPr/>
          <p:nvPr userDrawn="1"/>
        </p:nvGrpSpPr>
        <p:grpSpPr>
          <a:xfrm>
            <a:off x="0" y="4133850"/>
            <a:ext cx="12192000" cy="181305"/>
            <a:chOff x="0" y="3263491"/>
            <a:chExt cx="12192000" cy="2712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C0B2E5-B222-47C8-9E52-6297E69B5543}"/>
                </a:ext>
              </a:extLst>
            </p:cNvPr>
            <p:cNvSpPr/>
            <p:nvPr userDrawn="1"/>
          </p:nvSpPr>
          <p:spPr>
            <a:xfrm>
              <a:off x="0" y="3263491"/>
              <a:ext cx="3048000" cy="2712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A6E5C6-8269-4F31-A17F-934BEBB755E5}"/>
                </a:ext>
              </a:extLst>
            </p:cNvPr>
            <p:cNvSpPr/>
            <p:nvPr userDrawn="1"/>
          </p:nvSpPr>
          <p:spPr>
            <a:xfrm>
              <a:off x="3048000" y="3263491"/>
              <a:ext cx="3048000" cy="2712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315943-AC3A-4572-AD89-E10ADEE3E565}"/>
                </a:ext>
              </a:extLst>
            </p:cNvPr>
            <p:cNvSpPr/>
            <p:nvPr userDrawn="1"/>
          </p:nvSpPr>
          <p:spPr>
            <a:xfrm>
              <a:off x="6096000" y="3263491"/>
              <a:ext cx="3048000" cy="2712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DE42B7-A36C-43B4-898F-73E73261C1FD}"/>
                </a:ext>
              </a:extLst>
            </p:cNvPr>
            <p:cNvSpPr/>
            <p:nvPr userDrawn="1"/>
          </p:nvSpPr>
          <p:spPr>
            <a:xfrm>
              <a:off x="9144000" y="3263491"/>
              <a:ext cx="3048000" cy="271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AD8662-8725-4D2F-959C-39E0C65ECE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338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C9B5313-5EEB-41EF-AAC6-13DBD2D3B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24" y="4979165"/>
            <a:ext cx="2651760" cy="12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2064">
          <p15:clr>
            <a:srgbClr val="FBAE40"/>
          </p15:clr>
        </p15:guide>
        <p15:guide id="5" orient="horz" pos="23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FE21-CF54-424F-AC66-117DD5A5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33B2-CBE0-4340-BBFD-41B86233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" y="1477927"/>
            <a:ext cx="11077248" cy="4646648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0467D-A985-4A8A-86CC-4ACFD840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2081-CF35-49F2-90D8-8ABA1CF0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5021"/>
            <a:ext cx="11091625" cy="8595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2507-4154-4F94-A78D-408023831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477962"/>
            <a:ext cx="5303520" cy="4646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F1AB-03B4-4459-8EE5-C6540D5E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806" y="1477961"/>
            <a:ext cx="5303520" cy="4646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E159D-22D3-45E1-B466-9B445D68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5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169D-1BE6-4A3A-9E58-45D1E4D6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371475"/>
            <a:ext cx="11090275" cy="873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BAC7-ADA2-4DC8-B4F7-B6E066C6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9" y="1489814"/>
            <a:ext cx="5303520" cy="636698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F184E-EC31-4C2B-BABF-ADB6C7AA2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98" y="2286000"/>
            <a:ext cx="5303520" cy="3838575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F43FF-EC6F-4C3D-814B-A928D1A2E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4454" y="1489814"/>
            <a:ext cx="5303520" cy="636698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85541-D976-4974-BB24-8F556AABA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4454" y="2286000"/>
            <a:ext cx="5303520" cy="3838575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5023C-38CF-40DC-BA01-090A2029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87350"/>
            <a:ext cx="11094271" cy="857250"/>
          </a:xfrm>
        </p:spPr>
        <p:txBody>
          <a:bodyPr anchor="b" anchorCtr="0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041753-90EA-4E44-9BB8-633978F3CCC4}" type="slidenum">
              <a:rPr lang="en-US" smtClean="0">
                <a:solidFill>
                  <a:srgbClr val="63666A"/>
                </a:solidFill>
              </a:rPr>
              <a:pPr/>
              <a:t>‹#›</a:t>
            </a:fld>
            <a:endParaRPr lang="en-US" dirty="0">
              <a:solidFill>
                <a:srgbClr val="63666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47699" y="1477962"/>
            <a:ext cx="3383280" cy="4646613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6"/>
              </a:buClr>
              <a:buFontTx/>
              <a:buNone/>
              <a:defRPr sz="2000" b="1" i="0" cap="none"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rgbClr val="63666A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380" y="1482836"/>
            <a:ext cx="3383280" cy="464174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6"/>
              </a:buClr>
              <a:buFontTx/>
              <a:buNone/>
              <a:defRPr sz="2000" b="1" i="0" cap="none"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rgbClr val="63666A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49061" y="1482836"/>
            <a:ext cx="3383280" cy="464174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6"/>
              </a:buClr>
              <a:buFont typeface="Wingdings" charset="2"/>
              <a:buNone/>
              <a:defRPr sz="2000" b="1" i="0" cap="none"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rgbClr val="63666A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99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ED78-11C7-4645-BE7D-4B6EB7F6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6C5DA-3B20-4E03-8A95-FADF863E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0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479C-6AB3-4566-B5B6-B8B59AF7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2711938"/>
            <a:ext cx="11084641" cy="10123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77932-0DBF-484D-9E46-99D1BA59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9" y="3916298"/>
            <a:ext cx="11084641" cy="741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1CFB-0061-4414-9300-13B77941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83EEA8-8FFA-40B0-9CA2-B650207154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328AF2-C6C0-47E3-96F7-F7C4B28AA929}"/>
              </a:ext>
            </a:extLst>
          </p:cNvPr>
          <p:cNvGrpSpPr/>
          <p:nvPr userDrawn="1"/>
        </p:nvGrpSpPr>
        <p:grpSpPr>
          <a:xfrm>
            <a:off x="0" y="4910578"/>
            <a:ext cx="12192000" cy="181305"/>
            <a:chOff x="0" y="3263491"/>
            <a:chExt cx="12192000" cy="2712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D74EFF-9638-45D7-8899-B709BDD73F90}"/>
                </a:ext>
              </a:extLst>
            </p:cNvPr>
            <p:cNvSpPr/>
            <p:nvPr userDrawn="1"/>
          </p:nvSpPr>
          <p:spPr>
            <a:xfrm>
              <a:off x="0" y="3263491"/>
              <a:ext cx="3048000" cy="2712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726FD9-1CD8-4383-AC6F-32DD946F0E41}"/>
                </a:ext>
              </a:extLst>
            </p:cNvPr>
            <p:cNvSpPr/>
            <p:nvPr userDrawn="1"/>
          </p:nvSpPr>
          <p:spPr>
            <a:xfrm>
              <a:off x="3048000" y="3263491"/>
              <a:ext cx="3048000" cy="2712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380835-DA7C-47EF-A52E-6108897A5FA2}"/>
                </a:ext>
              </a:extLst>
            </p:cNvPr>
            <p:cNvSpPr/>
            <p:nvPr userDrawn="1"/>
          </p:nvSpPr>
          <p:spPr>
            <a:xfrm>
              <a:off x="6096000" y="3263491"/>
              <a:ext cx="3048000" cy="2712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A08CBF-EA04-4750-8232-69316B8191CD}"/>
                </a:ext>
              </a:extLst>
            </p:cNvPr>
            <p:cNvSpPr/>
            <p:nvPr userDrawn="1"/>
          </p:nvSpPr>
          <p:spPr>
            <a:xfrm>
              <a:off x="9144000" y="3263491"/>
              <a:ext cx="3048000" cy="271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813F6BD-21ED-4AB6-9C1A-516973303D79}"/>
              </a:ext>
            </a:extLst>
          </p:cNvPr>
          <p:cNvSpPr txBox="1"/>
          <p:nvPr userDrawn="1"/>
        </p:nvSpPr>
        <p:spPr>
          <a:xfrm>
            <a:off x="9468464" y="6124576"/>
            <a:ext cx="2263877" cy="596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spc="-10" baseline="0" dirty="0">
                <a:solidFill>
                  <a:schemeClr val="bg1"/>
                </a:solidFill>
                <a:latin typeface="+mj-lt"/>
              </a:rPr>
              <a:t>MD ANDERSON CANCER CENTER</a:t>
            </a:r>
          </a:p>
        </p:txBody>
      </p:sp>
    </p:spTree>
    <p:extLst>
      <p:ext uri="{BB962C8B-B14F-4D97-AF65-F5344CB8AC3E}">
        <p14:creationId xmlns:p14="http://schemas.microsoft.com/office/powerpoint/2010/main" val="707754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7C33B-1C37-49C1-923E-DE976804E4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5092" y="381000"/>
            <a:ext cx="11077249" cy="8540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487E-FECB-49EA-B41B-265826B4479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5092" y="1477927"/>
            <a:ext cx="11077248" cy="4646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9F9B-CEF0-4DDD-A3AC-52FDF86F3E9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55092" y="6250637"/>
            <a:ext cx="5690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accent6"/>
                </a:solidFill>
                <a:latin typeface="+mj-lt"/>
              </a:defRPr>
            </a:lvl1pPr>
          </a:lstStyle>
          <a:p>
            <a:fld id="{7783EEA8-8FFA-40B0-9CA2-B650207154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DA957-1693-4221-A790-F6663B96FBAC}"/>
              </a:ext>
            </a:extLst>
          </p:cNvPr>
          <p:cNvSpPr txBox="1"/>
          <p:nvPr userDrawn="1"/>
        </p:nvSpPr>
        <p:spPr>
          <a:xfrm>
            <a:off x="9468464" y="6124576"/>
            <a:ext cx="2263877" cy="596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spc="-10" baseline="0" dirty="0">
                <a:solidFill>
                  <a:schemeClr val="accent6"/>
                </a:solidFill>
                <a:latin typeface="+mj-lt"/>
              </a:rPr>
              <a:t>MD ANDERSON CANCER CENTER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B8C4C1-8C4C-4D2F-AA08-DDD99F602538}"/>
              </a:ext>
            </a:extLst>
          </p:cNvPr>
          <p:cNvGrpSpPr/>
          <p:nvPr userDrawn="1"/>
        </p:nvGrpSpPr>
        <p:grpSpPr>
          <a:xfrm>
            <a:off x="0" y="6721475"/>
            <a:ext cx="12192000" cy="136525"/>
            <a:chOff x="0" y="3263491"/>
            <a:chExt cx="12192000" cy="2712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60EEFD-0C86-45BD-B286-7E19BF1C6648}"/>
                </a:ext>
              </a:extLst>
            </p:cNvPr>
            <p:cNvSpPr/>
            <p:nvPr userDrawn="1"/>
          </p:nvSpPr>
          <p:spPr>
            <a:xfrm>
              <a:off x="0" y="3263491"/>
              <a:ext cx="3048000" cy="2712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53A58E-D010-4509-B23D-D742755219F1}"/>
                </a:ext>
              </a:extLst>
            </p:cNvPr>
            <p:cNvSpPr/>
            <p:nvPr userDrawn="1"/>
          </p:nvSpPr>
          <p:spPr>
            <a:xfrm>
              <a:off x="3048000" y="3263491"/>
              <a:ext cx="3048000" cy="2712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EC6903-F8D0-49E1-A180-1151DF61FCBE}"/>
                </a:ext>
              </a:extLst>
            </p:cNvPr>
            <p:cNvSpPr/>
            <p:nvPr userDrawn="1"/>
          </p:nvSpPr>
          <p:spPr>
            <a:xfrm>
              <a:off x="6096000" y="3263491"/>
              <a:ext cx="3048000" cy="2712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B5BD5B-CC94-4B9A-8420-7035DCC8C196}"/>
                </a:ext>
              </a:extLst>
            </p:cNvPr>
            <p:cNvSpPr/>
            <p:nvPr userDrawn="1"/>
          </p:nvSpPr>
          <p:spPr>
            <a:xfrm>
              <a:off x="9144000" y="3263491"/>
              <a:ext cx="3048000" cy="271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37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49" r:id="rId2"/>
    <p:sldLayoutId id="2147483714" r:id="rId3"/>
    <p:sldLayoutId id="2147483650" r:id="rId4"/>
    <p:sldLayoutId id="2147483652" r:id="rId5"/>
    <p:sldLayoutId id="2147483653" r:id="rId6"/>
    <p:sldLayoutId id="2147483689" r:id="rId7"/>
    <p:sldLayoutId id="2147483654" r:id="rId8"/>
    <p:sldLayoutId id="2147483651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341313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511175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075" userDrawn="1">
          <p15:clr>
            <a:srgbClr val="F26B43"/>
          </p15:clr>
        </p15:guide>
        <p15:guide id="4" pos="408" userDrawn="1">
          <p15:clr>
            <a:srgbClr val="F26B43"/>
          </p15:clr>
        </p15:guide>
        <p15:guide id="5" orient="horz" pos="931" userDrawn="1">
          <p15:clr>
            <a:srgbClr val="F26B43"/>
          </p15:clr>
        </p15:guide>
        <p15:guide id="6" orient="horz" pos="784" userDrawn="1">
          <p15:clr>
            <a:srgbClr val="F26B43"/>
          </p15:clr>
        </p15:guide>
        <p15:guide id="7" orient="horz" pos="234" userDrawn="1">
          <p15:clr>
            <a:srgbClr val="F26B43"/>
          </p15:clr>
        </p15:guide>
        <p15:guide id="8" pos="7394" userDrawn="1">
          <p15:clr>
            <a:srgbClr val="F26B43"/>
          </p15:clr>
        </p15:guide>
        <p15:guide id="9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uspreventiveservicestaskforce.org/uspstf/new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breast.2015.07.008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BFE297-F031-416E-B442-8F21C45D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60" y="4349563"/>
            <a:ext cx="11126291" cy="631314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The </a:t>
            </a:r>
            <a:r>
              <a:rPr lang="en-US" sz="3400" u="sng" dirty="0">
                <a:solidFill>
                  <a:schemeClr val="tx1"/>
                </a:solidFill>
              </a:rPr>
              <a:t>Possible</a:t>
            </a:r>
            <a:r>
              <a:rPr lang="en-US" sz="3400" dirty="0">
                <a:solidFill>
                  <a:schemeClr val="tx1"/>
                </a:solidFill>
              </a:rPr>
              <a:t> Future of Liquid Biopsy in Cancer Prevention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626DC-6FD8-44F7-8EFD-40E8E9BA1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360" y="5196591"/>
            <a:ext cx="11126291" cy="631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  <a:latin typeface="+mj-lt"/>
              </a:rPr>
              <a:t>National Cancer Institute: </a:t>
            </a:r>
            <a:r>
              <a:rPr lang="en-US" sz="19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Charting the Course of Liquid Biopsy in Precision Prevention and Treatment </a:t>
            </a:r>
            <a:endParaRPr lang="en-US" sz="19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  <a:latin typeface="+mj-lt"/>
              </a:rPr>
              <a:t>December 16, 2021</a:t>
            </a:r>
          </a:p>
          <a:p>
            <a:pPr>
              <a:lnSpc>
                <a:spcPct val="100000"/>
              </a:lnSpc>
            </a:pPr>
            <a:endParaRPr lang="en-US" sz="19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1900" dirty="0"/>
          </a:p>
        </p:txBody>
      </p:sp>
      <p:pic>
        <p:nvPicPr>
          <p:cNvPr id="7" name="Picture Placeholder 6" descr="A picture containing vials of blood">
            <a:extLst>
              <a:ext uri="{FF2B5EF4-FFF2-40B4-BE49-F238E27FC236}">
                <a16:creationId xmlns:a16="http://schemas.microsoft.com/office/drawing/2014/main" id="{C658397E-638B-471F-852A-62A5079D2B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943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1C9CA4-BB76-4295-9D6D-FD29FE6D17BD}"/>
              </a:ext>
            </a:extLst>
          </p:cNvPr>
          <p:cNvSpPr txBox="1"/>
          <p:nvPr/>
        </p:nvSpPr>
        <p:spPr>
          <a:xfrm>
            <a:off x="5407048" y="5521371"/>
            <a:ext cx="6643165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dirty="0">
              <a:latin typeface="+mj-lt"/>
            </a:endParaRPr>
          </a:p>
          <a:p>
            <a:pPr algn="r">
              <a:lnSpc>
                <a:spcPct val="120000"/>
              </a:lnSpc>
            </a:pPr>
            <a:r>
              <a:rPr lang="en-US" sz="1400" b="1" dirty="0">
                <a:latin typeface="+mj-lt"/>
              </a:rPr>
              <a:t>Ernest Hawk, MD, MPH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latin typeface="+mj-lt"/>
              </a:rPr>
              <a:t>Vice President and Head, Division of Cancer Prevention and Population Sciences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latin typeface="+mj-lt"/>
              </a:rPr>
              <a:t>The University of Texas MD Anderson Cancer Center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latin typeface="+mj-lt"/>
              </a:rPr>
              <a:t>ehawk@mdanderson.org</a:t>
            </a:r>
          </a:p>
          <a:p>
            <a:pPr algn="r"/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41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FBBF-7A54-4105-A3B7-6CFB0B22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72" y="36583"/>
            <a:ext cx="11077249" cy="8540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Cancer Prevention Services: Implementation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7519-9886-434C-A148-5E56453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EF572-3A33-4A9D-AC7B-3EF97C79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7473"/>
          <a:stretch/>
        </p:blipFill>
        <p:spPr>
          <a:xfrm>
            <a:off x="481804" y="1208107"/>
            <a:ext cx="5411755" cy="44836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47260C-CF42-41CA-A19C-A03B7AA73CF2}"/>
              </a:ext>
            </a:extLst>
          </p:cNvPr>
          <p:cNvSpPr txBox="1">
            <a:spLocks/>
          </p:cNvSpPr>
          <p:nvPr/>
        </p:nvSpPr>
        <p:spPr>
          <a:xfrm>
            <a:off x="6095996" y="1208108"/>
            <a:ext cx="5919541" cy="4615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Incomplete assessments (time pressures)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Subpar longitudinal/serial assessments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Subpar quality in delivery of rec’d services 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Insufficient connections among various providers (PCPs,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Gyn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Imaging, Pathology)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Provider ‘non-adherence’ to guidelines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 ‘non-adherence’ to guidelines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Inability to reach those in greatest need</a:t>
            </a:r>
          </a:p>
          <a:p>
            <a:pPr marL="920750" lvl="3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Uninsured*</a:t>
            </a:r>
          </a:p>
          <a:p>
            <a:pPr marL="920750" lvl="3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Under-insured*</a:t>
            </a:r>
          </a:p>
          <a:p>
            <a:pPr marL="577850" lvl="1" indent="-354013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Insufficient focus by providers and health care systems re: social determinants of health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ACB2-4593-425C-9EC0-BB51AF62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Framing a Future with MCEDs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E2F4-44A8-4C8E-AA3A-7F7AE73E2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Actions, Challenges,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481BC-AF15-449E-8A2D-997C58F6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FBBF-7A54-4105-A3B7-6CFB0B22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27" y="474347"/>
            <a:ext cx="11077249" cy="85407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Theory</a:t>
            </a:r>
            <a:r>
              <a:rPr lang="en-US" sz="3600">
                <a:solidFill>
                  <a:schemeClr val="tx1"/>
                </a:solidFill>
              </a:rPr>
              <a:t>: Aggregate </a:t>
            </a:r>
            <a:r>
              <a:rPr lang="en-US" sz="3600" dirty="0">
                <a:solidFill>
                  <a:schemeClr val="tx1"/>
                </a:solidFill>
              </a:rPr>
              <a:t>Prevalence of Universal Screen Makes Screening of Infrequent Cancers Possible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2700" b="0" i="1" dirty="0">
                <a:solidFill>
                  <a:srgbClr val="C00000"/>
                </a:solidFill>
              </a:rPr>
              <a:t>Impact of cancer prevalence on screening efficiencies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7519-9886-434C-A148-5E56453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FD774-832F-4778-BDBF-D4F11E716ED6}"/>
              </a:ext>
            </a:extLst>
          </p:cNvPr>
          <p:cNvSpPr txBox="1"/>
          <p:nvPr/>
        </p:nvSpPr>
        <p:spPr>
          <a:xfrm>
            <a:off x="939604" y="6250637"/>
            <a:ext cx="7425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latin typeface="+mj-lt"/>
              </a:rPr>
              <a:t>Ahlquist</a:t>
            </a:r>
            <a:r>
              <a:rPr lang="en-US" sz="1100" i="1" dirty="0">
                <a:latin typeface="+mj-lt"/>
              </a:rPr>
              <a:t> D Universal cancer screening: revolutionary, rational, and realizable. </a:t>
            </a:r>
            <a:r>
              <a:rPr lang="en-US" sz="1100" i="1" dirty="0" err="1">
                <a:latin typeface="+mj-lt"/>
              </a:rPr>
              <a:t>Npj</a:t>
            </a:r>
            <a:r>
              <a:rPr lang="en-US" sz="1100" i="1" dirty="0">
                <a:latin typeface="+mj-lt"/>
              </a:rPr>
              <a:t> Precision Oncology 2:23, 2018</a:t>
            </a:r>
          </a:p>
          <a:p>
            <a:r>
              <a:rPr lang="en-US" sz="1100" i="1" dirty="0">
                <a:latin typeface="+mj-lt"/>
              </a:rPr>
              <a:t>Kisiel et al. Cancer  2021 (in press) </a:t>
            </a:r>
          </a:p>
        </p:txBody>
      </p:sp>
      <p:pic>
        <p:nvPicPr>
          <p:cNvPr id="6" name="Picture 5" descr="2 graphs showing: (1) Exponential relationship between cancer prevalence and number of patients needed  to be screened (NNS) to detect 1 cancer, and (2) the Influence of cancer prevalence on positive predictive value (PPV) at various specificities.">
            <a:extLst>
              <a:ext uri="{FF2B5EF4-FFF2-40B4-BE49-F238E27FC236}">
                <a16:creationId xmlns:a16="http://schemas.microsoft.com/office/drawing/2014/main" id="{7850F05B-B3C7-4797-869E-AB0F1443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7" y="1297586"/>
            <a:ext cx="7806983" cy="3836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8F27BF-0442-48CE-B104-DECD0E10700A}"/>
              </a:ext>
            </a:extLst>
          </p:cNvPr>
          <p:cNvSpPr txBox="1"/>
          <p:nvPr/>
        </p:nvSpPr>
        <p:spPr>
          <a:xfrm>
            <a:off x="655091" y="5081085"/>
            <a:ext cx="8342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A. Exponential relationship between cancer prevalence and </a:t>
            </a:r>
            <a:r>
              <a:rPr lang="en-US" sz="1500" b="1" dirty="0">
                <a:latin typeface="+mj-lt"/>
              </a:rPr>
              <a:t>number of patients needed </a:t>
            </a:r>
          </a:p>
          <a:p>
            <a:r>
              <a:rPr lang="en-US" sz="1500" b="1" dirty="0">
                <a:latin typeface="+mj-lt"/>
              </a:rPr>
              <a:t>     to be screened (NNS) </a:t>
            </a:r>
            <a:r>
              <a:rPr lang="en-US" sz="1500" dirty="0">
                <a:latin typeface="+mj-lt"/>
              </a:rPr>
              <a:t>to detect 1 cancer (100% sensitivity presumed)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AC49A-EFC3-4578-BD8E-2F5758173118}"/>
              </a:ext>
            </a:extLst>
          </p:cNvPr>
          <p:cNvSpPr txBox="1"/>
          <p:nvPr/>
        </p:nvSpPr>
        <p:spPr>
          <a:xfrm>
            <a:off x="9076551" y="1342183"/>
            <a:ext cx="2611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Multi-organ</a:t>
            </a:r>
            <a:r>
              <a:rPr lang="en-US" sz="1600" dirty="0">
                <a:latin typeface="+mj-lt"/>
              </a:rPr>
              <a:t> perspective: </a:t>
            </a:r>
            <a:r>
              <a:rPr lang="en-US" sz="1600" b="1" dirty="0">
                <a:latin typeface="+mj-lt"/>
              </a:rPr>
              <a:t>aggregate prevalence </a:t>
            </a:r>
            <a:r>
              <a:rPr lang="en-US" sz="1600" dirty="0">
                <a:latin typeface="+mj-lt"/>
              </a:rPr>
              <a:t>of less-common cancers overtakes even the most common single-organ cancers…if you have the ‘right test’; </a:t>
            </a:r>
            <a:r>
              <a:rPr lang="en-US" sz="1600" b="1" dirty="0">
                <a:latin typeface="+mj-lt"/>
              </a:rPr>
              <a:t>NNS can be dramatically lowered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E26E4-3B48-4AC5-867F-FB2C2729C235}"/>
              </a:ext>
            </a:extLst>
          </p:cNvPr>
          <p:cNvSpPr txBox="1"/>
          <p:nvPr/>
        </p:nvSpPr>
        <p:spPr>
          <a:xfrm>
            <a:off x="9147871" y="3756426"/>
            <a:ext cx="2539762" cy="181588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Beyond the epidemiologic appeal, unclear if ‘informative biologic aggregation’ is possible to raise the PPV while also retaining high specificity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72338-EBD1-4D6F-A255-A1676F759E0D}"/>
              </a:ext>
            </a:extLst>
          </p:cNvPr>
          <p:cNvSpPr txBox="1"/>
          <p:nvPr/>
        </p:nvSpPr>
        <p:spPr>
          <a:xfrm>
            <a:off x="655090" y="5573527"/>
            <a:ext cx="8342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B. Influence of cancer prevalence on </a:t>
            </a:r>
            <a:r>
              <a:rPr lang="en-US" sz="1500" b="1" dirty="0">
                <a:latin typeface="+mj-lt"/>
              </a:rPr>
              <a:t>positive predictive value (PPV) </a:t>
            </a:r>
            <a:r>
              <a:rPr lang="en-US" sz="1500" dirty="0">
                <a:latin typeface="+mj-lt"/>
              </a:rPr>
              <a:t>at various </a:t>
            </a:r>
          </a:p>
          <a:p>
            <a:r>
              <a:rPr lang="en-US" sz="1500" dirty="0">
                <a:latin typeface="+mj-lt"/>
              </a:rPr>
              <a:t>    specificities</a:t>
            </a:r>
          </a:p>
        </p:txBody>
      </p:sp>
    </p:spTree>
    <p:extLst>
      <p:ext uri="{BB962C8B-B14F-4D97-AF65-F5344CB8AC3E}">
        <p14:creationId xmlns:p14="http://schemas.microsoft.com/office/powerpoint/2010/main" val="920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2A5A-EECC-4F24-B03A-D6CC26B8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49" y="194267"/>
            <a:ext cx="11825951" cy="8540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Potential Advantages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for Multi-cancer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arly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etection (MCED) Tests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82BE-02E0-427E-ADF1-AC3E434C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" y="1111489"/>
            <a:ext cx="5430601" cy="2487742"/>
          </a:xfrm>
        </p:spPr>
        <p:txBody>
          <a:bodyPr>
            <a:normAutofit fontScale="77500" lnSpcReduction="20000"/>
          </a:bodyPr>
          <a:lstStyle/>
          <a:p>
            <a:pPr marL="225425" marR="0" lvl="1" indent="-225425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Combines circulating tumor, cell-free DNA 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sz="2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genomic technologies + machine learning</a:t>
            </a:r>
          </a:p>
          <a:p>
            <a:pPr marL="225425" marR="0" lvl="1" indent="-225425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en-US" sz="1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68325" marR="0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Predicts tissue of origin (TOO) </a:t>
            </a:r>
          </a:p>
          <a:p>
            <a:pPr marL="568325" marR="0" lvl="2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3088" lvl="1" indent="-34448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Increases absolute number of cancers detected, including those with no current screening program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28C7C-6280-4E41-90B3-80A48A2C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C423F-FBBE-4B08-AB9A-A3A5F150518D}"/>
              </a:ext>
            </a:extLst>
          </p:cNvPr>
          <p:cNvSpPr txBox="1"/>
          <p:nvPr/>
        </p:nvSpPr>
        <p:spPr>
          <a:xfrm>
            <a:off x="939604" y="6286358"/>
            <a:ext cx="48814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Liu, Br J Cancer 124:1475-1477, 2021; </a:t>
            </a:r>
            <a:r>
              <a:rPr lang="en-US" sz="1100" i="1" dirty="0" err="1">
                <a:latin typeface="+mj-lt"/>
              </a:rPr>
              <a:t>Kisiel</a:t>
            </a:r>
            <a:r>
              <a:rPr lang="en-US" sz="1100" i="1" dirty="0">
                <a:latin typeface="+mj-lt"/>
              </a:rPr>
              <a:t> et al. Cancer  2021 (in press) </a:t>
            </a:r>
          </a:p>
          <a:p>
            <a:endParaRPr lang="en-US" sz="11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FF571B-2F2C-43CE-B58B-D83578099F89}"/>
              </a:ext>
            </a:extLst>
          </p:cNvPr>
          <p:cNvSpPr txBox="1">
            <a:spLocks/>
          </p:cNvSpPr>
          <p:nvPr/>
        </p:nvSpPr>
        <p:spPr>
          <a:xfrm>
            <a:off x="655091" y="3675075"/>
            <a:ext cx="5430601" cy="6670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8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1775" lvl="2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Easily accessible, minimally invasive to reach more persons</a:t>
            </a:r>
          </a:p>
          <a:p>
            <a:pPr marL="225425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19B9AE-2850-42D5-979E-D977FEF04AA1}"/>
              </a:ext>
            </a:extLst>
          </p:cNvPr>
          <p:cNvSpPr txBox="1">
            <a:spLocks/>
          </p:cNvSpPr>
          <p:nvPr/>
        </p:nvSpPr>
        <p:spPr>
          <a:xfrm>
            <a:off x="655089" y="4201558"/>
            <a:ext cx="5430601" cy="769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5425" indent="-2254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Minimizes testing-associated risks 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(e.g., overdiagnosis)</a:t>
            </a:r>
          </a:p>
          <a:p>
            <a:pPr marL="225425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47DCBE-B4FF-4F9B-8733-16ED7C7CBAED}"/>
              </a:ext>
            </a:extLst>
          </p:cNvPr>
          <p:cNvSpPr txBox="1">
            <a:spLocks/>
          </p:cNvSpPr>
          <p:nvPr/>
        </p:nvSpPr>
        <p:spPr>
          <a:xfrm>
            <a:off x="650468" y="5048701"/>
            <a:ext cx="5430601" cy="705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5425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Detects cancers earlier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C6D6A-26DC-4620-8457-EEE527983DAF}"/>
              </a:ext>
            </a:extLst>
          </p:cNvPr>
          <p:cNvSpPr txBox="1"/>
          <p:nvPr/>
        </p:nvSpPr>
        <p:spPr>
          <a:xfrm>
            <a:off x="7101674" y="1000866"/>
            <a:ext cx="355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Proposed approach: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041F5A-B79E-4863-ADFF-BD85FA18D949}"/>
              </a:ext>
            </a:extLst>
          </p:cNvPr>
          <p:cNvSpPr txBox="1">
            <a:spLocks/>
          </p:cNvSpPr>
          <p:nvPr/>
        </p:nvSpPr>
        <p:spPr>
          <a:xfrm>
            <a:off x="6961825" y="1562337"/>
            <a:ext cx="5006641" cy="573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clinical pathway (first-line test to diagnosis) for each cancer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B8CB50-6E3C-4595-BF1C-88CADC475817}"/>
              </a:ext>
            </a:extLst>
          </p:cNvPr>
          <p:cNvSpPr txBox="1">
            <a:spLocks/>
          </p:cNvSpPr>
          <p:nvPr/>
        </p:nvSpPr>
        <p:spPr>
          <a:xfrm>
            <a:off x="6961825" y="2269376"/>
            <a:ext cx="4832605" cy="359579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 minimum benefit-vs-harm ratios at diagnosis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Back-calculate minimum required sensitivity, specificity, and/or other performance metrics dependent on:</a:t>
            </a: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62063" lvl="4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Invasiveness of diagnostic evaluation</a:t>
            </a:r>
          </a:p>
          <a:p>
            <a:pPr marL="1262063" lvl="4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Downstream consequences of test</a:t>
            </a:r>
          </a:p>
          <a:p>
            <a:pPr marL="1719263" lvl="5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results—treatment strategy established?</a:t>
            </a:r>
          </a:p>
          <a:p>
            <a:pPr marL="1719263" lvl="5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results—how long do we follow?</a:t>
            </a:r>
          </a:p>
          <a:p>
            <a:pPr marL="1262063" lvl="4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30637" lvl="7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15C6ED-58B3-4729-BE55-F7D2918E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38967" y="1054708"/>
            <a:ext cx="0" cy="4810465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3" grpId="0"/>
      <p:bldP spid="6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ACB2-4593-425C-9EC0-BB51AF62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and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E2F4-44A8-4C8E-AA3A-7F7AE73E2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481BC-AF15-449E-8A2D-997C58F6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FBBF-7A54-4105-A3B7-6CFB0B22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1" y="-35263"/>
            <a:ext cx="11077249" cy="8540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Changing Setting of Cancer-risk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144DD-EE3A-43B2-87F5-F106BBEA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51" y="1136508"/>
            <a:ext cx="11077249" cy="2436551"/>
          </a:xfrm>
        </p:spPr>
        <p:txBody>
          <a:bodyPr>
            <a:normAutofit/>
          </a:bodyPr>
          <a:lstStyle/>
          <a:p>
            <a:pPr marL="568325" marR="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ifestyle and environmental exposures are heterogeneous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ea typeface="Calibri" panose="020F0502020204030204" pitchFamily="34" charset="0"/>
            </a:endParaRPr>
          </a:p>
          <a:p>
            <a:pPr marL="914400" lvl="3" indent="-341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Calibri" panose="020F0502020204030204" pitchFamily="34" charset="0"/>
              </a:rPr>
              <a:t>MCED test should include </a:t>
            </a:r>
            <a:r>
              <a:rPr lang="en-US" b="1" dirty="0">
                <a:ea typeface="Calibri" panose="020F0502020204030204" pitchFamily="34" charset="0"/>
              </a:rPr>
              <a:t>markers</a:t>
            </a:r>
            <a:r>
              <a:rPr lang="en-US" dirty="0">
                <a:ea typeface="Calibri" panose="020F0502020204030204" pitchFamily="34" charset="0"/>
              </a:rPr>
              <a:t> of exposures that </a:t>
            </a:r>
            <a:r>
              <a:rPr lang="en-US" b="1" dirty="0">
                <a:ea typeface="Calibri" panose="020F0502020204030204" pitchFamily="34" charset="0"/>
              </a:rPr>
              <a:t>may vary by population</a:t>
            </a:r>
          </a:p>
          <a:p>
            <a:pPr marL="914400" lvl="3" indent="-341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Times New Roman" panose="02020603050405020304" pitchFamily="18" charset="0"/>
              </a:rPr>
              <a:t>Highly likely: no test will serve as a single solution</a:t>
            </a:r>
          </a:p>
          <a:p>
            <a:pPr marL="914400" lvl="3" indent="-34131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a typeface="Times New Roman" panose="02020603050405020304" pitchFamily="18" charset="0"/>
              </a:rPr>
              <a:t>Subpopulations</a:t>
            </a:r>
            <a:r>
              <a:rPr lang="en-US" dirty="0">
                <a:ea typeface="Times New Roman" panose="02020603050405020304" pitchFamily="18" charset="0"/>
              </a:rPr>
              <a:t> stratified by cancer-causing exposures or germline characteristics</a:t>
            </a:r>
            <a:endParaRPr lang="en-US" sz="9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7519-9886-434C-A148-5E56453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FD774-832F-4778-BDBF-D4F11E716ED6}"/>
              </a:ext>
            </a:extLst>
          </p:cNvPr>
          <p:cNvSpPr txBox="1"/>
          <p:nvPr/>
        </p:nvSpPr>
        <p:spPr>
          <a:xfrm>
            <a:off x="939604" y="6270362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latin typeface="+mj-lt"/>
              </a:rPr>
              <a:t>Kisiel</a:t>
            </a:r>
            <a:r>
              <a:rPr lang="en-US" sz="1100" i="1" dirty="0">
                <a:latin typeface="+mj-lt"/>
              </a:rPr>
              <a:t> et al. Cancer  2021 (in press)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60A0A5-D524-4949-AA50-29738FDCC92E}"/>
              </a:ext>
            </a:extLst>
          </p:cNvPr>
          <p:cNvSpPr txBox="1">
            <a:spLocks/>
          </p:cNvSpPr>
          <p:nvPr/>
        </p:nvSpPr>
        <p:spPr>
          <a:xfrm>
            <a:off x="415250" y="4526223"/>
            <a:ext cx="11077249" cy="1620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Evidence-based single-organ screening exams: available in US for most common cancers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2812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mortality reductions; however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unequal access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stymies population benefit </a:t>
            </a:r>
          </a:p>
          <a:p>
            <a:pPr marL="912812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MCED tests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extend availability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those who are less able to afford screening/diagnostics/treatment?</a:t>
            </a: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72C34A-ED10-4D81-B2E7-13D9856583BD}"/>
              </a:ext>
            </a:extLst>
          </p:cNvPr>
          <p:cNvSpPr txBox="1">
            <a:spLocks/>
          </p:cNvSpPr>
          <p:nvPr/>
        </p:nvSpPr>
        <p:spPr>
          <a:xfrm>
            <a:off x="415251" y="2525251"/>
            <a:ext cx="12852834" cy="19422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ea typeface="Calibri" panose="020F0502020204030204" pitchFamily="34" charset="0"/>
            </a:endParaRP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population need/accept/use the test?</a:t>
            </a:r>
          </a:p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ea typeface="Calibri" panose="020F0502020204030204" pitchFamily="34" charset="0"/>
            </a:endParaRP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Calibri" panose="020F0502020204030204" pitchFamily="34" charset="0"/>
              </a:rPr>
              <a:t>Vaccine against several HPV-associated cancers approved in 2006</a:t>
            </a: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Calibri" panose="020F0502020204030204" pitchFamily="34" charset="0"/>
              </a:rPr>
              <a:t>Australia implemented national HPV vaccination program in 2007</a:t>
            </a:r>
          </a:p>
          <a:p>
            <a:pPr marL="1263650" lvl="3" indent="-3492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Calibri" panose="020F0502020204030204" pitchFamily="34" charset="0"/>
              </a:rPr>
              <a:t>On track to ‘eliminate’ cervical cancer by 2028</a:t>
            </a: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Calibri" panose="020F0502020204030204" pitchFamily="34" charset="0"/>
              </a:rPr>
              <a:t>US HPV-vaccine uptake lags far behind Australia’s (typically 45-65%)</a:t>
            </a:r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a typeface="Calibri" panose="020F0502020204030204" pitchFamily="34" charset="0"/>
              </a:rPr>
              <a:t>MCED test with HPV-related markers</a:t>
            </a:r>
            <a:r>
              <a:rPr lang="en-US" dirty="0">
                <a:ea typeface="Calibri" panose="020F0502020204030204" pitchFamily="34" charset="0"/>
              </a:rPr>
              <a:t>: </a:t>
            </a:r>
            <a:r>
              <a:rPr lang="en-US" b="1" dirty="0">
                <a:ea typeface="Calibri" panose="020F0502020204030204" pitchFamily="34" charset="0"/>
              </a:rPr>
              <a:t>needed</a:t>
            </a:r>
            <a:r>
              <a:rPr lang="en-US" dirty="0">
                <a:ea typeface="Calibri" panose="020F0502020204030204" pitchFamily="34" charset="0"/>
              </a:rPr>
              <a:t> in </a:t>
            </a:r>
            <a:r>
              <a:rPr lang="en-US" b="1" dirty="0">
                <a:ea typeface="Calibri" panose="020F0502020204030204" pitchFamily="34" charset="0"/>
              </a:rPr>
              <a:t>US</a:t>
            </a:r>
            <a:r>
              <a:rPr lang="en-US" dirty="0">
                <a:ea typeface="Calibri" panose="020F0502020204030204" pitchFamily="34" charset="0"/>
              </a:rPr>
              <a:t>, but </a:t>
            </a:r>
            <a:r>
              <a:rPr lang="en-US" b="1" dirty="0">
                <a:ea typeface="Calibri" panose="020F0502020204030204" pitchFamily="34" charset="0"/>
              </a:rPr>
              <a:t>maybe not </a:t>
            </a:r>
            <a:r>
              <a:rPr lang="en-US" dirty="0">
                <a:ea typeface="Calibri" panose="020F0502020204030204" pitchFamily="34" charset="0"/>
              </a:rPr>
              <a:t>as necessary in </a:t>
            </a:r>
            <a:r>
              <a:rPr lang="en-US" b="1" dirty="0">
                <a:ea typeface="Calibri" panose="020F0502020204030204" pitchFamily="34" charset="0"/>
              </a:rPr>
              <a:t>Australia</a:t>
            </a:r>
            <a:r>
              <a:rPr lang="en-US" dirty="0">
                <a:ea typeface="Calibri" panose="020F0502020204030204" pitchFamily="34" charset="0"/>
              </a:rPr>
              <a:t> going forward</a:t>
            </a:r>
          </a:p>
          <a:p>
            <a:endParaRPr lang="en-US" dirty="0"/>
          </a:p>
          <a:p>
            <a:pPr marL="912812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3A70-A919-4F8F-AAAC-362944CE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56" y="-168387"/>
            <a:ext cx="11077249" cy="8540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Determining</a:t>
            </a:r>
            <a:r>
              <a:rPr lang="en-US" sz="3200" dirty="0">
                <a:solidFill>
                  <a:schemeClr val="tx1"/>
                </a:solidFill>
              </a:rPr>
              <a:t> Appropriate Targets for a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96100-FB11-4C41-942A-2367AEEA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7C879-EB00-436A-81CA-E6893E141E7F}"/>
              </a:ext>
            </a:extLst>
          </p:cNvPr>
          <p:cNvSpPr txBox="1"/>
          <p:nvPr/>
        </p:nvSpPr>
        <p:spPr>
          <a:xfrm>
            <a:off x="939604" y="6250637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latin typeface="+mj-lt"/>
              </a:rPr>
              <a:t>Kisiel</a:t>
            </a:r>
            <a:r>
              <a:rPr lang="en-US" sz="1100" i="1" dirty="0">
                <a:latin typeface="+mj-lt"/>
              </a:rPr>
              <a:t> et al. Cancer  2021 (in press)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B187B-7128-4244-9B7C-4870A532883A}"/>
              </a:ext>
            </a:extLst>
          </p:cNvPr>
          <p:cNvSpPr txBox="1"/>
          <p:nvPr/>
        </p:nvSpPr>
        <p:spPr>
          <a:xfrm>
            <a:off x="288529" y="747686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A3C5F8-EC81-48C1-BA49-7AD5BB997F31}"/>
              </a:ext>
            </a:extLst>
          </p:cNvPr>
          <p:cNvSpPr txBox="1">
            <a:spLocks/>
          </p:cNvSpPr>
          <p:nvPr/>
        </p:nvSpPr>
        <p:spPr>
          <a:xfrm>
            <a:off x="428895" y="1330392"/>
            <a:ext cx="3693777" cy="132265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prevalent 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best chance of high PPV</a:t>
            </a:r>
          </a:p>
          <a:p>
            <a:pPr marL="566738" lvl="3" indent="-28416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yield shorter development time (cases are more common)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0EDA04-565A-4EB7-AF1A-034A51BCB4AE}"/>
              </a:ext>
            </a:extLst>
          </p:cNvPr>
          <p:cNvSpPr txBox="1">
            <a:spLocks/>
          </p:cNvSpPr>
          <p:nvPr/>
        </p:nvSpPr>
        <p:spPr>
          <a:xfrm>
            <a:off x="428895" y="5534099"/>
            <a:ext cx="3693777" cy="56516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amenable to existing interventions offering cure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C85C79-2836-4B0E-8893-61F673D0F982}"/>
              </a:ext>
            </a:extLst>
          </p:cNvPr>
          <p:cNvSpPr txBox="1">
            <a:spLocks/>
          </p:cNvSpPr>
          <p:nvPr/>
        </p:nvSpPr>
        <p:spPr>
          <a:xfrm>
            <a:off x="428895" y="4163196"/>
            <a:ext cx="3693777" cy="1554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Worst current early-stage detection rate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Survival rates are poorest for lung, pancreas, ovary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6608D7-4066-4A34-90B1-B2D86BEFDD07}"/>
              </a:ext>
            </a:extLst>
          </p:cNvPr>
          <p:cNvSpPr txBox="1">
            <a:spLocks/>
          </p:cNvSpPr>
          <p:nvPr/>
        </p:nvSpPr>
        <p:spPr>
          <a:xfrm>
            <a:off x="428895" y="2609145"/>
            <a:ext cx="3693777" cy="1554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lethal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Societal and ethical imperative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Payers more willing to reimburse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more willing to undergo testing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694FEB-F988-498A-B0BC-3C0DD9F1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97759" y="815556"/>
            <a:ext cx="0" cy="543508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2DDC5E0-9E5E-4A50-99EB-102078B60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005" y="1294298"/>
            <a:ext cx="6994959" cy="1200879"/>
          </a:xfrm>
        </p:spPr>
        <p:txBody>
          <a:bodyPr>
            <a:normAutofit/>
          </a:bodyPr>
          <a:lstStyle/>
          <a:p>
            <a:pPr marL="225425" marR="0" lvl="2" indent="-2254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Age/c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morbidities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5425" marR="0" lvl="2" indent="-2254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Minimizes potential harms from false positives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5B3160-6C96-4F17-A5D7-6F324E77AE3F}"/>
              </a:ext>
            </a:extLst>
          </p:cNvPr>
          <p:cNvSpPr txBox="1">
            <a:spLocks/>
          </p:cNvSpPr>
          <p:nvPr/>
        </p:nvSpPr>
        <p:spPr>
          <a:xfrm>
            <a:off x="5131313" y="2124212"/>
            <a:ext cx="6441167" cy="1554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High-risk groups–germline mutations or consequential exposures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Drawbacks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4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representative of general population –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smaller market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86D9E1-EFEF-4C41-9F3E-F88A99045FED}"/>
              </a:ext>
            </a:extLst>
          </p:cNvPr>
          <p:cNvSpPr txBox="1">
            <a:spLocks/>
          </p:cNvSpPr>
          <p:nvPr/>
        </p:nvSpPr>
        <p:spPr>
          <a:xfrm>
            <a:off x="5183689" y="4632861"/>
            <a:ext cx="6336414" cy="98753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Average risk groups—could vary by geographic region: cultural-, economic-, lifestyle-, other factors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59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specific tests be required for specific populations?</a:t>
            </a: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C44BCA1-4F88-4AFE-B655-198D34FA7A73}"/>
              </a:ext>
            </a:extLst>
          </p:cNvPr>
          <p:cNvSpPr txBox="1">
            <a:spLocks/>
          </p:cNvSpPr>
          <p:nvPr/>
        </p:nvSpPr>
        <p:spPr>
          <a:xfrm>
            <a:off x="5131313" y="3442251"/>
            <a:ext cx="6994955" cy="1554051"/>
          </a:xfrm>
          <a:prstGeom prst="rect">
            <a:avLst/>
          </a:prstGeom>
        </p:spPr>
        <p:txBody>
          <a:bodyPr vert="horz" lIns="0" tIns="0" rIns="0" bIns="0" numCol="2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Advantages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4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 clinical need</a:t>
            </a:r>
          </a:p>
          <a:p>
            <a:pPr marL="793750" lvl="4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Shorter duration of time to event</a:t>
            </a: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Smaller sample size required</a:t>
            </a: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3750" lvl="2" indent="-223838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1775" lvl="2" indent="-2317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 motivation to participate in research and interventions</a:t>
            </a:r>
          </a:p>
          <a:p>
            <a:pPr marL="231775" lvl="2" indent="-2317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 tolerance of side effects </a:t>
            </a:r>
          </a:p>
          <a:p>
            <a:pPr marL="231775" lvl="2" indent="-2317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Narrower range of biologic/molecular aberrations </a:t>
            </a:r>
          </a:p>
          <a:p>
            <a:pPr marL="569912" lvl="2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4E305A-8002-47C9-8BFD-54F67F69C6C0}"/>
              </a:ext>
            </a:extLst>
          </p:cNvPr>
          <p:cNvSpPr txBox="1"/>
          <p:nvPr/>
        </p:nvSpPr>
        <p:spPr>
          <a:xfrm>
            <a:off x="4807209" y="767699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</a:p>
        </p:txBody>
      </p:sp>
    </p:spTree>
    <p:extLst>
      <p:ext uri="{BB962C8B-B14F-4D97-AF65-F5344CB8AC3E}">
        <p14:creationId xmlns:p14="http://schemas.microsoft.com/office/powerpoint/2010/main" val="18851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 build="p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3A70-A919-4F8F-AAAC-362944CE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75" y="-44017"/>
            <a:ext cx="11077249" cy="8540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Current ‘Required’ Phases of Biomarker Development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8F87BE-5853-48AB-B9AB-CB6519DB0B86}"/>
              </a:ext>
            </a:extLst>
          </p:cNvPr>
          <p:cNvSpPr txBox="1">
            <a:spLocks/>
          </p:cNvSpPr>
          <p:nvPr/>
        </p:nvSpPr>
        <p:spPr>
          <a:xfrm>
            <a:off x="565150" y="1204104"/>
            <a:ext cx="3842237" cy="2224896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lvl="2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4813" lvl="2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NCI Early Detection Research Network (EDRN)</a:t>
            </a:r>
          </a:p>
          <a:p>
            <a:pPr marL="404813" lvl="2" inden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4813" lvl="3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Determines readiness </a:t>
            </a:r>
          </a:p>
          <a:p>
            <a:pPr marL="404813" lvl="3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move to next phase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7376" y="3774711"/>
            <a:ext cx="3850012" cy="2192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cancer mortality the only reasonable endpoint?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reduction in late-stage disease at presentation sufficient?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can ‘real-world’ observational data influence development and regulatory approval by FDA, CMS?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660E8E-8000-4A12-BB7B-08244E05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583" y="1204104"/>
            <a:ext cx="6770557" cy="2039342"/>
          </a:xfrm>
        </p:spPr>
        <p:txBody>
          <a:bodyPr>
            <a:normAutofit/>
          </a:bodyPr>
          <a:lstStyle/>
          <a:p>
            <a:pPr marL="0" marR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Discovery and prioritization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5425" marR="0" lvl="2" indent="-2254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 to differentiate between cancer and non-cancer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application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 source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Mechanistic or other biological evidence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 study design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776F14-7131-4091-90D7-733CBD07D12A}"/>
              </a:ext>
            </a:extLst>
          </p:cNvPr>
          <p:cNvSpPr txBox="1">
            <a:spLocks/>
          </p:cNvSpPr>
          <p:nvPr/>
        </p:nvSpPr>
        <p:spPr>
          <a:xfrm>
            <a:off x="5304300" y="3303324"/>
            <a:ext cx="6664416" cy="31781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clinical-grade assay</a:t>
            </a:r>
          </a:p>
          <a:p>
            <a:pPr marL="1828800" lvl="4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61977-23C9-410B-8A87-DAA3FA0F3007}"/>
              </a:ext>
            </a:extLst>
          </p:cNvPr>
          <p:cNvSpPr txBox="1">
            <a:spLocks/>
          </p:cNvSpPr>
          <p:nvPr/>
        </p:nvSpPr>
        <p:spPr>
          <a:xfrm>
            <a:off x="5296526" y="3774710"/>
            <a:ext cx="6664416" cy="7658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3: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Retrospective evaluation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—does it detect 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disease before clinical relevance?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224ADC-335B-47EC-B355-8CD0B5D5D835}"/>
              </a:ext>
            </a:extLst>
          </p:cNvPr>
          <p:cNvSpPr txBox="1">
            <a:spLocks/>
          </p:cNvSpPr>
          <p:nvPr/>
        </p:nvSpPr>
        <p:spPr>
          <a:xfrm>
            <a:off x="5296526" y="4594314"/>
            <a:ext cx="6664416" cy="7658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4: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Prospective-screening study: apply to 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healthy, asymptomatic persons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A8862F-DCD6-48FB-BAF9-481D3C61757C}"/>
              </a:ext>
            </a:extLst>
          </p:cNvPr>
          <p:cNvSpPr txBox="1">
            <a:spLocks/>
          </p:cNvSpPr>
          <p:nvPr/>
        </p:nvSpPr>
        <p:spPr>
          <a:xfrm>
            <a:off x="5296526" y="5413919"/>
            <a:ext cx="6664416" cy="892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5: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 cancer-mortality reduction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Prospective trial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96100-FB11-4C41-942A-2367AEEA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16943-B3E3-4482-A786-E34A2016BF64}"/>
              </a:ext>
            </a:extLst>
          </p:cNvPr>
          <p:cNvSpPr txBox="1"/>
          <p:nvPr/>
        </p:nvSpPr>
        <p:spPr>
          <a:xfrm>
            <a:off x="939604" y="630239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latin typeface="+mj-lt"/>
              </a:rPr>
              <a:t>Kisiel</a:t>
            </a:r>
            <a:r>
              <a:rPr lang="en-US" sz="1100" i="1" dirty="0">
                <a:latin typeface="+mj-lt"/>
              </a:rPr>
              <a:t> et al. Cancer  2021 (in press) </a:t>
            </a:r>
          </a:p>
        </p:txBody>
      </p:sp>
    </p:spTree>
    <p:extLst>
      <p:ext uri="{BB962C8B-B14F-4D97-AF65-F5344CB8AC3E}">
        <p14:creationId xmlns:p14="http://schemas.microsoft.com/office/powerpoint/2010/main" val="24082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3A70-A919-4F8F-AAAC-362944CE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55" y="173822"/>
            <a:ext cx="11634625" cy="8540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Defining Endpoints with Clinical Utility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b="0" i="1" dirty="0">
                <a:solidFill>
                  <a:srgbClr val="C00000"/>
                </a:solidFill>
              </a:rPr>
              <a:t>MCED rapid delivery versus prospective clinical trial methodology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96100-FB11-4C41-942A-2367AEEA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726A1-5144-451E-9250-4FEEF2949057}"/>
              </a:ext>
            </a:extLst>
          </p:cNvPr>
          <p:cNvSpPr txBox="1"/>
          <p:nvPr/>
        </p:nvSpPr>
        <p:spPr>
          <a:xfrm>
            <a:off x="939604" y="6250637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latin typeface="+mj-lt"/>
              </a:rPr>
              <a:t>Kisiel</a:t>
            </a:r>
            <a:r>
              <a:rPr lang="en-US" sz="1100" i="1" dirty="0">
                <a:latin typeface="+mj-lt"/>
              </a:rPr>
              <a:t> et al. Cancer  2021 (in press)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295931-1E15-4205-A117-7CBC9861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75" y="1384408"/>
            <a:ext cx="8137174" cy="2224896"/>
          </a:xfrm>
        </p:spPr>
        <p:txBody>
          <a:bodyPr>
            <a:normAutofit/>
          </a:bodyPr>
          <a:lstStyle/>
          <a:p>
            <a:pPr marL="0" marR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Reduced mortality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randomized controlled trial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5425" marR="0" lvl="2" indent="-2254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 tens of thousands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 1-2 decades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Costly ($ millions)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Broad acceptance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C2BA89-B3B4-42A1-AF0C-8B22B2A56F47}"/>
              </a:ext>
            </a:extLst>
          </p:cNvPr>
          <p:cNvSpPr txBox="1">
            <a:spLocks/>
          </p:cNvSpPr>
          <p:nvPr/>
        </p:nvSpPr>
        <p:spPr>
          <a:xfrm>
            <a:off x="4526180" y="2115289"/>
            <a:ext cx="7108445" cy="153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Intermediate indicators of clinical utility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sz="9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observational/interventional studies of emerging MCED tests 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Conduct real-world post-marketing studies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12963" lvl="4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309FBE-B148-4C21-9A17-B7AF6249AA1D}"/>
              </a:ext>
            </a:extLst>
          </p:cNvPr>
          <p:cNvSpPr txBox="1">
            <a:spLocks/>
          </p:cNvSpPr>
          <p:nvPr/>
        </p:nvSpPr>
        <p:spPr>
          <a:xfrm>
            <a:off x="557375" y="4046279"/>
            <a:ext cx="11359805" cy="211487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Reduction in incidence of late-stage diagnosis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targeted cancer (earlier 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endpoint) 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Expedites prospective study execution, completions, reporting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Couple with post-implementation, real-world study of long-term outcomes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Accumulate mortality data over time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rapid MCED test access</a:t>
            </a:r>
          </a:p>
          <a:p>
            <a:pPr marL="566738" lvl="3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Acceptable to regulatory agencies, guideline developers, payers?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12963" lvl="4" indent="-2841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indent="-979487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7458D-007E-47DB-AB06-CE29AFD4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75" y="242237"/>
            <a:ext cx="11091625" cy="4911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Key Decision-makers Affect Screening Access in the U.S.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E614F-B3C7-4BD1-A99C-4841C74E5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00" y="1105693"/>
            <a:ext cx="10828328" cy="4646613"/>
          </a:xfrm>
        </p:spPr>
        <p:txBody>
          <a:bodyPr>
            <a:normAutofit lnSpcReduction="10000"/>
          </a:bodyPr>
          <a:lstStyle/>
          <a:p>
            <a:pPr marL="339725" lvl="1" indent="-339725"/>
            <a:r>
              <a:rPr lang="en-US" sz="2000" dirty="0">
                <a:solidFill>
                  <a:srgbClr val="C00000"/>
                </a:solidFill>
              </a:rPr>
              <a:t>FDA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Assess and approve the </a:t>
            </a:r>
            <a:r>
              <a:rPr lang="en-US" b="1" dirty="0"/>
              <a:t>scientific validity</a:t>
            </a:r>
            <a:r>
              <a:rPr lang="en-US" dirty="0"/>
              <a:t>, with consideration of </a:t>
            </a:r>
            <a:r>
              <a:rPr lang="en-US" b="1" dirty="0" err="1"/>
              <a:t>risk:benefit</a:t>
            </a:r>
            <a:r>
              <a:rPr lang="en-US" b="1" dirty="0"/>
              <a:t> balance, </a:t>
            </a:r>
            <a:r>
              <a:rPr lang="en-US" dirty="0"/>
              <a:t>                                        and </a:t>
            </a:r>
            <a:r>
              <a:rPr lang="en-US" b="1" dirty="0"/>
              <a:t>indicated uses </a:t>
            </a:r>
            <a:r>
              <a:rPr lang="en-US" dirty="0"/>
              <a:t>of novel devices/technologies (as well as interventions/drugs)</a:t>
            </a:r>
          </a:p>
          <a:p>
            <a:pPr marL="0" lvl="1" indent="0">
              <a:buNone/>
            </a:pPr>
            <a:endParaRPr lang="en-US" sz="800" dirty="0">
              <a:solidFill>
                <a:srgbClr val="C00000"/>
              </a:solidFill>
            </a:endParaRPr>
          </a:p>
          <a:p>
            <a:pPr marL="339725" lvl="1" indent="-339725"/>
            <a:r>
              <a:rPr lang="en-US" sz="2000" dirty="0">
                <a:solidFill>
                  <a:srgbClr val="C00000"/>
                </a:solidFill>
              </a:rPr>
              <a:t>AHRQ/USPSTF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Makes </a:t>
            </a:r>
            <a:r>
              <a:rPr lang="en-US" b="1" dirty="0"/>
              <a:t>recommendations</a:t>
            </a:r>
            <a:r>
              <a:rPr lang="en-US" dirty="0"/>
              <a:t> about three types of clinical preventive services for </a:t>
            </a:r>
          </a:p>
          <a:p>
            <a:pPr marL="341312" lvl="3" indent="0">
              <a:buNone/>
            </a:pPr>
            <a:r>
              <a:rPr lang="en-US" dirty="0"/>
              <a:t>   asymptomatic people: </a:t>
            </a:r>
          </a:p>
          <a:p>
            <a:pPr marL="1255713" lvl="4" indent="-231775">
              <a:buFont typeface="Courier New" panose="02070309020205020404" pitchFamily="49" charset="0"/>
              <a:buChar char="o"/>
            </a:pPr>
            <a:r>
              <a:rPr lang="en-US" dirty="0"/>
              <a:t>Screening tests</a:t>
            </a:r>
          </a:p>
          <a:p>
            <a:pPr marL="1255713" lvl="4" indent="-231775">
              <a:buFont typeface="Courier New" panose="02070309020205020404" pitchFamily="49" charset="0"/>
              <a:buChar char="o"/>
            </a:pPr>
            <a:r>
              <a:rPr lang="en-US" dirty="0"/>
              <a:t>Preventive medications</a:t>
            </a:r>
          </a:p>
          <a:p>
            <a:pPr marL="1255713" lvl="4" indent="-231775">
              <a:buFont typeface="Courier New" panose="02070309020205020404" pitchFamily="49" charset="0"/>
              <a:buChar char="o"/>
            </a:pPr>
            <a:r>
              <a:rPr lang="en-US" dirty="0"/>
              <a:t>Counseling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When compiling data, often finds substantial data that potential life-saving benefits of recommended services are not </a:t>
            </a:r>
            <a:r>
              <a:rPr lang="en-US" b="1" dirty="0"/>
              <a:t>equitably available </a:t>
            </a:r>
            <a:r>
              <a:rPr lang="en-US" dirty="0"/>
              <a:t>to certain racial/ethnic groups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Patient Protection and Affordable Care Act mandates private-insurer </a:t>
            </a:r>
            <a:r>
              <a:rPr lang="en-US" b="1" dirty="0"/>
              <a:t>coverage without cost sharing </a:t>
            </a:r>
            <a:r>
              <a:rPr lang="en-US" dirty="0"/>
              <a:t>for USPSTF grade A and B recommended clinical preventive services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339725" lvl="1" indent="-339725"/>
            <a:r>
              <a:rPr lang="en-US" sz="2000" dirty="0">
                <a:solidFill>
                  <a:srgbClr val="C00000"/>
                </a:solidFill>
              </a:rPr>
              <a:t>CMS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Provides insurance </a:t>
            </a:r>
            <a:r>
              <a:rPr lang="en-US" b="1" dirty="0"/>
              <a:t>coverage/reimbursement</a:t>
            </a:r>
            <a:r>
              <a:rPr lang="en-US" dirty="0"/>
              <a:t> via Medicare and Medicaid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b="0" dirty="0"/>
              <a:t>Oversees Center for Consumer Information and Insurance Oversight (CCIIO) to help implement Affordable Care Act reforms related to private 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D7F6-82C3-4C9A-AA9B-91CA362E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3EEA8-8FFA-40B0-9CA2-B650207154B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1DA95D-60F1-400B-87EA-C259A2B8B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1503" y="733424"/>
            <a:ext cx="2800953" cy="2124549"/>
            <a:chOff x="5088465" y="961239"/>
            <a:chExt cx="3836432" cy="28950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A24DBD-07B7-4DE3-9FF0-1F0E1D2F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8465" y="3145237"/>
              <a:ext cx="3055764" cy="7110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DD93C4-DFD3-45CE-A08B-0C60843E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8002" y="2384383"/>
              <a:ext cx="2496895" cy="7110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46AEDC-A828-42B3-813F-64D5F4D01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8002" y="961239"/>
              <a:ext cx="2411165" cy="6369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163BA5-BBD0-453A-8D9E-33E60D1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8465" y="1604277"/>
              <a:ext cx="3835597" cy="73028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980274-4498-4D8A-A565-4BDC192D2D45}"/>
              </a:ext>
            </a:extLst>
          </p:cNvPr>
          <p:cNvSpPr txBox="1"/>
          <p:nvPr/>
        </p:nvSpPr>
        <p:spPr>
          <a:xfrm>
            <a:off x="939604" y="5865916"/>
            <a:ext cx="841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Doubeni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JAMA 325(7):627,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Preventive Services Task Force. Recommendations. Accessed on Oct 11, 2021 at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https://www.uspreventiveservicestaskforce.org/uspstf/news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CMS.gov. Consumer Information and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Insturance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Oversight. Accessed Oct 11, 2021 at https://www.cms.gov/CCIIO.</a:t>
            </a:r>
          </a:p>
        </p:txBody>
      </p:sp>
    </p:spTree>
    <p:extLst>
      <p:ext uri="{BB962C8B-B14F-4D97-AF65-F5344CB8AC3E}">
        <p14:creationId xmlns:p14="http://schemas.microsoft.com/office/powerpoint/2010/main" val="42154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7458D-007E-47DB-AB06-CE29AFD4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07" y="184673"/>
            <a:ext cx="11209944" cy="85958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Disclosure Information</a:t>
            </a:r>
            <a:br>
              <a:rPr lang="en-US" dirty="0"/>
            </a:br>
            <a:r>
              <a:rPr lang="en-US" sz="2400" b="0" i="1" dirty="0">
                <a:solidFill>
                  <a:schemeClr val="tx1"/>
                </a:solidFill>
              </a:rPr>
              <a:t>Presenter: Ernest Hawk, MD, MPH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D7F6-82C3-4C9A-AA9B-91CA362E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760F7AF-9715-49C5-AB3C-0320BBEB177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05407" y="1607518"/>
            <a:ext cx="10690860" cy="46466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0" dirty="0">
                <a:solidFill>
                  <a:srgbClr val="C00000"/>
                </a:solidFill>
                <a:latin typeface="Arial" charset="0"/>
              </a:rPr>
              <a:t>I have the following financial relationships to disclose: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0" dirty="0">
                <a:latin typeface="Arial" charset="0"/>
              </a:rPr>
              <a:t>	Past Consultant: </a:t>
            </a:r>
            <a:r>
              <a:rPr lang="en-US" altLang="en-US" sz="1600" b="0" i="1" dirty="0">
                <a:latin typeface="Arial" charset="0"/>
              </a:rPr>
              <a:t>Cancer Prevention Pharmaceuticals; </a:t>
            </a:r>
            <a:r>
              <a:rPr lang="en-US" altLang="en-US" sz="1600" b="0" i="1" dirty="0" err="1">
                <a:latin typeface="Arial" charset="0"/>
              </a:rPr>
              <a:t>PLx</a:t>
            </a:r>
            <a:r>
              <a:rPr lang="en-US" altLang="en-US" sz="1600" b="0" i="1" dirty="0">
                <a:latin typeface="Arial" charset="0"/>
              </a:rPr>
              <a:t> Pharma, Inc.; </a:t>
            </a:r>
            <a:r>
              <a:rPr lang="en-US" altLang="en-US" sz="1600" b="0" i="1" dirty="0" err="1">
                <a:latin typeface="Arial" charset="0"/>
              </a:rPr>
              <a:t>Pozen</a:t>
            </a:r>
            <a:r>
              <a:rPr lang="en-US" altLang="en-US" sz="1600" b="0" i="1" dirty="0">
                <a:latin typeface="Arial" charset="0"/>
              </a:rPr>
              <a:t>, Inc.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0" dirty="0">
                <a:latin typeface="Arial" charset="0"/>
              </a:rPr>
              <a:t>	Speaker’s Bureau:  </a:t>
            </a:r>
            <a:r>
              <a:rPr lang="en-US" altLang="en-US" sz="1600" b="0" i="1" dirty="0">
                <a:latin typeface="Arial" charset="0"/>
              </a:rPr>
              <a:t>N/A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0" dirty="0">
                <a:latin typeface="Arial" charset="0"/>
              </a:rPr>
              <a:t>	Grant/Research support: </a:t>
            </a:r>
            <a:r>
              <a:rPr lang="en-US" altLang="en-US" sz="1600" b="0" i="1" dirty="0">
                <a:latin typeface="Arial" charset="0"/>
              </a:rPr>
              <a:t>NIH/NCI, CPRIT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0" dirty="0">
                <a:latin typeface="Arial" charset="0"/>
              </a:rPr>
              <a:t>	Stockholder:  </a:t>
            </a:r>
            <a:r>
              <a:rPr lang="en-US" altLang="en-US" sz="1600" b="0" i="1" dirty="0">
                <a:latin typeface="Arial" charset="0"/>
              </a:rPr>
              <a:t>N/A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1600" b="0" dirty="0">
                <a:latin typeface="Arial" charset="0"/>
              </a:rPr>
              <a:t>	Honoraria: </a:t>
            </a:r>
            <a:r>
              <a:rPr lang="en-US" alt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Huntsman Cancer Institute, University of Kansas CC, Mayo CCC, Roswell Park Cancer 			 Institute, Buffett CC at University of Nebraska, Simmons CCC at UT Southwestern, 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Fred 			 Hutchinson CCC, Sidney Kimmel CCC at Johns Hopkins, Hollings CC at MUSC, O’Neal 			 CCC at UAB, Albert Einstein CC, Knight CC at OHSC, ECHO Institute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1600" b="0" dirty="0">
                <a:latin typeface="Arial" charset="0"/>
              </a:rPr>
              <a:t>	Employee: </a:t>
            </a:r>
            <a:r>
              <a:rPr lang="en-US" altLang="en-US" sz="1600" b="0" i="1" dirty="0">
                <a:latin typeface="Arial" charset="0"/>
              </a:rPr>
              <a:t>The University of Texas MD Anderson Cancer Center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5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24FB-70E4-44E5-95ED-EF447BEB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63" y="509966"/>
            <a:ext cx="11077249" cy="85407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Examples of Ongoing, Population-based MCED Trials</a:t>
            </a:r>
            <a:b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2700" b="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7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symptomatic intended-use screening populations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dvOT46dcae81"/>
              </a:rPr>
            </a:b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215AE-64E1-4103-9C86-5D82A909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42DA1-1DC5-4DFC-B3B9-7861C163AEE5}"/>
              </a:ext>
            </a:extLst>
          </p:cNvPr>
          <p:cNvSpPr txBox="1"/>
          <p:nvPr/>
        </p:nvSpPr>
        <p:spPr>
          <a:xfrm>
            <a:off x="307363" y="873302"/>
            <a:ext cx="1118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STRIVE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(NCT03085888)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ase-cohort study of ~100,000 women undergoing 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Purpose: validate GRAIL Test ability to 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 breast cancer and other invasive cancers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BBF56-6775-479B-ADF9-F8B15FF8FA62}"/>
              </a:ext>
            </a:extLst>
          </p:cNvPr>
          <p:cNvSpPr txBox="1"/>
          <p:nvPr/>
        </p:nvSpPr>
        <p:spPr>
          <a:xfrm>
            <a:off x="939604" y="6250637"/>
            <a:ext cx="2893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j-lt"/>
              </a:rPr>
              <a:t>Liu M. Br J Cancer 124:1475-1477, 2021</a:t>
            </a:r>
          </a:p>
          <a:p>
            <a:r>
              <a:rPr lang="en-US" sz="1100" i="1" dirty="0" err="1">
                <a:latin typeface="+mj-lt"/>
              </a:rPr>
              <a:t>Nadauld</a:t>
            </a:r>
            <a:r>
              <a:rPr lang="en-US" sz="1100" i="1" dirty="0">
                <a:latin typeface="+mj-lt"/>
              </a:rPr>
              <a:t> LD, et al: Cancers 13:3501, 2021.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42AF6-D68C-4DC2-9D54-8D61F0C9178D}"/>
              </a:ext>
            </a:extLst>
          </p:cNvPr>
          <p:cNvSpPr txBox="1"/>
          <p:nvPr/>
        </p:nvSpPr>
        <p:spPr>
          <a:xfrm>
            <a:off x="307363" y="2004597"/>
            <a:ext cx="1118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(NCT03934866)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tudy of ~25,000 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smokers and former smokers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high risk of lung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investigate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cancer screening can be improved and delivered</a:t>
            </a:r>
            <a:endParaRPr lang="en-US" sz="1800" b="0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F0A014-590F-4445-9032-B229E5D0D40B}"/>
              </a:ext>
            </a:extLst>
          </p:cNvPr>
          <p:cNvSpPr txBox="1"/>
          <p:nvPr/>
        </p:nvSpPr>
        <p:spPr>
          <a:xfrm>
            <a:off x="307363" y="3147219"/>
            <a:ext cx="111866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PATHFINDER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(NCT04241796)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rospective interventional study of ~6200 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participants with no detected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 clinical implementation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MCED testing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pathways toward resolution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signal-detected test result –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tests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tests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diagnostic resolution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Assesses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turn-around time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 results for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clinicians and participants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certains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participant-reported outcomes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health resource use)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perceptions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7458D-007E-47DB-AB06-CE29AFD4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86" y="243173"/>
            <a:ext cx="11091625" cy="836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Idealized Model of </a:t>
            </a:r>
            <a:r>
              <a:rPr lang="en-US" sz="3200" i="1" dirty="0">
                <a:solidFill>
                  <a:schemeClr val="tx1">
                    <a:lumMod val="50000"/>
                  </a:schemeClr>
                </a:solidFill>
              </a:rPr>
              <a:t>‘Precision Prevention’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of Cancer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b="0" i="1" dirty="0">
                <a:solidFill>
                  <a:srgbClr val="C00000"/>
                </a:solidFill>
              </a:rPr>
              <a:t>From discovery to population impact</a:t>
            </a:r>
          </a:p>
        </p:txBody>
      </p:sp>
      <p:pic>
        <p:nvPicPr>
          <p:cNvPr id="7" name="Picture 6" descr="A flow chart of the Idealized Model of 'Precision Prevention' of Cancer: from discovery to population impact.">
            <a:extLst>
              <a:ext uri="{FF2B5EF4-FFF2-40B4-BE49-F238E27FC236}">
                <a16:creationId xmlns:a16="http://schemas.microsoft.com/office/drawing/2014/main" id="{911E8673-0867-4562-B148-5C3639CC3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94" y="1167586"/>
            <a:ext cx="7148276" cy="50670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25916" y="1270264"/>
            <a:ext cx="1564106" cy="78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Germline susceptibilities</a:t>
            </a:r>
          </a:p>
        </p:txBody>
      </p: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" idx="2"/>
          </p:cNvCxnSpPr>
          <p:nvPr/>
        </p:nvCxnSpPr>
        <p:spPr>
          <a:xfrm>
            <a:off x="7607969" y="2055566"/>
            <a:ext cx="1664366" cy="827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604746" y="1264975"/>
            <a:ext cx="1564106" cy="78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Cumulative exposures</a:t>
            </a:r>
          </a:p>
        </p:txBody>
      </p:sp>
      <p:cxnSp>
        <p:nvCxnSpPr>
          <p:cNvPr id="12" name="Straight Arr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" idx="2"/>
          </p:cNvCxnSpPr>
          <p:nvPr/>
        </p:nvCxnSpPr>
        <p:spPr>
          <a:xfrm>
            <a:off x="9386799" y="2050277"/>
            <a:ext cx="0" cy="83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381735" y="1264975"/>
            <a:ext cx="1564106" cy="78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Biologic consequences</a:t>
            </a:r>
          </a:p>
        </p:txBody>
      </p:sp>
      <p:cxnSp>
        <p:nvCxnSpPr>
          <p:cNvPr id="15" name="Straight Arrow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2"/>
          </p:cNvCxnSpPr>
          <p:nvPr/>
        </p:nvCxnSpPr>
        <p:spPr>
          <a:xfrm flipH="1">
            <a:off x="9529009" y="2050277"/>
            <a:ext cx="1634779" cy="83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25916" y="2261939"/>
            <a:ext cx="5119925" cy="4613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MCED Test + TOO Insight + Clear Diagnostic Path?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21578" y="2992977"/>
            <a:ext cx="2751220" cy="135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Tailored interventions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Lifestyle modifications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Surgical resection/ablation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Molecular interception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HPV Vaccination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529009" y="4343514"/>
            <a:ext cx="4011" cy="38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56889" y="4780548"/>
            <a:ext cx="3154767" cy="1251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Reduced toxicity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Better outcomes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Lower costs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 ‘value’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D7F6-82C3-4C9A-AA9B-91CA362E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782" y="6326476"/>
            <a:ext cx="569024" cy="365125"/>
          </a:xfrm>
        </p:spPr>
        <p:txBody>
          <a:bodyPr/>
          <a:lstStyle/>
          <a:p>
            <a:fld id="{7783EEA8-8FFA-40B0-9CA2-B650207154BC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31768-1B10-40FC-A0E6-6B3544563DC5}"/>
              </a:ext>
            </a:extLst>
          </p:cNvPr>
          <p:cNvSpPr txBox="1"/>
          <p:nvPr/>
        </p:nvSpPr>
        <p:spPr>
          <a:xfrm>
            <a:off x="841294" y="6400945"/>
            <a:ext cx="4267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>
                <a:latin typeface="+mj-lt"/>
              </a:rPr>
              <a:t>Rebbeck</a:t>
            </a:r>
            <a:r>
              <a:rPr lang="en-US" sz="1100" i="1" dirty="0">
                <a:latin typeface="+mj-lt"/>
              </a:rPr>
              <a:t> T. Cancer Epidemiol </a:t>
            </a:r>
            <a:r>
              <a:rPr lang="en-US" sz="1100" i="1" dirty="0" err="1">
                <a:latin typeface="+mj-lt"/>
              </a:rPr>
              <a:t>Biomark</a:t>
            </a:r>
            <a:r>
              <a:rPr lang="en-US" sz="1100" i="1" dirty="0">
                <a:latin typeface="+mj-lt"/>
              </a:rPr>
              <a:t> &amp; </a:t>
            </a:r>
            <a:r>
              <a:rPr lang="en-US" sz="1100" i="1" dirty="0" err="1">
                <a:latin typeface="+mj-lt"/>
              </a:rPr>
              <a:t>Prev</a:t>
            </a:r>
            <a:r>
              <a:rPr lang="en-US" sz="1100" i="1" dirty="0">
                <a:latin typeface="+mj-lt"/>
              </a:rPr>
              <a:t> 23(12):2713, 2014.</a:t>
            </a:r>
          </a:p>
        </p:txBody>
      </p:sp>
    </p:spTree>
    <p:extLst>
      <p:ext uri="{BB962C8B-B14F-4D97-AF65-F5344CB8AC3E}">
        <p14:creationId xmlns:p14="http://schemas.microsoft.com/office/powerpoint/2010/main" val="10516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17" grpId="0" animBg="1"/>
      <p:bldP spid="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FBBF-7A54-4105-A3B7-6CFB0B22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27" y="496843"/>
            <a:ext cx="11458062" cy="85407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Precision Prevention Strategies</a:t>
            </a:r>
            <a:br>
              <a:rPr lang="en-US" sz="3200" dirty="0"/>
            </a:br>
            <a:br>
              <a:rPr lang="en-US" sz="1600" dirty="0"/>
            </a:br>
            <a:endParaRPr lang="en-US" sz="2700" b="0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B6E8-F503-4945-99F0-9A5894AF0A60}"/>
              </a:ext>
            </a:extLst>
          </p:cNvPr>
          <p:cNvSpPr txBox="1"/>
          <p:nvPr/>
        </p:nvSpPr>
        <p:spPr>
          <a:xfrm>
            <a:off x="477511" y="1208639"/>
            <a:ext cx="41748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FAP/Lynch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Colectomy in FAP &amp; Lynch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Surveillance upper &amp; lower endoscopy w/polypectomy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BRCA Carriers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Risk-reducing bilateral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salphinoophorectomy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Prophylactic mastectomy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Under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Aspirin dose-finding in LS (CAPP3)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Novel NSAID combos in FAP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Mismatch repair directed vaccines in 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PARP inhibitors in BRCA carriers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Liquid biopsies - risk reduction endpoints?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6277E-344A-4D26-A9B8-23B22F43E0B3}"/>
              </a:ext>
            </a:extLst>
          </p:cNvPr>
          <p:cNvSpPr txBox="1"/>
          <p:nvPr/>
        </p:nvSpPr>
        <p:spPr>
          <a:xfrm>
            <a:off x="7027718" y="889253"/>
            <a:ext cx="428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>
                <a:solidFill>
                  <a:srgbClr val="C00000"/>
                </a:solidFill>
              </a:rPr>
              <a:t>861 Lynch syndrome carriers randomized to aspirin (600mg/d) vs placebo for mean of 2.5 years w/10+ years of follow-up</a:t>
            </a:r>
            <a:endParaRPr lang="en-US" dirty="0">
              <a:solidFill>
                <a:srgbClr val="413C38"/>
              </a:solidFill>
            </a:endParaRPr>
          </a:p>
        </p:txBody>
      </p:sp>
      <p:grpSp>
        <p:nvGrpSpPr>
          <p:cNvPr id="27" name="Group 26" descr="A graph displaying the cumulative incidence for colorectal cancer and years since CAPP2 entry.">
            <a:extLst>
              <a:ext uri="{FF2B5EF4-FFF2-40B4-BE49-F238E27FC236}">
                <a16:creationId xmlns:a16="http://schemas.microsoft.com/office/drawing/2014/main" id="{0D7BE62B-DB72-4E82-ADB6-0235CD923653}"/>
              </a:ext>
            </a:extLst>
          </p:cNvPr>
          <p:cNvGrpSpPr/>
          <p:nvPr/>
        </p:nvGrpSpPr>
        <p:grpSpPr>
          <a:xfrm>
            <a:off x="4952055" y="1497794"/>
            <a:ext cx="6553308" cy="4443902"/>
            <a:chOff x="820524" y="1701050"/>
            <a:chExt cx="7289155" cy="45878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A36DF7-050A-461B-8047-6DA644A66F71}"/>
                </a:ext>
              </a:extLst>
            </p:cNvPr>
            <p:cNvGrpSpPr/>
            <p:nvPr/>
          </p:nvGrpSpPr>
          <p:grpSpPr>
            <a:xfrm>
              <a:off x="820524" y="1701050"/>
              <a:ext cx="7289155" cy="4587879"/>
              <a:chOff x="820524" y="1701050"/>
              <a:chExt cx="7289155" cy="458787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2907659-CA59-4922-890E-70A41538B6D5}"/>
                  </a:ext>
                </a:extLst>
              </p:cNvPr>
              <p:cNvGrpSpPr/>
              <p:nvPr/>
            </p:nvGrpSpPr>
            <p:grpSpPr>
              <a:xfrm>
                <a:off x="820524" y="1701050"/>
                <a:ext cx="7289155" cy="4587879"/>
                <a:chOff x="820524" y="1701050"/>
                <a:chExt cx="5762625" cy="338235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03F4AAF-82EC-47FF-B5E8-9F3B71266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0524" y="1701050"/>
                  <a:ext cx="5762625" cy="3133725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F7AFE4FB-5082-43EE-B2FB-305B8B93FB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00993" y="4550001"/>
                  <a:ext cx="4848225" cy="533400"/>
                </a:xfrm>
                <a:prstGeom prst="rect">
                  <a:avLst/>
                </a:prstGeom>
              </p:spPr>
            </p:pic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5C31E8C-591E-4B06-A692-6716569CD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9739" y="4873404"/>
                <a:ext cx="1660767" cy="567091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9C94422-D515-4F7C-B0EE-4074B4BF0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7393" y="1744109"/>
              <a:ext cx="1703324" cy="62399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7519-9886-434C-A148-5E56453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FD774-832F-4778-BDBF-D4F11E716ED6}"/>
              </a:ext>
            </a:extLst>
          </p:cNvPr>
          <p:cNvSpPr txBox="1"/>
          <p:nvPr/>
        </p:nvSpPr>
        <p:spPr>
          <a:xfrm>
            <a:off x="939604" y="625063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j-lt"/>
              </a:rPr>
              <a:t>Burns, et al. Lancet. 395:1855, 2020</a:t>
            </a:r>
          </a:p>
        </p:txBody>
      </p:sp>
    </p:spTree>
    <p:extLst>
      <p:ext uri="{BB962C8B-B14F-4D97-AF65-F5344CB8AC3E}">
        <p14:creationId xmlns:p14="http://schemas.microsoft.com/office/powerpoint/2010/main" val="16184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ACB2-4593-425C-9EC0-BB51AF62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Current State of Cancer Screening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E2F4-44A8-4C8E-AA3A-7F7AE73E2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8" y="5546690"/>
            <a:ext cx="11084641" cy="886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B. Kisiel, MD; Nickolas Papadopoulos, PhD; Minetta C. Liu, MD; David Crosby, PhD; Sudhir Srivastava, PhD, MPH; and Ernest T. Hawk, MD, MPH. Multicancer Early-Detection Test: Preclinical-, Translational-, and Clinical-Evidence–Generation Plan and Provocative Questions. </a:t>
            </a:r>
            <a:r>
              <a:rPr lang="en-US" sz="14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2021, in 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481BC-AF15-449E-8A2D-997C58F6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EEA8-8FFA-40B0-9CA2-B650207154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52860" y="44751"/>
            <a:ext cx="11886278" cy="96574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0" charset="-128"/>
                <a:cs typeface="Arial" panose="020B0604020202020204" pitchFamily="34" charset="0"/>
              </a:rPr>
              <a:t>Cancer: A Chronic Interplay of Inherited Factors &amp; Exposures that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0" charset="-128"/>
                <a:cs typeface="Arial" panose="020B0604020202020204" pitchFamily="34" charset="0"/>
              </a:rPr>
              <a:t>Progressively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0" charset="-128"/>
                <a:cs typeface="Arial" panose="020B0604020202020204" pitchFamily="34" charset="0"/>
              </a:rPr>
              <a:t> Alter Cellular Identity, Relationships, &amp; Growth Control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56307" y="1443857"/>
            <a:ext cx="3544550" cy="369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+mj-lt"/>
              </a:rPr>
              <a:t>“Non-modifiable” Risk Factors</a:t>
            </a:r>
          </a:p>
        </p:txBody>
      </p:sp>
      <p:sp>
        <p:nvSpPr>
          <p:cNvPr id="2014213" name="Text Box 5"/>
          <p:cNvSpPr txBox="1">
            <a:spLocks noChangeArrowheads="1"/>
          </p:cNvSpPr>
          <p:nvPr/>
        </p:nvSpPr>
        <p:spPr bwMode="auto">
          <a:xfrm>
            <a:off x="256306" y="1855231"/>
            <a:ext cx="3556000" cy="1200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marL="234950" indent="-234950"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Major defects in cancer-promoting/ inhibiting genes</a:t>
            </a:r>
          </a:p>
          <a:p>
            <a:pPr marL="234950" indent="-234950"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Subtle differences in genetic coding or expression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2657" y="3517642"/>
            <a:ext cx="3608798" cy="369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+mj-lt"/>
              </a:rPr>
              <a:t>“Modifiable” Risk Factors</a:t>
            </a:r>
          </a:p>
        </p:txBody>
      </p:sp>
      <p:sp>
        <p:nvSpPr>
          <p:cNvPr id="2014214" name="Text Box 6"/>
          <p:cNvSpPr txBox="1">
            <a:spLocks noChangeArrowheads="1"/>
          </p:cNvSpPr>
          <p:nvPr/>
        </p:nvSpPr>
        <p:spPr bwMode="auto">
          <a:xfrm>
            <a:off x="422657" y="3914162"/>
            <a:ext cx="3378200" cy="1477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Tobacco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  Poor diet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  Physical inactivity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  Viruses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  Occupational exposures</a:t>
            </a:r>
          </a:p>
        </p:txBody>
      </p:sp>
      <p:pic>
        <p:nvPicPr>
          <p:cNvPr id="12" name="Picture 11" descr="A flow chart diagramming the chronic interplay of inherited factors &amp; exposures that progressively alter cellular identity, relationships, &amp; growth control.">
            <a:extLst>
              <a:ext uri="{FF2B5EF4-FFF2-40B4-BE49-F238E27FC236}">
                <a16:creationId xmlns:a16="http://schemas.microsoft.com/office/drawing/2014/main" id="{7508714E-07EF-4616-BA91-E590924C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62" y="1327864"/>
            <a:ext cx="5303437" cy="437955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DC19662B-4173-460B-A3C1-18B6003A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9" y="1210547"/>
            <a:ext cx="2895139" cy="437042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Questions critical to risk assessment &amp; prevention:</a:t>
            </a:r>
          </a:p>
          <a:p>
            <a:endParaRPr lang="en-US" sz="800" b="1" dirty="0">
              <a:solidFill>
                <a:srgbClr val="C00000"/>
              </a:solidFill>
              <a:latin typeface="+mj-lt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Mechanisms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: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How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are pathways damaged? Any of special importance?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Sequencing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: When?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Does order matter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?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Frequency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: Which are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most likely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?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Prevalence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in preinvasive neoplasia, especially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lesions likely to progress</a:t>
            </a:r>
          </a:p>
        </p:txBody>
      </p:sp>
      <p:sp>
        <p:nvSpPr>
          <p:cNvPr id="27671" name="Text Box 62"/>
          <p:cNvSpPr txBox="1">
            <a:spLocks noChangeArrowheads="1"/>
          </p:cNvSpPr>
          <p:nvPr/>
        </p:nvSpPr>
        <p:spPr bwMode="auto">
          <a:xfrm>
            <a:off x="138854" y="6266549"/>
            <a:ext cx="6198726" cy="26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r" eaLnBrk="0" hangingPunct="0"/>
            <a:r>
              <a:rPr lang="en-US" sz="11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from </a:t>
            </a:r>
            <a:r>
              <a:rPr lang="en-US" sz="11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Hanahan</a:t>
            </a:r>
            <a:r>
              <a:rPr lang="en-US" sz="11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Weinberg, Cell 100:57, 2000 &amp; 144:646-674, 2011; Science 2006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1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1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014213" grpId="0" animBg="1"/>
      <p:bldP spid="67" grpId="0" animBg="1"/>
      <p:bldP spid="2014214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40251"/>
            <a:ext cx="11675444" cy="8595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Cancer: Rarely (if ever) Singular in its Molecular Pathogenesis in an Organ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000" b="0" i="1" dirty="0">
                <a:solidFill>
                  <a:schemeClr val="tx1">
                    <a:lumMod val="50000"/>
                  </a:schemeClr>
                </a:solidFill>
              </a:rPr>
              <a:t>Results using molecular assays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020" y="1197977"/>
            <a:ext cx="5598910" cy="157578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Cervical - &gt;90% driven by pathogenic HPVs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rgbClr val="0070C0"/>
                </a:solidFill>
              </a:rPr>
              <a:t>Substantial molecular heterogeneity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rgbClr val="0070C0"/>
                </a:solidFill>
              </a:rPr>
              <a:t>14 genes are recurrently mutated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b="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224CCA-992A-4666-A186-F9758BD6F5E2}"/>
              </a:ext>
            </a:extLst>
          </p:cNvPr>
          <p:cNvSpPr txBox="1">
            <a:spLocks/>
          </p:cNvSpPr>
          <p:nvPr/>
        </p:nvSpPr>
        <p:spPr>
          <a:xfrm>
            <a:off x="699020" y="2476217"/>
            <a:ext cx="5598910" cy="1575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89D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Breast - several molecular subtypes: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89D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Luminal A, Luminal B, HER2-enriched, Basal-like,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89D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Claudin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89D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-low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89D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Lung - myriad molecular subtypes: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EGFR-sensitizing mutations, EGRF resistance mutations,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VeriStrat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proteomic signature, KRAS mutations, EML4-ALK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44640" y="1197977"/>
            <a:ext cx="5303520" cy="300766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Colorectal - 4 molecular subtypes : 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CMS-1: hypermutated, microsatellite unstable, strong immune activation 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CMS-2: epithelial, marked WNT and MYC signaling activation 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CMS-3: epithelial, evident metabolic dysregulation 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CMS-4: prominent transforming growth factor-</a:t>
            </a: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activation, stromal invasion, angiogenesis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may not progress from flat, normal-appearing mucosa to a polyp and then invasion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673" y="4768234"/>
            <a:ext cx="11434372" cy="117546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Implications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Heterogeneous </a:t>
            </a:r>
            <a:r>
              <a:rPr lang="en-US" sz="1600" dirty="0" err="1"/>
              <a:t>biologies</a:t>
            </a:r>
            <a:r>
              <a:rPr lang="en-US" sz="1600" dirty="0"/>
              <a:t>, prognostic ranges, predictive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Differing timelines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Targeted-screening &amp; therapeutic strategies may be helpful, but challenging to develop</a:t>
            </a:r>
            <a:r>
              <a:rPr lang="en-US" dirty="0"/>
              <a:t>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3EEA8-8FFA-40B0-9CA2-B650207154B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6F197-5CD1-4A82-BF62-63F8DE4E7A18}"/>
              </a:ext>
            </a:extLst>
          </p:cNvPr>
          <p:cNvSpPr txBox="1"/>
          <p:nvPr/>
        </p:nvSpPr>
        <p:spPr>
          <a:xfrm>
            <a:off x="845324" y="6241974"/>
            <a:ext cx="7553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Guinney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 al. Nature Med 21(11):1350, 2015; West, et al.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PLoS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ONE 7(2):e31906, 2012; Prat et al. The Breast 2015.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http://dx.doi.org/10.1016/j.breast.2015.07.008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Meijer et al. Nature Rev. 2017, doi:10.1038/nrclinonc.2017.52 </a:t>
            </a:r>
          </a:p>
        </p:txBody>
      </p:sp>
    </p:spTree>
    <p:extLst>
      <p:ext uri="{BB962C8B-B14F-4D97-AF65-F5344CB8AC3E}">
        <p14:creationId xmlns:p14="http://schemas.microsoft.com/office/powerpoint/2010/main" val="20403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181100"/>
            <a:ext cx="8458200" cy="1143000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Premise for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81" y="145453"/>
            <a:ext cx="11401254" cy="1143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lnSpc>
                <a:spcPts val="2797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One-Third to One-Half of Cancer Deaths Are Estimated to Be Preventable in Western Populations in 2021</a:t>
            </a:r>
          </a:p>
          <a:p>
            <a:pPr marL="0" indent="0">
              <a:lnSpc>
                <a:spcPts val="2797"/>
              </a:lnSpc>
              <a:spcBef>
                <a:spcPts val="0"/>
              </a:spcBef>
              <a:buNone/>
            </a:pPr>
            <a:r>
              <a:rPr lang="en-US" sz="2400" b="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Cancer Prevention is Applied in Two Domains Across the Lifespan</a:t>
            </a:r>
          </a:p>
        </p:txBody>
      </p:sp>
      <p:pic>
        <p:nvPicPr>
          <p:cNvPr id="6" name="Picture 5" descr="A pie chart illustrating the promise of prevention: one-third to one-half of cancer deaths are attributable to modifiable risk factors in western population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1" y="1323229"/>
            <a:ext cx="8530307" cy="5024883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8DA5B831-5569-4601-B43E-A744307FA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77798" y="1712889"/>
            <a:ext cx="347514" cy="438644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270512-9502-4B0B-B5C0-71821AC69B81}"/>
              </a:ext>
            </a:extLst>
          </p:cNvPr>
          <p:cNvSpPr txBox="1">
            <a:spLocks/>
          </p:cNvSpPr>
          <p:nvPr/>
        </p:nvSpPr>
        <p:spPr>
          <a:xfrm>
            <a:off x="8924054" y="1512870"/>
            <a:ext cx="3267945" cy="2286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1775" lvl="2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Guideline-recommended tests available</a:t>
            </a:r>
          </a:p>
          <a:p>
            <a:pPr marL="463550" lvl="3" indent="-23177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Breast (mammography)</a:t>
            </a:r>
          </a:p>
          <a:p>
            <a:pPr marL="463550" lvl="3" indent="-23177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Cervix (pap smear; HPV)</a:t>
            </a:r>
          </a:p>
          <a:p>
            <a:pPr marL="463550" lvl="3" indent="-23177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Colon (scope, molecular, or image)</a:t>
            </a:r>
          </a:p>
          <a:p>
            <a:pPr marL="463550" lvl="3" indent="-23177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Lung (low-dose CT scan)</a:t>
            </a:r>
          </a:p>
          <a:p>
            <a:pPr marL="463550" lvl="3" indent="-23177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Prostate (PSA screening)</a:t>
            </a:r>
          </a:p>
          <a:p>
            <a:pPr marL="914400" lvl="3" indent="-3444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281EE9-A840-4B85-9265-71219CA11945}"/>
              </a:ext>
            </a:extLst>
          </p:cNvPr>
          <p:cNvSpPr txBox="1">
            <a:spLocks/>
          </p:cNvSpPr>
          <p:nvPr/>
        </p:nvSpPr>
        <p:spPr>
          <a:xfrm>
            <a:off x="8924054" y="3819148"/>
            <a:ext cx="3162151" cy="524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2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screening rates = 42% by self-report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F21348-715C-46FD-A5F9-9E17865005B8}"/>
              </a:ext>
            </a:extLst>
          </p:cNvPr>
          <p:cNvSpPr txBox="1">
            <a:spLocks/>
          </p:cNvSpPr>
          <p:nvPr/>
        </p:nvSpPr>
        <p:spPr>
          <a:xfrm>
            <a:off x="8924053" y="4502185"/>
            <a:ext cx="3267945" cy="17729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2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Strategies must respond to:</a:t>
            </a:r>
          </a:p>
          <a:p>
            <a:pPr marL="398463" lvl="3" indent="-1666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Emerging therapies/vaccine prevention</a:t>
            </a:r>
          </a:p>
          <a:p>
            <a:pPr marL="398463" lvl="3" indent="-1666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Changing population trends (incidence and mortality)</a:t>
            </a:r>
          </a:p>
          <a:p>
            <a:pPr marL="398463" lvl="3" indent="-166688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Screening benefits/harms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491" y="6262010"/>
            <a:ext cx="8327789" cy="646224"/>
          </a:xfrm>
          <a:prstGeom prst="rect">
            <a:avLst/>
          </a:prstGeom>
          <a:noFill/>
        </p:spPr>
        <p:txBody>
          <a:bodyPr wrap="square" lIns="91331" tIns="45667" rIns="91331" bIns="45667" rtlCol="0">
            <a:spAutoFit/>
          </a:bodyPr>
          <a:lstStyle/>
          <a:p>
            <a:pPr defTabSz="9132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Figure: Lippman, et al., </a:t>
            </a:r>
            <a:r>
              <a:rPr lang="en-US" sz="1200" b="0" i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CaPR</a:t>
            </a:r>
            <a:r>
              <a:rPr lang="en-US" sz="1200" b="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11(12), </a:t>
            </a:r>
            <a:r>
              <a:rPr lang="en-US" sz="1200" b="0" i="1" dirty="0">
                <a:solidFill>
                  <a:schemeClr val="tx1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Dec 2018. Data based on Colditz, et al. Sci Trans Med., 2012 &amp; Wolin, et al., Oncologist, 2010</a:t>
            </a:r>
            <a:endParaRPr lang="en-US" sz="1100" i="1" dirty="0">
              <a:latin typeface="+mj-lt"/>
            </a:endParaRPr>
          </a:p>
          <a:p>
            <a:pPr defTabSz="9132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</a:t>
            </a:r>
          </a:p>
          <a:p>
            <a:pPr defTabSz="9132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0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7458D-007E-47DB-AB06-CE29AFD4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4" y="581402"/>
            <a:ext cx="6164829" cy="49118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Moderate Risk Populations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800" b="0" i="1" dirty="0">
                <a:solidFill>
                  <a:schemeClr val="tx1">
                    <a:lumMod val="50000"/>
                  </a:schemeClr>
                </a:solidFill>
              </a:rPr>
              <a:t>Lifetime risk of CRC ~6-10% in those with current/prior adenomas or CRC</a:t>
            </a:r>
            <a:endParaRPr lang="en-US" sz="1800" i="1" dirty="0">
              <a:solidFill>
                <a:srgbClr val="00B05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E614F-B3C7-4BD1-A99C-4841C74E5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997" y="1125953"/>
            <a:ext cx="5536992" cy="4952207"/>
          </a:xfrm>
        </p:spPr>
        <p:txBody>
          <a:bodyPr>
            <a:normAutofit/>
          </a:bodyPr>
          <a:lstStyle/>
          <a:p>
            <a:pPr marL="339725" lvl="1" indent="-339725"/>
            <a:r>
              <a:rPr lang="en-US" sz="2000" dirty="0">
                <a:solidFill>
                  <a:srgbClr val="C00000"/>
                </a:solidFill>
              </a:rPr>
              <a:t>Cumulative exposures</a:t>
            </a:r>
            <a:endParaRPr lang="en-US" dirty="0">
              <a:solidFill>
                <a:srgbClr val="C00000"/>
              </a:solidFill>
            </a:endParaRPr>
          </a:p>
          <a:p>
            <a:pPr marL="627063" lvl="3" indent="-285750">
              <a:buFont typeface="Courier New" panose="02070309020205020404" pitchFamily="49" charset="0"/>
              <a:buChar char="o"/>
            </a:pPr>
            <a:r>
              <a:rPr lang="en-US" dirty="0"/>
              <a:t>Tobacco/alcohol</a:t>
            </a:r>
          </a:p>
          <a:p>
            <a:pPr marL="627063" lvl="3" indent="-285750">
              <a:buFont typeface="Courier New" panose="02070309020205020404" pitchFamily="49" charset="0"/>
              <a:buChar char="o"/>
            </a:pPr>
            <a:r>
              <a:rPr lang="en-US" dirty="0"/>
              <a:t>Obesity/overweight</a:t>
            </a:r>
          </a:p>
          <a:p>
            <a:pPr marL="627063" lvl="3" indent="-285750">
              <a:buFont typeface="Courier New" panose="02070309020205020404" pitchFamily="49" charset="0"/>
              <a:buChar char="o"/>
            </a:pPr>
            <a:r>
              <a:rPr lang="en-US" dirty="0"/>
              <a:t>Physically inactive</a:t>
            </a:r>
          </a:p>
          <a:p>
            <a:pPr marL="627063" lvl="3" indent="-285750">
              <a:buFont typeface="Courier New" panose="02070309020205020404" pitchFamily="49" charset="0"/>
              <a:buChar char="o"/>
            </a:pPr>
            <a:r>
              <a:rPr lang="en-US" dirty="0"/>
              <a:t>Poor diet</a:t>
            </a:r>
          </a:p>
          <a:p>
            <a:pPr marL="627063" lvl="3" indent="-285750"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339725" lvl="1" indent="-339725"/>
            <a:r>
              <a:rPr lang="en-US" sz="2000" dirty="0">
                <a:solidFill>
                  <a:srgbClr val="C00000"/>
                </a:solidFill>
              </a:rPr>
              <a:t>Familial predisposition</a:t>
            </a:r>
            <a:endParaRPr lang="en-US" sz="2000" dirty="0"/>
          </a:p>
          <a:p>
            <a:pPr marL="627063" lvl="3" indent="-285750">
              <a:buFont typeface="Courier New" panose="02070309020205020404" pitchFamily="49" charset="0"/>
              <a:buChar char="o"/>
            </a:pPr>
            <a:r>
              <a:rPr lang="en-US" dirty="0"/>
              <a:t>Precancer/cancers in relatives</a:t>
            </a:r>
          </a:p>
          <a:p>
            <a:pPr marL="914400" lvl="4" indent="-287338">
              <a:buFont typeface="Wingdings" panose="05000000000000000000" pitchFamily="2" charset="2"/>
              <a:buChar char="§"/>
            </a:pPr>
            <a:r>
              <a:rPr lang="en-US" sz="1200" dirty="0"/>
              <a:t>‘Nature’ - first degree (monozygotic twins, dizygotic twins/siblings, parents, and children)</a:t>
            </a:r>
          </a:p>
          <a:p>
            <a:pPr marL="914400" lvl="4" indent="-287338">
              <a:buFont typeface="Wingdings" panose="05000000000000000000" pitchFamily="2" charset="2"/>
              <a:buChar char="§"/>
            </a:pPr>
            <a:r>
              <a:rPr lang="en-US" sz="1200" dirty="0"/>
              <a:t>‘Nurture’ (</a:t>
            </a:r>
            <a:r>
              <a:rPr lang="en-US" sz="1200" dirty="0" err="1"/>
              <a:t>eg</a:t>
            </a:r>
            <a:r>
              <a:rPr lang="en-US" sz="1200" dirty="0"/>
              <a:t>, second-hand smoking exposure)</a:t>
            </a:r>
          </a:p>
          <a:p>
            <a:pPr marL="914400" lvl="4" indent="-287338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39725" lvl="1" indent="-339725"/>
            <a:r>
              <a:rPr lang="en-US" sz="2000" dirty="0">
                <a:solidFill>
                  <a:srgbClr val="C00000"/>
                </a:solidFill>
              </a:rPr>
              <a:t>Prior personal history of cancer or precancer</a:t>
            </a:r>
          </a:p>
          <a:p>
            <a:pPr marL="627063" lvl="2" indent="-287338">
              <a:buFont typeface="Courier New" panose="02070309020205020404" pitchFamily="49" charset="0"/>
              <a:buChar char="o"/>
            </a:pPr>
            <a:r>
              <a:rPr lang="en-US" dirty="0"/>
              <a:t>Cancer survivors—increased risk for same-organ second cancers, even without strong cytotoxic treatments or other past exposures</a:t>
            </a:r>
          </a:p>
          <a:p>
            <a:pPr marL="627063" lvl="2" indent="-287338">
              <a:buFont typeface="Courier New" panose="02070309020205020404" pitchFamily="49" charset="0"/>
              <a:buChar char="o"/>
            </a:pPr>
            <a:r>
              <a:rPr lang="en-US" dirty="0"/>
              <a:t>Precancer “survivors”—same as above, indicating a damaged epithelium</a:t>
            </a:r>
          </a:p>
          <a:p>
            <a:pPr marL="914400" lvl="3" indent="-287338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D7F6-82C3-4C9A-AA9B-91CA362E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3EEA8-8FFA-40B0-9CA2-B650207154B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093BE-B94E-422C-B87E-548CCDFA0398}"/>
              </a:ext>
            </a:extLst>
          </p:cNvPr>
          <p:cNvSpPr txBox="1"/>
          <p:nvPr/>
        </p:nvSpPr>
        <p:spPr>
          <a:xfrm>
            <a:off x="2710726" y="1379645"/>
            <a:ext cx="412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UV, artificial and natural</a:t>
            </a:r>
          </a:p>
          <a:p>
            <a:pPr marL="627063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Viruses</a:t>
            </a:r>
          </a:p>
          <a:p>
            <a:pPr marL="627063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Sexual activity</a:t>
            </a:r>
          </a:p>
          <a:p>
            <a:pPr marL="627063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Underserved/greater exposure to adverse social health determinants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390BDA8-8A44-477E-B370-ADAC18B07A14}"/>
              </a:ext>
            </a:extLst>
          </p:cNvPr>
          <p:cNvSpPr txBox="1">
            <a:spLocks/>
          </p:cNvSpPr>
          <p:nvPr/>
        </p:nvSpPr>
        <p:spPr>
          <a:xfrm>
            <a:off x="7077601" y="551421"/>
            <a:ext cx="5033334" cy="491187"/>
          </a:xfrm>
          <a:prstGeom prst="rect">
            <a:avLst/>
          </a:prstGeom>
        </p:spPr>
        <p:txBody>
          <a:bodyPr vert="horz" lIns="0" tIns="0" rIns="0" bIns="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413C38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High-risk Populations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413C38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Lifetime risk of CRC ~40-100% in germline mutation carriers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7A5B2CB-88CA-4227-B63B-27F1F413698C}"/>
              </a:ext>
            </a:extLst>
          </p:cNvPr>
          <p:cNvSpPr txBox="1">
            <a:spLocks/>
          </p:cNvSpPr>
          <p:nvPr/>
        </p:nvSpPr>
        <p:spPr>
          <a:xfrm>
            <a:off x="7153777" y="1123493"/>
            <a:ext cx="4076794" cy="4646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1117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marR="0" lvl="1" indent="-3397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Dramatic exposures</a:t>
            </a:r>
          </a:p>
          <a:p>
            <a:pPr marL="627063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 leaks/blast survivors</a:t>
            </a:r>
          </a:p>
          <a:p>
            <a:pPr marL="627063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Iatrogenically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exposed</a:t>
            </a:r>
          </a:p>
          <a:p>
            <a:pPr marL="627063" marR="0" lvl="4" indent="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Childhood-cancer survivors who received    	radiation therapy</a:t>
            </a:r>
          </a:p>
          <a:p>
            <a:pPr marL="627063" marR="0" lvl="4" indent="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Cancer survivors treated with alkylating 	agents, VP16, etc.</a:t>
            </a:r>
          </a:p>
          <a:p>
            <a:pPr marL="627063" marR="0" lvl="4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3C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1" indent="-3397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Germline mutation carriers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3C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7063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APC</a:t>
            </a:r>
          </a:p>
          <a:p>
            <a:pPr marL="627063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Mismatch repair genes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MLH1, MSH2, MSH6, PMS2, EPCAM)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3C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7063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BRCA1/2</a:t>
            </a:r>
          </a:p>
          <a:p>
            <a:pPr marL="627063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P53</a:t>
            </a:r>
          </a:p>
          <a:p>
            <a:pPr marL="627063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14B7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3C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62B0B2-287B-419F-AAA0-18446345B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08950" y="295093"/>
            <a:ext cx="0" cy="54539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76E7B0-D682-4E2B-BC05-DFFD3EA02FDD}"/>
              </a:ext>
            </a:extLst>
          </p:cNvPr>
          <p:cNvSpPr txBox="1"/>
          <p:nvPr/>
        </p:nvSpPr>
        <p:spPr>
          <a:xfrm>
            <a:off x="791180" y="6273596"/>
            <a:ext cx="6362597" cy="276892"/>
          </a:xfrm>
          <a:prstGeom prst="rect">
            <a:avLst/>
          </a:prstGeom>
          <a:noFill/>
        </p:spPr>
        <p:txBody>
          <a:bodyPr wrap="square" lIns="91331" tIns="45667" rIns="91331" bIns="45667" rtlCol="0">
            <a:spAutoFit/>
          </a:bodyPr>
          <a:lstStyle/>
          <a:p>
            <a:pPr marL="0" marR="0" lvl="0" indent="0" algn="l" defTabSz="913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Hawk E, et al: Epi &amp; Prevention of CRC, Surg Clin NA, 2012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7458D-007E-47DB-AB06-CE29AFD4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75" y="242237"/>
            <a:ext cx="11091625" cy="49118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USPSTF Cancer Screening Recommendations and Benefit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E614F-B3C7-4BD1-A99C-4841C74E5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999" y="919351"/>
            <a:ext cx="11376969" cy="5510069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</a:rPr>
              <a:t>Breast cancer</a:t>
            </a:r>
            <a:endParaRPr lang="en-US" dirty="0">
              <a:solidFill>
                <a:srgbClr val="C00000"/>
              </a:solidFill>
            </a:endParaRPr>
          </a:p>
          <a:p>
            <a:pPr marL="627063" lvl="3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Moderate certainty: screening mammography in women aged 50 to 74 years has a </a:t>
            </a:r>
            <a:r>
              <a:rPr lang="en-US" b="1" dirty="0"/>
              <a:t>moderate net benefit</a:t>
            </a:r>
            <a:r>
              <a:rPr lang="en-US" dirty="0"/>
              <a:t>. </a:t>
            </a:r>
          </a:p>
          <a:p>
            <a:pPr marL="631825" lvl="3" indent="-29051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Moderate certainty: screening mammography in women aged 40 to 49 years has a </a:t>
            </a:r>
            <a:r>
              <a:rPr lang="en-US" b="1" dirty="0"/>
              <a:t>small </a:t>
            </a:r>
            <a:r>
              <a:rPr lang="en-US" dirty="0"/>
              <a:t>(yet positive)</a:t>
            </a:r>
            <a:r>
              <a:rPr lang="en-US" b="1" dirty="0"/>
              <a:t> net benefit</a:t>
            </a:r>
            <a:r>
              <a:rPr lang="en-US" dirty="0"/>
              <a:t>.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</a:rPr>
              <a:t>Colorectal cancer</a:t>
            </a:r>
            <a:endParaRPr lang="en-US" dirty="0">
              <a:solidFill>
                <a:srgbClr val="C00000"/>
              </a:solidFill>
            </a:endParaRPr>
          </a:p>
          <a:p>
            <a:pPr marL="627063" lvl="3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High certainty</a:t>
            </a:r>
            <a:r>
              <a:rPr lang="en-US" dirty="0"/>
              <a:t>: screening in adults aged 50 to 75 years has a </a:t>
            </a:r>
            <a:r>
              <a:rPr lang="en-US" b="1" dirty="0"/>
              <a:t>substantial net benefit</a:t>
            </a:r>
          </a:p>
          <a:p>
            <a:pPr marL="627063" lvl="3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Moderate certainty: screening in adults aged 45 to 49 years has </a:t>
            </a:r>
            <a:r>
              <a:rPr lang="en-US" b="1" dirty="0"/>
              <a:t>moderate net benefit</a:t>
            </a:r>
          </a:p>
          <a:p>
            <a:pPr marL="627063" lvl="3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Moderate certainty: screening in adults aged 76 to 85 years who have been previously screened has </a:t>
            </a:r>
            <a:r>
              <a:rPr lang="en-US" b="1" dirty="0"/>
              <a:t>small net benefit. </a:t>
            </a:r>
            <a:r>
              <a:rPr lang="en-US" dirty="0"/>
              <a:t>Adults without prior screening are more likely to benefit.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</a:rPr>
              <a:t>Lung cancer</a:t>
            </a:r>
          </a:p>
          <a:p>
            <a:pPr marL="627063" lvl="2" indent="-2873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Moderate certainty: annual screening with low-dose CT scan in adults ages 50 to 80 with a 20 pack-year smoking history who currently smoke or have quit within the past 15 years is of </a:t>
            </a:r>
            <a:r>
              <a:rPr lang="en-US" b="1" dirty="0"/>
              <a:t>moderate net benefit</a:t>
            </a:r>
          </a:p>
          <a:p>
            <a:pPr marL="1146175" lvl="3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Discontinue screening when person has not smoked for 15 years, develops health problem that substantially limits life expectancy or the ability or willingness to have curative lung surgery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</a:rPr>
              <a:t>Cervical cancer</a:t>
            </a:r>
          </a:p>
          <a:p>
            <a:pPr marL="627063" lvl="1" indent="-2873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High certainty</a:t>
            </a:r>
            <a:r>
              <a:rPr lang="en-US" dirty="0"/>
              <a:t>: screening every 3 years with cytology only in women aged 21 to 29 years—</a:t>
            </a:r>
            <a:r>
              <a:rPr lang="en-US" b="1" dirty="0"/>
              <a:t>benefits</a:t>
            </a:r>
            <a:r>
              <a:rPr lang="en-US" dirty="0"/>
              <a:t> </a:t>
            </a:r>
            <a:r>
              <a:rPr lang="en-US" b="1" dirty="0"/>
              <a:t>substantially outweigh harms</a:t>
            </a:r>
          </a:p>
          <a:p>
            <a:pPr marL="627063" lvl="1" indent="-2873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High certainty</a:t>
            </a:r>
            <a:r>
              <a:rPr lang="en-US" dirty="0"/>
              <a:t>: screening every 3 years with cytology only, every 5 years with </a:t>
            </a:r>
            <a:r>
              <a:rPr lang="en-US" dirty="0" err="1"/>
              <a:t>hrHPV</a:t>
            </a:r>
            <a:r>
              <a:rPr lang="en-US" dirty="0"/>
              <a:t> testing alone, or in combination in women aged 30 to 65 years—</a:t>
            </a:r>
            <a:r>
              <a:rPr lang="en-US" b="1" dirty="0"/>
              <a:t>benefits</a:t>
            </a:r>
            <a:r>
              <a:rPr lang="en-US" dirty="0"/>
              <a:t> </a:t>
            </a:r>
            <a:r>
              <a:rPr lang="en-US" b="1" dirty="0"/>
              <a:t>outweigh the harms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</a:rPr>
              <a:t>Prostate cancer</a:t>
            </a:r>
          </a:p>
          <a:p>
            <a:pPr marL="627063" lvl="2" indent="-2873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Moderate certainty that PSA-based screening in men aged 55 to 69 years is of </a:t>
            </a:r>
            <a:r>
              <a:rPr lang="en-US" b="1" dirty="0"/>
              <a:t>small</a:t>
            </a:r>
            <a:r>
              <a:rPr lang="en-US" dirty="0"/>
              <a:t> </a:t>
            </a:r>
            <a:r>
              <a:rPr lang="en-US" b="1" dirty="0"/>
              <a:t>net benefit </a:t>
            </a:r>
            <a:r>
              <a:rPr lang="en-US" dirty="0"/>
              <a:t>for some men. </a:t>
            </a:r>
          </a:p>
          <a:p>
            <a:pPr marL="633413" indent="-2921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0" dirty="0"/>
              <a:t>Moderate certainty that PSA-based screening in men 70 years and older: </a:t>
            </a:r>
            <a:r>
              <a:rPr lang="en-US" sz="1600" dirty="0"/>
              <a:t>potential benefits do not outweigh expected harms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D7F6-82C3-4C9A-AA9B-91CA362E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3EEA8-8FFA-40B0-9CA2-B650207154BC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413C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6DBF0-3545-41AF-8D90-5448D7A9FF27}"/>
              </a:ext>
            </a:extLst>
          </p:cNvPr>
          <p:cNvSpPr txBox="1"/>
          <p:nvPr/>
        </p:nvSpPr>
        <p:spPr>
          <a:xfrm>
            <a:off x="842328" y="6298615"/>
            <a:ext cx="8003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13C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Preventive Services Task Force. Cancer Recommendations. Accessed Oct 18, 2021 at uspreventiveservicestaskforce.org</a:t>
            </a:r>
          </a:p>
        </p:txBody>
      </p:sp>
    </p:spTree>
    <p:extLst>
      <p:ext uri="{BB962C8B-B14F-4D97-AF65-F5344CB8AC3E}">
        <p14:creationId xmlns:p14="http://schemas.microsoft.com/office/powerpoint/2010/main" val="25778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E301-6218-4934-AFDF-848E9E16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3" y="193695"/>
            <a:ext cx="12086547" cy="8540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Evidence-based Clinical Preventive Services—MD Anderson Cancer Center: </a:t>
            </a:r>
            <a:r>
              <a:rPr lang="en-US" sz="2400" b="0" i="1" dirty="0" err="1">
                <a:solidFill>
                  <a:srgbClr val="C00000"/>
                </a:solidFill>
              </a:rPr>
              <a:t>Lyda</a:t>
            </a:r>
            <a:r>
              <a:rPr lang="en-US" sz="2400" b="0" i="1" dirty="0">
                <a:solidFill>
                  <a:srgbClr val="C00000"/>
                </a:solidFill>
              </a:rPr>
              <a:t> Hill Cancer Prevention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2F42F-91DB-45B7-982B-5EDB5632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793" y="6039425"/>
            <a:ext cx="569024" cy="365125"/>
          </a:xfrm>
        </p:spPr>
        <p:txBody>
          <a:bodyPr/>
          <a:lstStyle/>
          <a:p>
            <a:fld id="{7783EEA8-8FFA-40B0-9CA2-B650207154B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0" name="Content Placeholder 3" descr="The spectrum of evidence-based clinical preventive services: risk assessment, prevention, screening, diagnostic evaluation and survivorship.">
            <a:extLst>
              <a:ext uri="{FF2B5EF4-FFF2-40B4-BE49-F238E27FC236}">
                <a16:creationId xmlns:a16="http://schemas.microsoft.com/office/drawing/2014/main" id="{1CB895DA-2C4C-4245-A91D-EE08ABB1B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487135"/>
              </p:ext>
            </p:extLst>
          </p:nvPr>
        </p:nvGraphicFramePr>
        <p:xfrm>
          <a:off x="1640902" y="1355737"/>
          <a:ext cx="82296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FB33414-559E-49C8-9CCC-8629169F667A}"/>
              </a:ext>
            </a:extLst>
          </p:cNvPr>
          <p:cNvSpPr txBox="1"/>
          <p:nvPr/>
        </p:nvSpPr>
        <p:spPr>
          <a:xfrm>
            <a:off x="2424338" y="5608350"/>
            <a:ext cx="683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200" dirty="0">
                <a:latin typeface="Arial" panose="020B0604020202020204" pitchFamily="34" charset="0"/>
                <a:cs typeface="Arial" panose="020B0604020202020204" pitchFamily="34" charset="0"/>
              </a:rPr>
              <a:t>Cancer Prevention Center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C56B5-E0CE-4DDC-BEF7-77E6A19FB6EE}"/>
              </a:ext>
            </a:extLst>
          </p:cNvPr>
          <p:cNvSpPr txBox="1"/>
          <p:nvPr/>
        </p:nvSpPr>
        <p:spPr>
          <a:xfrm>
            <a:off x="3227399" y="4588201"/>
            <a:ext cx="17731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en-US" sz="1300" dirty="0">
                <a:latin typeface="+mj-lt"/>
              </a:rPr>
              <a:t>Healthy Lifestyles</a:t>
            </a:r>
          </a:p>
          <a:p>
            <a:pPr algn="ctr" defTabSz="912813"/>
            <a:r>
              <a:rPr lang="en-US" sz="1300" dirty="0">
                <a:latin typeface="+mj-lt"/>
              </a:rPr>
              <a:t>Medical / Surgical Interventions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19A47-8FC6-4CD7-A286-61B2EF859734}"/>
              </a:ext>
            </a:extLst>
          </p:cNvPr>
          <p:cNvSpPr txBox="1"/>
          <p:nvPr/>
        </p:nvSpPr>
        <p:spPr>
          <a:xfrm>
            <a:off x="5000515" y="4588201"/>
            <a:ext cx="1679769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912813"/>
            <a:r>
              <a:rPr lang="en-US" sz="1200" dirty="0">
                <a:latin typeface="+mj-lt"/>
              </a:rPr>
              <a:t>Breast     Gyn</a:t>
            </a:r>
          </a:p>
          <a:p>
            <a:pPr defTabSz="912813"/>
            <a:r>
              <a:rPr lang="en-US" sz="1200" dirty="0">
                <a:latin typeface="+mj-lt"/>
              </a:rPr>
              <a:t>Colon      </a:t>
            </a:r>
          </a:p>
          <a:p>
            <a:pPr defTabSz="912813"/>
            <a:endParaRPr lang="en-US" sz="1200" dirty="0">
              <a:latin typeface="+mj-lt"/>
            </a:endParaRPr>
          </a:p>
          <a:p>
            <a:pPr defTabSz="912813"/>
            <a:r>
              <a:rPr lang="en-US" sz="1200" dirty="0">
                <a:latin typeface="+mj-lt"/>
              </a:rPr>
              <a:t>Lung</a:t>
            </a:r>
          </a:p>
          <a:p>
            <a:pPr defTabSz="912813"/>
            <a:r>
              <a:rPr lang="en-US" sz="1200" dirty="0">
                <a:latin typeface="+mj-lt"/>
              </a:rPr>
              <a:t>Prostate</a:t>
            </a:r>
          </a:p>
          <a:p>
            <a:pPr defTabSz="912813"/>
            <a:r>
              <a:rPr lang="en-US" sz="1200" dirty="0">
                <a:latin typeface="+mj-lt"/>
              </a:rPr>
              <a:t>Skin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592F2A-3B57-4C35-A974-60DFBB0241BD}"/>
              </a:ext>
            </a:extLst>
          </p:cNvPr>
          <p:cNvSpPr txBox="1"/>
          <p:nvPr/>
        </p:nvSpPr>
        <p:spPr>
          <a:xfrm>
            <a:off x="6738340" y="4573552"/>
            <a:ext cx="15092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en-US" sz="1300" dirty="0">
                <a:latin typeface="+mj-lt"/>
              </a:rPr>
              <a:t>Undiagnosed: </a:t>
            </a:r>
          </a:p>
          <a:p>
            <a:pPr algn="ctr" defTabSz="912813"/>
            <a:r>
              <a:rPr lang="en-US" sz="1300" dirty="0">
                <a:latin typeface="+mj-lt"/>
              </a:rPr>
              <a:t>Breast</a:t>
            </a:r>
          </a:p>
          <a:p>
            <a:pPr algn="ctr" defTabSz="912813"/>
            <a:r>
              <a:rPr lang="en-US" sz="1300" dirty="0">
                <a:latin typeface="+mj-lt"/>
              </a:rPr>
              <a:t>Dermatology</a:t>
            </a:r>
          </a:p>
          <a:p>
            <a:pPr algn="ctr" defTabSz="912813"/>
            <a:r>
              <a:rPr lang="en-US" sz="1300" dirty="0">
                <a:latin typeface="+mj-lt"/>
              </a:rPr>
              <a:t>Gynecology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4F1F20-F082-4AEF-B4B5-AABFC0C60132}"/>
              </a:ext>
            </a:extLst>
          </p:cNvPr>
          <p:cNvSpPr txBox="1"/>
          <p:nvPr/>
        </p:nvSpPr>
        <p:spPr>
          <a:xfrm>
            <a:off x="8247576" y="4588201"/>
            <a:ext cx="1622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en-US" sz="1300" dirty="0">
                <a:latin typeface="+mj-lt"/>
              </a:rPr>
              <a:t>Breast</a:t>
            </a:r>
          </a:p>
          <a:p>
            <a:pPr algn="ctr" defTabSz="912813"/>
            <a:r>
              <a:rPr lang="en-US" sz="1300" dirty="0">
                <a:latin typeface="+mj-lt"/>
              </a:rPr>
              <a:t>Gastrointestinal </a:t>
            </a:r>
          </a:p>
          <a:p>
            <a:pPr algn="ctr" defTabSz="912813"/>
            <a:r>
              <a:rPr lang="en-US" sz="1300" dirty="0">
                <a:latin typeface="+mj-lt"/>
              </a:rPr>
              <a:t>Thyroid</a:t>
            </a:r>
          </a:p>
          <a:p>
            <a:pPr algn="ctr" defTabSz="912813"/>
            <a:r>
              <a:rPr lang="en-US" sz="1300" dirty="0">
                <a:latin typeface="+mj-lt"/>
              </a:rPr>
              <a:t>Genitourinary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250AC-638A-4E77-B5A1-08F753BB03AD}"/>
              </a:ext>
            </a:extLst>
          </p:cNvPr>
          <p:cNvSpPr txBox="1"/>
          <p:nvPr/>
        </p:nvSpPr>
        <p:spPr>
          <a:xfrm>
            <a:off x="1716117" y="4570056"/>
            <a:ext cx="14713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Qualitative</a:t>
            </a:r>
          </a:p>
          <a:p>
            <a:pPr algn="ctr"/>
            <a:r>
              <a:rPr lang="en-US" sz="1300" dirty="0">
                <a:latin typeface="+mj-lt"/>
              </a:rPr>
              <a:t>Quantitative </a:t>
            </a:r>
          </a:p>
          <a:p>
            <a:pPr algn="ctr"/>
            <a:r>
              <a:rPr lang="en-US" sz="1300" dirty="0">
                <a:latin typeface="+mj-lt"/>
              </a:rPr>
              <a:t>(ex. Gail model)</a:t>
            </a:r>
          </a:p>
          <a:p>
            <a:pPr algn="ctr"/>
            <a:r>
              <a:rPr lang="en-US" sz="1300" dirty="0">
                <a:latin typeface="+mj-lt"/>
              </a:rPr>
              <a:t>Genetic Testing</a:t>
            </a:r>
          </a:p>
        </p:txBody>
      </p:sp>
    </p:spTree>
    <p:extLst>
      <p:ext uri="{BB962C8B-B14F-4D97-AF65-F5344CB8AC3E}">
        <p14:creationId xmlns:p14="http://schemas.microsoft.com/office/powerpoint/2010/main" val="21542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MD Anderson Basic">
      <a:dk1>
        <a:srgbClr val="413C38"/>
      </a:dk1>
      <a:lt1>
        <a:srgbClr val="FFFFFF"/>
      </a:lt1>
      <a:dk2>
        <a:srgbClr val="EE3124"/>
      </a:dk2>
      <a:lt2>
        <a:srgbClr val="FFFFFF"/>
      </a:lt2>
      <a:accent1>
        <a:srgbClr val="614B79"/>
      </a:accent1>
      <a:accent2>
        <a:srgbClr val="407EC9"/>
      </a:accent2>
      <a:accent3>
        <a:srgbClr val="789D4A"/>
      </a:accent3>
      <a:accent4>
        <a:srgbClr val="CB6015"/>
      </a:accent4>
      <a:accent5>
        <a:srgbClr val="D2CE9E"/>
      </a:accent5>
      <a:accent6>
        <a:srgbClr val="63666A"/>
      </a:accent6>
      <a:hlink>
        <a:srgbClr val="407EC9"/>
      </a:hlink>
      <a:folHlink>
        <a:srgbClr val="63666A"/>
      </a:folHlink>
    </a:clrScheme>
    <a:fontScheme name="MD Anders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ppt/theme/themeOverride2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ppt/theme/themeOverride3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ppt/theme/themeOverride4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ppt/theme/themeOverride5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ppt/theme/themeOverride6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ppt/theme/themeOverride7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ppt/theme/themeOverride8.xml><?xml version="1.0" encoding="utf-8"?>
<a:themeOverride xmlns:a="http://schemas.openxmlformats.org/drawingml/2006/main">
  <a:clrScheme name="MD Anderson Basic">
    <a:dk1>
      <a:srgbClr val="413C38"/>
    </a:dk1>
    <a:lt1>
      <a:srgbClr val="FFFFFF"/>
    </a:lt1>
    <a:dk2>
      <a:srgbClr val="EE3124"/>
    </a:dk2>
    <a:lt2>
      <a:srgbClr val="FFFFFF"/>
    </a:lt2>
    <a:accent1>
      <a:srgbClr val="614B79"/>
    </a:accent1>
    <a:accent2>
      <a:srgbClr val="407EC9"/>
    </a:accent2>
    <a:accent3>
      <a:srgbClr val="789D4A"/>
    </a:accent3>
    <a:accent4>
      <a:srgbClr val="CB6015"/>
    </a:accent4>
    <a:accent5>
      <a:srgbClr val="D2CE9E"/>
    </a:accent5>
    <a:accent6>
      <a:srgbClr val="63666A"/>
    </a:accent6>
    <a:hlink>
      <a:srgbClr val="407EC9"/>
    </a:hlink>
    <a:folHlink>
      <a:srgbClr val="6366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13635</TotalTime>
  <Words>2839</Words>
  <Application>Microsoft Office PowerPoint</Application>
  <PresentationFormat>Widescreen</PresentationFormat>
  <Paragraphs>422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AdvOT46dcae81</vt:lpstr>
      <vt:lpstr>Arial</vt:lpstr>
      <vt:lpstr>Calibri</vt:lpstr>
      <vt:lpstr>Courier New</vt:lpstr>
      <vt:lpstr>Times New Roman</vt:lpstr>
      <vt:lpstr>Wingdings</vt:lpstr>
      <vt:lpstr>Office Theme</vt:lpstr>
      <vt:lpstr>The Possible Future of Liquid Biopsy in Cancer Prevention</vt:lpstr>
      <vt:lpstr>Disclosure Information Presenter: Ernest Hawk, MD, MPH</vt:lpstr>
      <vt:lpstr>Current State of Cancer Screening</vt:lpstr>
      <vt:lpstr>Cancer: A Chronic Interplay of Inherited Factors &amp; Exposures that Progressively Alter Cellular Identity, Relationships, &amp; Growth Control</vt:lpstr>
      <vt:lpstr>Cancer: Rarely (if ever) Singular in its Molecular Pathogenesis in an Organ Results using molecular assays</vt:lpstr>
      <vt:lpstr>Premise for Prevention</vt:lpstr>
      <vt:lpstr>Moderate Risk Populations Lifetime risk of CRC ~6-10% in those with current/prior adenomas or CRC</vt:lpstr>
      <vt:lpstr>   USPSTF Cancer Screening Recommendations and Benefit Level</vt:lpstr>
      <vt:lpstr>Evidence-based Clinical Preventive Services—MD Anderson Cancer Center: Lyda Hill Cancer Prevention Center</vt:lpstr>
      <vt:lpstr>Cancer Prevention Services: Implementation Challenges</vt:lpstr>
      <vt:lpstr>Framing a Future with MCEDs</vt:lpstr>
      <vt:lpstr>Theory: Aggregate Prevalence of Universal Screen Makes Screening of Infrequent Cancers Possible  Impact of cancer prevalence on screening efficiencies</vt:lpstr>
      <vt:lpstr>Potential Advantages for Multi-cancer Early Detection (MCED) Tests</vt:lpstr>
      <vt:lpstr>Challenges and Opportunities</vt:lpstr>
      <vt:lpstr>Changing Setting of Cancer-risk Factors</vt:lpstr>
      <vt:lpstr>Determining Appropriate Targets for a Test</vt:lpstr>
      <vt:lpstr>Current ‘Required’ Phases of Biomarker Development</vt:lpstr>
      <vt:lpstr>Defining Endpoints with Clinical Utility MCED rapid delivery versus prospective clinical trial methodology</vt:lpstr>
      <vt:lpstr>Key Decision-makers Affect Screening Access in the U.S.</vt:lpstr>
      <vt:lpstr>Examples of Ongoing, Population-based MCED Trials Asymptomatic intended-use screening populations </vt:lpstr>
      <vt:lpstr>Idealized Model of ‘Precision Prevention’ of Cancer From discovery to population impact</vt:lpstr>
      <vt:lpstr>Precision Prevention Strategies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Possible Future of Liquid Biopsy in Cancer Prevention</dc:title>
  <dc:creator>Jaques Jr.,Joseph M</dc:creator>
  <cp:keywords>Liquid Biopsy Symposium; Day2; December 16, 2021; Ernest Hawk, MD, MPH; MD Anderson;</cp:keywords>
  <cp:lastModifiedBy>Randall, Wayne (NIH/NCI) [C]</cp:lastModifiedBy>
  <cp:revision>321</cp:revision>
  <cp:lastPrinted>2021-12-16T04:41:30Z</cp:lastPrinted>
  <dcterms:created xsi:type="dcterms:W3CDTF">2020-09-21T15:55:13Z</dcterms:created>
  <dcterms:modified xsi:type="dcterms:W3CDTF">2022-03-24T17:32:53Z</dcterms:modified>
</cp:coreProperties>
</file>