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60" r:id="rId4"/>
    <p:sldId id="262" r:id="rId5"/>
    <p:sldId id="263" r:id="rId6"/>
    <p:sldId id="264" r:id="rId7"/>
    <p:sldId id="261" r:id="rId8"/>
    <p:sldId id="266" r:id="rId9"/>
    <p:sldId id="265" r:id="rId10"/>
    <p:sldId id="268" r:id="rId11"/>
    <p:sldId id="269" r:id="rId12"/>
    <p:sldId id="270" r:id="rId13"/>
    <p:sldId id="271" r:id="rId14"/>
    <p:sldId id="273" r:id="rId15"/>
    <p:sldId id="274" r:id="rId16"/>
    <p:sldId id="275" r:id="rId17"/>
    <p:sldId id="276" r:id="rId18"/>
    <p:sldId id="277" r:id="rId19"/>
    <p:sldId id="278" r:id="rId20"/>
    <p:sldId id="258" r:id="rId21"/>
    <p:sldId id="280" r:id="rId22"/>
    <p:sldId id="281" r:id="rId23"/>
    <p:sldId id="282" r:id="rId24"/>
    <p:sldId id="283"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339" autoAdjust="0"/>
  </p:normalViewPr>
  <p:slideViewPr>
    <p:cSldViewPr snapToGrid="0" snapToObjects="1">
      <p:cViewPr varScale="1">
        <p:scale>
          <a:sx n="59" d="100"/>
          <a:sy n="59" d="100"/>
        </p:scale>
        <p:origin x="29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EEE1-A135-4A49-9D89-B9E792B9A092}"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DDA77-7CD7-1140-B0A0-F627EE3EF394}" type="slidenum">
              <a:rPr lang="en-US" smtClean="0"/>
              <a:t>‹#›</a:t>
            </a:fld>
            <a:endParaRPr lang="en-US"/>
          </a:p>
        </p:txBody>
      </p:sp>
    </p:spTree>
    <p:extLst>
      <p:ext uri="{BB962C8B-B14F-4D97-AF65-F5344CB8AC3E}">
        <p14:creationId xmlns:p14="http://schemas.microsoft.com/office/powerpoint/2010/main" val="363194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1</a:t>
            </a:fld>
            <a:endParaRPr lang="en-US"/>
          </a:p>
        </p:txBody>
      </p:sp>
    </p:spTree>
    <p:extLst>
      <p:ext uri="{BB962C8B-B14F-4D97-AF65-F5344CB8AC3E}">
        <p14:creationId xmlns:p14="http://schemas.microsoft.com/office/powerpoint/2010/main" val="54397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24</a:t>
            </a:fld>
            <a:endParaRPr lang="en-US"/>
          </a:p>
        </p:txBody>
      </p:sp>
    </p:spTree>
    <p:extLst>
      <p:ext uri="{BB962C8B-B14F-4D97-AF65-F5344CB8AC3E}">
        <p14:creationId xmlns:p14="http://schemas.microsoft.com/office/powerpoint/2010/main" val="102901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17530/865</a:t>
            </a:r>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25</a:t>
            </a:fld>
            <a:endParaRPr lang="en-US"/>
          </a:p>
        </p:txBody>
      </p:sp>
    </p:spTree>
    <p:extLst>
      <p:ext uri="{BB962C8B-B14F-4D97-AF65-F5344CB8AC3E}">
        <p14:creationId xmlns:p14="http://schemas.microsoft.com/office/powerpoint/2010/main" val="121544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61862-12A9-294F-8583-8E541CDDB565}" type="slidenum">
              <a:rPr lang="en-US" smtClean="0"/>
              <a:t>3</a:t>
            </a:fld>
            <a:endParaRPr lang="en-US"/>
          </a:p>
        </p:txBody>
      </p:sp>
    </p:spTree>
    <p:extLst>
      <p:ext uri="{BB962C8B-B14F-4D97-AF65-F5344CB8AC3E}">
        <p14:creationId xmlns:p14="http://schemas.microsoft.com/office/powerpoint/2010/main" val="159610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5</a:t>
            </a:fld>
            <a:endParaRPr lang="en-US"/>
          </a:p>
        </p:txBody>
      </p:sp>
    </p:spTree>
    <p:extLst>
      <p:ext uri="{BB962C8B-B14F-4D97-AF65-F5344CB8AC3E}">
        <p14:creationId xmlns:p14="http://schemas.microsoft.com/office/powerpoint/2010/main" val="134895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6</a:t>
            </a:fld>
            <a:endParaRPr lang="en-US"/>
          </a:p>
        </p:txBody>
      </p:sp>
    </p:spTree>
    <p:extLst>
      <p:ext uri="{BB962C8B-B14F-4D97-AF65-F5344CB8AC3E}">
        <p14:creationId xmlns:p14="http://schemas.microsoft.com/office/powerpoint/2010/main" val="16001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9</a:t>
            </a:fld>
            <a:endParaRPr lang="en-US"/>
          </a:p>
        </p:txBody>
      </p:sp>
    </p:spTree>
    <p:extLst>
      <p:ext uri="{BB962C8B-B14F-4D97-AF65-F5344CB8AC3E}">
        <p14:creationId xmlns:p14="http://schemas.microsoft.com/office/powerpoint/2010/main" val="343972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17530/865</a:t>
            </a:r>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20</a:t>
            </a:fld>
            <a:endParaRPr lang="en-US"/>
          </a:p>
        </p:txBody>
      </p:sp>
    </p:spTree>
    <p:extLst>
      <p:ext uri="{BB962C8B-B14F-4D97-AF65-F5344CB8AC3E}">
        <p14:creationId xmlns:p14="http://schemas.microsoft.com/office/powerpoint/2010/main" val="119511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21</a:t>
            </a:fld>
            <a:endParaRPr lang="en-US"/>
          </a:p>
        </p:txBody>
      </p:sp>
    </p:spTree>
    <p:extLst>
      <p:ext uri="{BB962C8B-B14F-4D97-AF65-F5344CB8AC3E}">
        <p14:creationId xmlns:p14="http://schemas.microsoft.com/office/powerpoint/2010/main" val="213316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22</a:t>
            </a:fld>
            <a:endParaRPr lang="en-US"/>
          </a:p>
        </p:txBody>
      </p:sp>
    </p:spTree>
    <p:extLst>
      <p:ext uri="{BB962C8B-B14F-4D97-AF65-F5344CB8AC3E}">
        <p14:creationId xmlns:p14="http://schemas.microsoft.com/office/powerpoint/2010/main" val="185470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DDA77-7CD7-1140-B0A0-F627EE3EF394}" type="slidenum">
              <a:rPr lang="en-US" smtClean="0"/>
              <a:t>23</a:t>
            </a:fld>
            <a:endParaRPr lang="en-US"/>
          </a:p>
        </p:txBody>
      </p:sp>
    </p:spTree>
    <p:extLst>
      <p:ext uri="{BB962C8B-B14F-4D97-AF65-F5344CB8AC3E}">
        <p14:creationId xmlns:p14="http://schemas.microsoft.com/office/powerpoint/2010/main" val="206517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26F5-0CDC-2744-95C3-C9F9F0DAB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85F56-D5C9-AB45-A424-58ADF9C17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E3764-4831-394A-9DEF-7CE40805BA99}"/>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5" name="Footer Placeholder 4">
            <a:extLst>
              <a:ext uri="{FF2B5EF4-FFF2-40B4-BE49-F238E27FC236}">
                <a16:creationId xmlns:a16="http://schemas.microsoft.com/office/drawing/2014/main" id="{26177932-A9A8-4241-87EC-0CC7A10A0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1550C-6A4C-214C-A068-D572C600C822}"/>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362684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5827-EAE3-634D-B0D7-9335DE961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3B1AD-25A6-524A-8C17-FE9C263D5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48903-0134-974D-9654-31250D8A26CF}"/>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5" name="Footer Placeholder 4">
            <a:extLst>
              <a:ext uri="{FF2B5EF4-FFF2-40B4-BE49-F238E27FC236}">
                <a16:creationId xmlns:a16="http://schemas.microsoft.com/office/drawing/2014/main" id="{C1EB615C-4877-404A-82C4-B3BEF5819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485C7-50C5-4D40-B384-A835C2047C98}"/>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179547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25A063-C9CA-844A-9436-DEE69AAFB3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B563E2-326F-1E46-9E85-56FF03709C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AD0E1-674C-5E4B-B951-4F27603B1C5F}"/>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5" name="Footer Placeholder 4">
            <a:extLst>
              <a:ext uri="{FF2B5EF4-FFF2-40B4-BE49-F238E27FC236}">
                <a16:creationId xmlns:a16="http://schemas.microsoft.com/office/drawing/2014/main" id="{854658CF-2337-EF4F-BC3D-4426EB26B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85DF5-1C27-5544-B433-C592ED0879D4}"/>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428321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9712-3861-854E-B21F-968C5CD65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25177-BA3F-0B4B-8A18-692BFB3AD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0E25B-4188-3A48-B77D-26CA2ADA23FE}"/>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5" name="Footer Placeholder 4">
            <a:extLst>
              <a:ext uri="{FF2B5EF4-FFF2-40B4-BE49-F238E27FC236}">
                <a16:creationId xmlns:a16="http://schemas.microsoft.com/office/drawing/2014/main" id="{A47BE0D5-9839-B146-A803-652FB3738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DEFAB-6D41-DA47-8236-1E3B8361C1F9}"/>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19489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BCCB-B1AD-4741-A56D-886EFB4230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CA873-0F74-C247-A444-CA59F8D8C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B76F9-3130-224B-A5C9-F3A98423800C}"/>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5" name="Footer Placeholder 4">
            <a:extLst>
              <a:ext uri="{FF2B5EF4-FFF2-40B4-BE49-F238E27FC236}">
                <a16:creationId xmlns:a16="http://schemas.microsoft.com/office/drawing/2014/main" id="{6F19F4C4-0B30-FE48-B44D-C56FBF5CF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A954C-354A-CC4C-9D37-47EDB1F5A4F5}"/>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57955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7FF1-7C5D-1F43-AA00-09A9B1D77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05764-2CE4-1848-96A8-57101495F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B00CF2-4100-3F4E-A4E2-24E5DABDA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9D9D60-FCE8-254E-B2F7-7B0F575DE5E8}"/>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6" name="Footer Placeholder 5">
            <a:extLst>
              <a:ext uri="{FF2B5EF4-FFF2-40B4-BE49-F238E27FC236}">
                <a16:creationId xmlns:a16="http://schemas.microsoft.com/office/drawing/2014/main" id="{B91BFAF9-A7F8-4C43-B36E-BE9A696D8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D35E6-149A-8B4A-B551-5EB54A361612}"/>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7085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1E33-E7B9-A94B-9102-1A671C4B66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A65640-6ADD-174D-A34C-1B1CFE3D1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99B4EF-7B21-A24E-8586-E2FA1DA113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491B7-4121-A643-B98B-F965C74D6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51057-3DA2-F048-ABA9-A572C3339B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9696A-B32A-4548-BF0E-3E33D6644FAD}"/>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8" name="Footer Placeholder 7">
            <a:extLst>
              <a:ext uri="{FF2B5EF4-FFF2-40B4-BE49-F238E27FC236}">
                <a16:creationId xmlns:a16="http://schemas.microsoft.com/office/drawing/2014/main" id="{2B6E95EF-25F0-9444-902E-9FB87A85FB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CD7BBC-7920-534A-998C-8DC36D04BAC2}"/>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180654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B088-D2BE-8746-A4AE-B56F93138F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83A194-86B8-F543-B178-879C7937C3C9}"/>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4" name="Footer Placeholder 3">
            <a:extLst>
              <a:ext uri="{FF2B5EF4-FFF2-40B4-BE49-F238E27FC236}">
                <a16:creationId xmlns:a16="http://schemas.microsoft.com/office/drawing/2014/main" id="{CE2EC56C-3D66-3B43-ABB6-A3ED0C2D52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35022-6280-A949-AE51-FADB441E7D6C}"/>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314163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9E806-32C0-814C-9677-BB93031F1561}"/>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3" name="Footer Placeholder 2">
            <a:extLst>
              <a:ext uri="{FF2B5EF4-FFF2-40B4-BE49-F238E27FC236}">
                <a16:creationId xmlns:a16="http://schemas.microsoft.com/office/drawing/2014/main" id="{20934BE6-614A-BB41-B0D2-A7F8275C9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24E38-F843-F34F-ADC4-9B6BE2B86307}"/>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167513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77B1-4036-2F47-A325-BE261DDF6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88BF9-E27F-D046-A6F9-D3DCEBAE2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3F90D7-1201-B14A-8A08-588ADF237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2C106-B3A7-DF40-80F0-DBFB7F756C02}"/>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6" name="Footer Placeholder 5">
            <a:extLst>
              <a:ext uri="{FF2B5EF4-FFF2-40B4-BE49-F238E27FC236}">
                <a16:creationId xmlns:a16="http://schemas.microsoft.com/office/drawing/2014/main" id="{CDE500F8-28F6-1B46-A6DC-F9D334EF4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F621D-47E7-3845-91CC-6C7BFE834711}"/>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414860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41AE-1232-A041-9436-014143EB0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F6797-89F5-8341-9705-D00D156DE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D6D715-B012-CD4F-A246-C09CF142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6241E-CA9A-3B40-95FC-C39EC0FBA173}"/>
              </a:ext>
            </a:extLst>
          </p:cNvPr>
          <p:cNvSpPr>
            <a:spLocks noGrp="1"/>
          </p:cNvSpPr>
          <p:nvPr>
            <p:ph type="dt" sz="half" idx="10"/>
          </p:nvPr>
        </p:nvSpPr>
        <p:spPr/>
        <p:txBody>
          <a:bodyPr/>
          <a:lstStyle/>
          <a:p>
            <a:fld id="{92FB3A25-8CF9-BD44-BAB5-D0B4810C770E}" type="datetimeFigureOut">
              <a:rPr lang="en-US" smtClean="0"/>
              <a:t>3/29/2022</a:t>
            </a:fld>
            <a:endParaRPr lang="en-US"/>
          </a:p>
        </p:txBody>
      </p:sp>
      <p:sp>
        <p:nvSpPr>
          <p:cNvPr id="6" name="Footer Placeholder 5">
            <a:extLst>
              <a:ext uri="{FF2B5EF4-FFF2-40B4-BE49-F238E27FC236}">
                <a16:creationId xmlns:a16="http://schemas.microsoft.com/office/drawing/2014/main" id="{37AA1C20-B08E-DE4B-98B3-2846935AF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3BC50-8C6D-F343-86D8-91AAFA9DB3CF}"/>
              </a:ext>
            </a:extLst>
          </p:cNvPr>
          <p:cNvSpPr>
            <a:spLocks noGrp="1"/>
          </p:cNvSpPr>
          <p:nvPr>
            <p:ph type="sldNum" sz="quarter" idx="12"/>
          </p:nvPr>
        </p:nvSpPr>
        <p:spPr/>
        <p:txBody>
          <a:bodyPr/>
          <a:lstStyle/>
          <a:p>
            <a:fld id="{530FC653-E390-F042-9E72-F026146724A5}" type="slidenum">
              <a:rPr lang="en-US" smtClean="0"/>
              <a:t>‹#›</a:t>
            </a:fld>
            <a:endParaRPr lang="en-US"/>
          </a:p>
        </p:txBody>
      </p:sp>
    </p:spTree>
    <p:extLst>
      <p:ext uri="{BB962C8B-B14F-4D97-AF65-F5344CB8AC3E}">
        <p14:creationId xmlns:p14="http://schemas.microsoft.com/office/powerpoint/2010/main" val="17752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249B5-3821-FC48-AAA4-5AC45ED6A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10524-127C-D04E-883F-AE0742991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B5911-EF9E-AC44-976B-7F7460BD5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B3A25-8CF9-BD44-BAB5-D0B4810C770E}" type="datetimeFigureOut">
              <a:rPr lang="en-US" smtClean="0"/>
              <a:t>3/29/2022</a:t>
            </a:fld>
            <a:endParaRPr lang="en-US"/>
          </a:p>
        </p:txBody>
      </p:sp>
      <p:sp>
        <p:nvSpPr>
          <p:cNvPr id="5" name="Footer Placeholder 4">
            <a:extLst>
              <a:ext uri="{FF2B5EF4-FFF2-40B4-BE49-F238E27FC236}">
                <a16:creationId xmlns:a16="http://schemas.microsoft.com/office/drawing/2014/main" id="{147DEE16-6107-E34C-80AE-B32C4FF5C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67D2CF-C6B3-394E-B83A-FD6B3F57B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FC653-E390-F042-9E72-F026146724A5}" type="slidenum">
              <a:rPr lang="en-US" smtClean="0"/>
              <a:t>‹#›</a:t>
            </a:fld>
            <a:endParaRPr lang="en-US"/>
          </a:p>
        </p:txBody>
      </p:sp>
    </p:spTree>
    <p:extLst>
      <p:ext uri="{BB962C8B-B14F-4D97-AF65-F5344CB8AC3E}">
        <p14:creationId xmlns:p14="http://schemas.microsoft.com/office/powerpoint/2010/main" val="271455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A605-A245-5642-B889-EE60F9B9BA6D}"/>
              </a:ext>
            </a:extLst>
          </p:cNvPr>
          <p:cNvSpPr>
            <a:spLocks noGrp="1"/>
          </p:cNvSpPr>
          <p:nvPr>
            <p:ph type="ctrTitle"/>
          </p:nvPr>
        </p:nvSpPr>
        <p:spPr>
          <a:xfrm>
            <a:off x="535460" y="553953"/>
            <a:ext cx="10511480" cy="2387600"/>
          </a:xfrm>
        </p:spPr>
        <p:txBody>
          <a:bodyPr>
            <a:normAutofit/>
          </a:bodyPr>
          <a:lstStyle/>
          <a:p>
            <a:pPr algn="l"/>
            <a:r>
              <a:rPr lang="en-US" sz="4800" b="1" dirty="0">
                <a:solidFill>
                  <a:schemeClr val="accent1">
                    <a:lumMod val="75000"/>
                  </a:schemeClr>
                </a:solidFill>
                <a:latin typeface="Garamond" panose="02020404030301010803" pitchFamily="18" charset="0"/>
              </a:rPr>
              <a:t>Liquid Biopsy Applications in Clinical Research and Disease Interception </a:t>
            </a:r>
          </a:p>
        </p:txBody>
      </p:sp>
      <p:sp>
        <p:nvSpPr>
          <p:cNvPr id="3" name="Subtitle 2">
            <a:extLst>
              <a:ext uri="{FF2B5EF4-FFF2-40B4-BE49-F238E27FC236}">
                <a16:creationId xmlns:a16="http://schemas.microsoft.com/office/drawing/2014/main" id="{6EE0BE51-D6A7-3443-94CF-5DE6D7FB5F10}"/>
              </a:ext>
            </a:extLst>
          </p:cNvPr>
          <p:cNvSpPr>
            <a:spLocks noGrp="1"/>
          </p:cNvSpPr>
          <p:nvPr>
            <p:ph type="subTitle" idx="1"/>
          </p:nvPr>
        </p:nvSpPr>
        <p:spPr>
          <a:xfrm>
            <a:off x="535460" y="3614395"/>
            <a:ext cx="9144000" cy="957605"/>
          </a:xfrm>
        </p:spPr>
        <p:txBody>
          <a:bodyPr>
            <a:normAutofit/>
          </a:bodyPr>
          <a:lstStyle/>
          <a:p>
            <a:pPr algn="l"/>
            <a:r>
              <a:rPr lang="en-US" sz="2000" dirty="0">
                <a:solidFill>
                  <a:schemeClr val="tx1">
                    <a:lumMod val="75000"/>
                    <a:lumOff val="25000"/>
                  </a:schemeClr>
                </a:solidFill>
                <a:latin typeface="Garamond" panose="02020404030301010803" pitchFamily="18" charset="0"/>
              </a:rPr>
              <a:t>Sean Khozin, MD, MPH</a:t>
            </a:r>
          </a:p>
          <a:p>
            <a:pPr algn="l"/>
            <a:r>
              <a:rPr lang="en-US" sz="2000" dirty="0">
                <a:solidFill>
                  <a:schemeClr val="tx1">
                    <a:lumMod val="75000"/>
                    <a:lumOff val="25000"/>
                  </a:schemeClr>
                </a:solidFill>
                <a:latin typeface="Garamond" panose="02020404030301010803" pitchFamily="18" charset="0"/>
              </a:rPr>
              <a:t>CEO, CancerLinQ</a:t>
            </a:r>
          </a:p>
          <a:p>
            <a:pPr algn="l"/>
            <a:endParaRPr lang="en-US" sz="2000" dirty="0">
              <a:solidFill>
                <a:schemeClr val="tx1">
                  <a:lumMod val="75000"/>
                  <a:lumOff val="25000"/>
                </a:schemeClr>
              </a:solidFill>
              <a:latin typeface="Garamond" panose="02020404030301010803" pitchFamily="18" charset="0"/>
            </a:endParaRPr>
          </a:p>
        </p:txBody>
      </p:sp>
      <p:pic>
        <p:nvPicPr>
          <p:cNvPr id="5" name="Picture 4" descr="Twitter logo">
            <a:extLst>
              <a:ext uri="{FF2B5EF4-FFF2-40B4-BE49-F238E27FC236}">
                <a16:creationId xmlns:a16="http://schemas.microsoft.com/office/drawing/2014/main" id="{2D5C5B59-EC0A-2242-A0E5-B31F909EFEEB}"/>
              </a:ext>
            </a:extLst>
          </p:cNvPr>
          <p:cNvPicPr>
            <a:picLocks noChangeAspect="1"/>
          </p:cNvPicPr>
          <p:nvPr/>
        </p:nvPicPr>
        <p:blipFill>
          <a:blip r:embed="rId3"/>
          <a:stretch>
            <a:fillRect/>
          </a:stretch>
        </p:blipFill>
        <p:spPr>
          <a:xfrm>
            <a:off x="680837" y="4646819"/>
            <a:ext cx="297922" cy="251530"/>
          </a:xfrm>
          <a:prstGeom prst="rect">
            <a:avLst/>
          </a:prstGeom>
        </p:spPr>
      </p:pic>
      <p:sp>
        <p:nvSpPr>
          <p:cNvPr id="6" name="TextBox 5">
            <a:extLst>
              <a:ext uri="{FF2B5EF4-FFF2-40B4-BE49-F238E27FC236}">
                <a16:creationId xmlns:a16="http://schemas.microsoft.com/office/drawing/2014/main" id="{FD8F1322-216F-DD4A-955B-7B8A482703A1}"/>
              </a:ext>
            </a:extLst>
          </p:cNvPr>
          <p:cNvSpPr txBox="1"/>
          <p:nvPr/>
        </p:nvSpPr>
        <p:spPr>
          <a:xfrm>
            <a:off x="978759" y="4572000"/>
            <a:ext cx="1342034" cy="33855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a:t>
            </a:r>
            <a:r>
              <a:rPr lang="en-US" sz="1600" dirty="0" err="1">
                <a:solidFill>
                  <a:schemeClr val="tx1">
                    <a:lumMod val="75000"/>
                    <a:lumOff val="25000"/>
                  </a:schemeClr>
                </a:solidFill>
                <a:latin typeface="Garamond" panose="02020404030301010803" pitchFamily="18" charset="0"/>
              </a:rPr>
              <a:t>SeanKhozin</a:t>
            </a:r>
            <a:endParaRPr lang="en-US" sz="1600" dirty="0">
              <a:solidFill>
                <a:schemeClr val="tx1">
                  <a:lumMod val="75000"/>
                  <a:lumOff val="25000"/>
                </a:schemeClr>
              </a:solidFill>
              <a:latin typeface="Garamond" panose="02020404030301010803" pitchFamily="18" charset="0"/>
            </a:endParaRPr>
          </a:p>
        </p:txBody>
      </p:sp>
      <p:sp>
        <p:nvSpPr>
          <p:cNvPr id="4" name="Rectangle 3">
            <a:extLst>
              <a:ext uri="{FF2B5EF4-FFF2-40B4-BE49-F238E27FC236}">
                <a16:creationId xmlns:a16="http://schemas.microsoft.com/office/drawing/2014/main" id="{E308D713-502D-C642-B492-0795D751AA7E}"/>
              </a:ext>
            </a:extLst>
          </p:cNvPr>
          <p:cNvSpPr/>
          <p:nvPr/>
        </p:nvSpPr>
        <p:spPr>
          <a:xfrm>
            <a:off x="359038" y="6304047"/>
            <a:ext cx="7519623" cy="369332"/>
          </a:xfrm>
          <a:prstGeom prst="rect">
            <a:avLst/>
          </a:prstGeom>
        </p:spPr>
        <p:txBody>
          <a:bodyPr wrap="none">
            <a:spAutoFit/>
          </a:bodyPr>
          <a:lstStyle/>
          <a:p>
            <a:r>
              <a:rPr lang="en-US" dirty="0">
                <a:solidFill>
                  <a:srgbClr val="C00000"/>
                </a:solidFill>
                <a:latin typeface="Garamond" panose="02020404030301010803" pitchFamily="18" charset="0"/>
              </a:rPr>
              <a:t>Disclosure: Executive Committee, Alliance for Artificial Intelligence in Healthcare </a:t>
            </a:r>
            <a:endParaRPr lang="en-US" dirty="0">
              <a:solidFill>
                <a:srgbClr val="C00000"/>
              </a:solidFill>
            </a:endParaRPr>
          </a:p>
        </p:txBody>
      </p:sp>
    </p:spTree>
    <p:extLst>
      <p:ext uri="{BB962C8B-B14F-4D97-AF65-F5344CB8AC3E}">
        <p14:creationId xmlns:p14="http://schemas.microsoft.com/office/powerpoint/2010/main" val="40479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EF4AB4-1D46-1A48-800A-A17C488B55ED}"/>
              </a:ext>
            </a:extLst>
          </p:cNvPr>
          <p:cNvSpPr>
            <a:spLocks noGrp="1"/>
          </p:cNvSpPr>
          <p:nvPr>
            <p:ph type="title"/>
          </p:nvPr>
        </p:nvSpPr>
        <p:spPr>
          <a:xfrm>
            <a:off x="294390" y="276052"/>
            <a:ext cx="11541531" cy="1325563"/>
          </a:xfrm>
        </p:spPr>
        <p:txBody>
          <a:bodyPr>
            <a:normAutofit/>
          </a:bodyPr>
          <a:lstStyle/>
          <a:p>
            <a:r>
              <a:rPr lang="en-US" sz="3600" b="1" dirty="0">
                <a:solidFill>
                  <a:schemeClr val="accent1">
                    <a:lumMod val="75000"/>
                  </a:schemeClr>
                </a:solidFill>
                <a:latin typeface="Garamond" panose="02020404030301010803" pitchFamily="18" charset="0"/>
              </a:rPr>
              <a:t>How good are liquid biopsy assays for cancer detection in asymptomatic stage?</a:t>
            </a:r>
          </a:p>
        </p:txBody>
      </p:sp>
      <p:sp>
        <p:nvSpPr>
          <p:cNvPr id="6" name="Rectangle 5">
            <a:extLst>
              <a:ext uri="{FF2B5EF4-FFF2-40B4-BE49-F238E27FC236}">
                <a16:creationId xmlns:a16="http://schemas.microsoft.com/office/drawing/2014/main" id="{9A13EFA9-05D8-174E-BBC8-55632E36F7B7}"/>
              </a:ext>
            </a:extLst>
          </p:cNvPr>
          <p:cNvSpPr/>
          <p:nvPr/>
        </p:nvSpPr>
        <p:spPr>
          <a:xfrm>
            <a:off x="407773" y="2497260"/>
            <a:ext cx="11108724" cy="2862322"/>
          </a:xfrm>
          <a:prstGeom prst="rect">
            <a:avLst/>
          </a:prstGeom>
        </p:spPr>
        <p:txBody>
          <a:bodyPr wrap="square">
            <a:spAutoFit/>
          </a:bodyPr>
          <a:lstStyle/>
          <a:p>
            <a:pPr marL="342900" indent="-342900">
              <a:buFont typeface="Arial" panose="020B0604020202020204" pitchFamily="34" charset="0"/>
              <a:buChar char="•"/>
            </a:pPr>
            <a:r>
              <a:rPr lang="en-US" sz="2400" dirty="0">
                <a:latin typeface="Garamond" panose="02020404030301010803" pitchFamily="18" charset="0"/>
              </a:rPr>
              <a:t>Prospective, multicenter, case-control, observational study with longitudinal follow-up </a:t>
            </a:r>
          </a:p>
          <a:p>
            <a:pPr marL="285750" indent="-285750">
              <a:buFont typeface="Arial" panose="020B0604020202020204" pitchFamily="34" charset="0"/>
              <a:buChar char="•"/>
            </a:pPr>
            <a:r>
              <a:rPr lang="en-US" sz="2400" dirty="0">
                <a:latin typeface="Garamond" panose="02020404030301010803" pitchFamily="18" charset="0"/>
              </a:rPr>
              <a:t>De-identified biospecimens were collected from 15,254 participants with (n = 8,584; 56%) and without (n = 6,670; 44%) cancer from 142 sites in North America</a:t>
            </a:r>
          </a:p>
          <a:p>
            <a:pPr marL="285750" indent="-285750">
              <a:buFont typeface="Arial" panose="020B0604020202020204" pitchFamily="34" charset="0"/>
              <a:buChar char="•"/>
            </a:pPr>
            <a:r>
              <a:rPr lang="en-US" sz="2400" dirty="0">
                <a:latin typeface="Garamond" panose="02020404030301010803" pitchFamily="18" charset="0"/>
              </a:rPr>
              <a:t>Up to 80 ml whole blood collected from all participants  </a:t>
            </a:r>
          </a:p>
          <a:p>
            <a:pPr marL="285750" indent="-285750">
              <a:buFont typeface="Arial" panose="020B0604020202020204" pitchFamily="34" charset="0"/>
              <a:buChar char="•"/>
            </a:pPr>
            <a:r>
              <a:rPr lang="en-US" sz="2400" dirty="0">
                <a:latin typeface="Garamond" panose="02020404030301010803" pitchFamily="18" charset="0"/>
              </a:rPr>
              <a:t> Three sub-studies </a:t>
            </a:r>
          </a:p>
          <a:p>
            <a:pPr marL="742950" lvl="1" indent="-285750">
              <a:buFont typeface="Arial" panose="020B0604020202020204" pitchFamily="34" charset="0"/>
              <a:buChar char="•"/>
            </a:pPr>
            <a:r>
              <a:rPr lang="en-US" sz="2000" i="1" dirty="0">
                <a:latin typeface="Garamond" panose="02020404030301010803" pitchFamily="18" charset="0"/>
              </a:rPr>
              <a:t>Discovery</a:t>
            </a:r>
            <a:r>
              <a:rPr lang="en-US" sz="2000" dirty="0">
                <a:latin typeface="Garamond" panose="02020404030301010803" pitchFamily="18" charset="0"/>
              </a:rPr>
              <a:t> to identify highest performing assay(s) for further development</a:t>
            </a:r>
          </a:p>
          <a:p>
            <a:pPr marL="742950" lvl="1" indent="-285750">
              <a:buFont typeface="Arial" panose="020B0604020202020204" pitchFamily="34" charset="0"/>
              <a:buChar char="•"/>
            </a:pPr>
            <a:r>
              <a:rPr lang="en-US" sz="2000" i="1" dirty="0">
                <a:latin typeface="Garamond" panose="02020404030301010803" pitchFamily="18" charset="0"/>
              </a:rPr>
              <a:t>Training/validation</a:t>
            </a:r>
            <a:r>
              <a:rPr lang="en-US" sz="2000" dirty="0">
                <a:latin typeface="Garamond" panose="02020404030301010803" pitchFamily="18" charset="0"/>
              </a:rPr>
              <a:t> with selected assay </a:t>
            </a:r>
          </a:p>
          <a:p>
            <a:pPr marL="742950" lvl="1" indent="-285750">
              <a:buFont typeface="Arial" panose="020B0604020202020204" pitchFamily="34" charset="0"/>
              <a:buChar char="•"/>
            </a:pPr>
            <a:r>
              <a:rPr lang="en-US" sz="2000" i="1" dirty="0">
                <a:latin typeface="Garamond" panose="02020404030301010803" pitchFamily="18" charset="0"/>
              </a:rPr>
              <a:t>Further validation </a:t>
            </a:r>
            <a:r>
              <a:rPr lang="en-US" sz="2000" dirty="0">
                <a:latin typeface="Garamond" panose="02020404030301010803" pitchFamily="18" charset="0"/>
              </a:rPr>
              <a:t>with optimized assay</a:t>
            </a:r>
          </a:p>
        </p:txBody>
      </p:sp>
      <p:sp>
        <p:nvSpPr>
          <p:cNvPr id="7" name="Rectangle 6">
            <a:extLst>
              <a:ext uri="{FF2B5EF4-FFF2-40B4-BE49-F238E27FC236}">
                <a16:creationId xmlns:a16="http://schemas.microsoft.com/office/drawing/2014/main" id="{3E59D9CD-CE1E-2544-AF98-EC3016DDB97F}"/>
              </a:ext>
            </a:extLst>
          </p:cNvPr>
          <p:cNvSpPr/>
          <p:nvPr/>
        </p:nvSpPr>
        <p:spPr>
          <a:xfrm>
            <a:off x="407773" y="2018441"/>
            <a:ext cx="9440562" cy="369332"/>
          </a:xfrm>
          <a:prstGeom prst="rect">
            <a:avLst/>
          </a:prstGeom>
        </p:spPr>
        <p:txBody>
          <a:bodyPr wrap="square">
            <a:spAutoFit/>
          </a:bodyPr>
          <a:lstStyle/>
          <a:p>
            <a:r>
              <a:rPr lang="en-US" b="1" dirty="0">
                <a:solidFill>
                  <a:schemeClr val="accent2">
                    <a:lumMod val="75000"/>
                  </a:schemeClr>
                </a:solidFill>
                <a:latin typeface="Garamond" panose="02020404030301010803" pitchFamily="18" charset="0"/>
              </a:rPr>
              <a:t>The Circulating Cell-free Genome Atlas (CCGA, NCT02889978) Study</a:t>
            </a:r>
          </a:p>
        </p:txBody>
      </p:sp>
      <p:sp>
        <p:nvSpPr>
          <p:cNvPr id="3" name="Rectangle 2">
            <a:extLst>
              <a:ext uri="{FF2B5EF4-FFF2-40B4-BE49-F238E27FC236}">
                <a16:creationId xmlns:a16="http://schemas.microsoft.com/office/drawing/2014/main" id="{CE913882-53B6-6943-B50E-5201B322B327}"/>
              </a:ext>
            </a:extLst>
          </p:cNvPr>
          <p:cNvSpPr/>
          <p:nvPr/>
        </p:nvSpPr>
        <p:spPr>
          <a:xfrm>
            <a:off x="132522" y="6397282"/>
            <a:ext cx="12059478" cy="307777"/>
          </a:xfrm>
          <a:prstGeom prst="rect">
            <a:avLst/>
          </a:prstGeom>
        </p:spPr>
        <p:txBody>
          <a:bodyPr wrap="square">
            <a:spAutoFit/>
          </a:bodyPr>
          <a:lstStyle/>
          <a:p>
            <a:r>
              <a:rPr lang="en-US" sz="1400" b="0" i="0" dirty="0">
                <a:solidFill>
                  <a:srgbClr val="212121"/>
                </a:solidFill>
                <a:effectLst/>
                <a:latin typeface="system-ui"/>
              </a:rPr>
              <a:t>Liu MC, Oxnard GR, Klein EA, Swanton C, </a:t>
            </a:r>
            <a:r>
              <a:rPr lang="en-US" sz="1400" b="0" i="0" dirty="0" err="1">
                <a:solidFill>
                  <a:srgbClr val="212121"/>
                </a:solidFill>
                <a:effectLst/>
                <a:latin typeface="system-ui"/>
              </a:rPr>
              <a:t>Seiden</a:t>
            </a:r>
            <a:r>
              <a:rPr lang="en-US" sz="1400" b="0" i="0" dirty="0">
                <a:solidFill>
                  <a:srgbClr val="212121"/>
                </a:solidFill>
                <a:effectLst/>
                <a:latin typeface="system-ui"/>
              </a:rPr>
              <a:t> MV; CCGA Consortium. </a:t>
            </a:r>
            <a:r>
              <a:rPr lang="en-US" sz="1400" b="0" i="1" dirty="0">
                <a:solidFill>
                  <a:srgbClr val="212121"/>
                </a:solidFill>
                <a:effectLst/>
                <a:latin typeface="system-ui"/>
              </a:rPr>
              <a:t>Ann Oncol</a:t>
            </a:r>
            <a:r>
              <a:rPr lang="en-US" sz="1400" b="0" i="0" dirty="0">
                <a:solidFill>
                  <a:srgbClr val="212121"/>
                </a:solidFill>
                <a:effectLst/>
                <a:latin typeface="system-ui"/>
              </a:rPr>
              <a:t>. 2020;31(6):745-759</a:t>
            </a:r>
            <a:endParaRPr lang="en-US" sz="1400" dirty="0"/>
          </a:p>
        </p:txBody>
      </p:sp>
    </p:spTree>
    <p:extLst>
      <p:ext uri="{BB962C8B-B14F-4D97-AF65-F5344CB8AC3E}">
        <p14:creationId xmlns:p14="http://schemas.microsoft.com/office/powerpoint/2010/main" val="39463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EF4AB4-1D46-1A48-800A-A17C488B55ED}"/>
              </a:ext>
            </a:extLst>
          </p:cNvPr>
          <p:cNvSpPr>
            <a:spLocks noGrp="1"/>
          </p:cNvSpPr>
          <p:nvPr>
            <p:ph type="title"/>
          </p:nvPr>
        </p:nvSpPr>
        <p:spPr>
          <a:xfrm>
            <a:off x="294390" y="276052"/>
            <a:ext cx="11541531" cy="1325563"/>
          </a:xfrm>
        </p:spPr>
        <p:txBody>
          <a:bodyPr>
            <a:normAutofit/>
          </a:bodyPr>
          <a:lstStyle/>
          <a:p>
            <a:r>
              <a:rPr lang="en-US" sz="3600" b="1" dirty="0">
                <a:solidFill>
                  <a:schemeClr val="accent1">
                    <a:lumMod val="75000"/>
                  </a:schemeClr>
                </a:solidFill>
                <a:latin typeface="Garamond" panose="02020404030301010803" pitchFamily="18" charset="0"/>
              </a:rPr>
              <a:t>How good are liquid biopsy assays for cancer detection in asymptomatic stage? </a:t>
            </a:r>
            <a:r>
              <a:rPr lang="en-US" sz="3600" b="1" dirty="0">
                <a:solidFill>
                  <a:schemeClr val="bg1"/>
                </a:solidFill>
                <a:latin typeface="Garamond" panose="02020404030301010803" pitchFamily="18" charset="0"/>
              </a:rPr>
              <a:t>(1)</a:t>
            </a:r>
          </a:p>
        </p:txBody>
      </p:sp>
      <p:sp>
        <p:nvSpPr>
          <p:cNvPr id="6" name="Rectangle 5">
            <a:extLst>
              <a:ext uri="{FF2B5EF4-FFF2-40B4-BE49-F238E27FC236}">
                <a16:creationId xmlns:a16="http://schemas.microsoft.com/office/drawing/2014/main" id="{9A13EFA9-05D8-174E-BBC8-55632E36F7B7}"/>
              </a:ext>
            </a:extLst>
          </p:cNvPr>
          <p:cNvSpPr/>
          <p:nvPr/>
        </p:nvSpPr>
        <p:spPr>
          <a:xfrm>
            <a:off x="407773" y="2497260"/>
            <a:ext cx="11108724" cy="2554545"/>
          </a:xfrm>
          <a:prstGeom prst="rect">
            <a:avLst/>
          </a:prstGeom>
        </p:spPr>
        <p:txBody>
          <a:bodyPr wrap="square">
            <a:spAutoFit/>
          </a:bodyPr>
          <a:lstStyle/>
          <a:p>
            <a:r>
              <a:rPr lang="en-US" sz="2400" i="1" dirty="0">
                <a:latin typeface="Garamond" panose="02020404030301010803" pitchFamily="18" charset="0"/>
              </a:rPr>
              <a:t>Discovery</a:t>
            </a:r>
            <a:r>
              <a:rPr lang="en-US" sz="2400" dirty="0">
                <a:latin typeface="Garamond" panose="02020404030301010803" pitchFamily="18" charset="0"/>
              </a:rPr>
              <a:t> </a:t>
            </a:r>
          </a:p>
          <a:p>
            <a:pPr marL="342900" indent="-342900">
              <a:buFont typeface="Arial" panose="020B0604020202020204" pitchFamily="34" charset="0"/>
              <a:buChar char="•"/>
            </a:pPr>
            <a:r>
              <a:rPr lang="en-US" sz="2400" dirty="0">
                <a:latin typeface="Garamond" panose="02020404030301010803" pitchFamily="18" charset="0"/>
              </a:rPr>
              <a:t>Whole-genome bisulfite sequencing (WGBS) interrogating genome-wide </a:t>
            </a:r>
            <a:r>
              <a:rPr lang="en-US" sz="2400" b="1" dirty="0">
                <a:latin typeface="Garamond" panose="02020404030301010803" pitchFamily="18" charset="0"/>
              </a:rPr>
              <a:t>methylation</a:t>
            </a:r>
            <a:r>
              <a:rPr lang="en-US" sz="2400" dirty="0">
                <a:latin typeface="Garamond" panose="02020404030301010803" pitchFamily="18" charset="0"/>
              </a:rPr>
              <a:t> patterns outperformed </a:t>
            </a:r>
            <a:r>
              <a:rPr lang="en-US" sz="2400" dirty="0">
                <a:solidFill>
                  <a:schemeClr val="accent2">
                    <a:lumMod val="75000"/>
                  </a:schemeClr>
                </a:solidFill>
                <a:latin typeface="Garamond" panose="02020404030301010803" pitchFamily="18" charset="0"/>
              </a:rPr>
              <a:t>whole-genome sequencing (WGS) </a:t>
            </a:r>
            <a:r>
              <a:rPr lang="en-US" sz="2400" dirty="0">
                <a:latin typeface="Garamond" panose="02020404030301010803" pitchFamily="18" charset="0"/>
              </a:rPr>
              <a:t>interrogating copy-number variants (CNVs) and </a:t>
            </a:r>
            <a:r>
              <a:rPr lang="en-US" sz="2400" dirty="0">
                <a:solidFill>
                  <a:schemeClr val="accent2">
                    <a:lumMod val="75000"/>
                  </a:schemeClr>
                </a:solidFill>
                <a:latin typeface="Garamond" panose="02020404030301010803" pitchFamily="18" charset="0"/>
              </a:rPr>
              <a:t>targeted sequencing </a:t>
            </a:r>
            <a:r>
              <a:rPr lang="en-US" sz="2400" dirty="0">
                <a:latin typeface="Garamond" panose="02020404030301010803" pitchFamily="18" charset="0"/>
              </a:rPr>
              <a:t>looking at single-nucleotide variants (SNVs) with small insertions and deletions </a:t>
            </a:r>
          </a:p>
          <a:p>
            <a:pPr marL="800100" lvl="1" indent="-342900">
              <a:buFont typeface="Arial" panose="020B0604020202020204" pitchFamily="34" charset="0"/>
              <a:buChar char="•"/>
            </a:pPr>
            <a:r>
              <a:rPr lang="en-US" sz="2000" dirty="0">
                <a:latin typeface="Garamond" panose="02020404030301010803" pitchFamily="18" charset="0"/>
              </a:rPr>
              <a:t>Targeted sequencing with SNV-based classification was significantly confounded by clonal hematopoiesis of indeterminate potential (CHIP)</a:t>
            </a:r>
          </a:p>
        </p:txBody>
      </p:sp>
      <p:sp>
        <p:nvSpPr>
          <p:cNvPr id="7" name="Rectangle 6">
            <a:extLst>
              <a:ext uri="{FF2B5EF4-FFF2-40B4-BE49-F238E27FC236}">
                <a16:creationId xmlns:a16="http://schemas.microsoft.com/office/drawing/2014/main" id="{3E59D9CD-CE1E-2544-AF98-EC3016DDB97F}"/>
              </a:ext>
            </a:extLst>
          </p:cNvPr>
          <p:cNvSpPr/>
          <p:nvPr/>
        </p:nvSpPr>
        <p:spPr>
          <a:xfrm>
            <a:off x="407773" y="2018441"/>
            <a:ext cx="9440562" cy="369332"/>
          </a:xfrm>
          <a:prstGeom prst="rect">
            <a:avLst/>
          </a:prstGeom>
        </p:spPr>
        <p:txBody>
          <a:bodyPr wrap="square">
            <a:spAutoFit/>
          </a:bodyPr>
          <a:lstStyle/>
          <a:p>
            <a:r>
              <a:rPr lang="en-US" b="1" dirty="0">
                <a:solidFill>
                  <a:schemeClr val="accent2">
                    <a:lumMod val="75000"/>
                  </a:schemeClr>
                </a:solidFill>
                <a:latin typeface="Garamond" panose="02020404030301010803" pitchFamily="18" charset="0"/>
              </a:rPr>
              <a:t>The Circulating Cell-free Genome Atlas (CCGA, NCT02889978) Study</a:t>
            </a:r>
          </a:p>
        </p:txBody>
      </p:sp>
      <p:sp>
        <p:nvSpPr>
          <p:cNvPr id="8" name="Rectangle 7">
            <a:extLst>
              <a:ext uri="{FF2B5EF4-FFF2-40B4-BE49-F238E27FC236}">
                <a16:creationId xmlns:a16="http://schemas.microsoft.com/office/drawing/2014/main" id="{A7EFAE2E-CFF7-6340-932A-FCBB3C875222}"/>
              </a:ext>
            </a:extLst>
          </p:cNvPr>
          <p:cNvSpPr/>
          <p:nvPr/>
        </p:nvSpPr>
        <p:spPr>
          <a:xfrm>
            <a:off x="132522" y="6397282"/>
            <a:ext cx="12059478" cy="307777"/>
          </a:xfrm>
          <a:prstGeom prst="rect">
            <a:avLst/>
          </a:prstGeom>
        </p:spPr>
        <p:txBody>
          <a:bodyPr wrap="square">
            <a:spAutoFit/>
          </a:bodyPr>
          <a:lstStyle/>
          <a:p>
            <a:r>
              <a:rPr lang="en-US" sz="1400" b="0" i="0" dirty="0">
                <a:solidFill>
                  <a:srgbClr val="212121"/>
                </a:solidFill>
                <a:effectLst/>
                <a:latin typeface="system-ui"/>
              </a:rPr>
              <a:t>Liu MC, Oxnard GR, Klein EA, Swanton C, </a:t>
            </a:r>
            <a:r>
              <a:rPr lang="en-US" sz="1400" b="0" i="0" dirty="0" err="1">
                <a:solidFill>
                  <a:srgbClr val="212121"/>
                </a:solidFill>
                <a:effectLst/>
                <a:latin typeface="system-ui"/>
              </a:rPr>
              <a:t>Seiden</a:t>
            </a:r>
            <a:r>
              <a:rPr lang="en-US" sz="1400" b="0" i="0" dirty="0">
                <a:solidFill>
                  <a:srgbClr val="212121"/>
                </a:solidFill>
                <a:effectLst/>
                <a:latin typeface="system-ui"/>
              </a:rPr>
              <a:t> MV; CCGA Consortium. </a:t>
            </a:r>
            <a:r>
              <a:rPr lang="en-US" sz="1400" b="0" i="1" dirty="0">
                <a:solidFill>
                  <a:srgbClr val="212121"/>
                </a:solidFill>
                <a:effectLst/>
                <a:latin typeface="system-ui"/>
              </a:rPr>
              <a:t>Ann Oncol</a:t>
            </a:r>
            <a:r>
              <a:rPr lang="en-US" sz="1400" b="0" i="0" dirty="0">
                <a:solidFill>
                  <a:srgbClr val="212121"/>
                </a:solidFill>
                <a:effectLst/>
                <a:latin typeface="system-ui"/>
              </a:rPr>
              <a:t>. 2020;31(6):745-759</a:t>
            </a:r>
            <a:endParaRPr lang="en-US" sz="1400" dirty="0"/>
          </a:p>
        </p:txBody>
      </p:sp>
    </p:spTree>
    <p:extLst>
      <p:ext uri="{BB962C8B-B14F-4D97-AF65-F5344CB8AC3E}">
        <p14:creationId xmlns:p14="http://schemas.microsoft.com/office/powerpoint/2010/main" val="319570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EF4AB4-1D46-1A48-800A-A17C488B55ED}"/>
              </a:ext>
            </a:extLst>
          </p:cNvPr>
          <p:cNvSpPr>
            <a:spLocks noGrp="1"/>
          </p:cNvSpPr>
          <p:nvPr>
            <p:ph type="title"/>
          </p:nvPr>
        </p:nvSpPr>
        <p:spPr>
          <a:xfrm>
            <a:off x="294390" y="276052"/>
            <a:ext cx="11541531" cy="1325563"/>
          </a:xfrm>
        </p:spPr>
        <p:txBody>
          <a:bodyPr>
            <a:normAutofit/>
          </a:bodyPr>
          <a:lstStyle/>
          <a:p>
            <a:r>
              <a:rPr lang="en-US" sz="3600" b="1" dirty="0">
                <a:solidFill>
                  <a:schemeClr val="accent1">
                    <a:lumMod val="75000"/>
                  </a:schemeClr>
                </a:solidFill>
                <a:latin typeface="Garamond" panose="02020404030301010803" pitchFamily="18" charset="0"/>
              </a:rPr>
              <a:t>Results</a:t>
            </a:r>
          </a:p>
        </p:txBody>
      </p:sp>
      <p:pic>
        <p:nvPicPr>
          <p:cNvPr id="1026" name="Picture 2" descr="Table data displaying the training set (n=1521) with the specificity at 99.8%, and the validation set (n=610) with the specificity at 99.3%.">
            <a:extLst>
              <a:ext uri="{FF2B5EF4-FFF2-40B4-BE49-F238E27FC236}">
                <a16:creationId xmlns:a16="http://schemas.microsoft.com/office/drawing/2014/main" id="{ACFC3DBF-DA60-084E-8D5A-823D96FA1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516"/>
          <a:stretch/>
        </p:blipFill>
        <p:spPr bwMode="auto">
          <a:xfrm>
            <a:off x="1294074" y="2900748"/>
            <a:ext cx="8580973" cy="1056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6517E9A-8B3F-254C-B861-DAECA5439B6F}"/>
              </a:ext>
            </a:extLst>
          </p:cNvPr>
          <p:cNvSpPr/>
          <p:nvPr/>
        </p:nvSpPr>
        <p:spPr>
          <a:xfrm>
            <a:off x="132522" y="6397282"/>
            <a:ext cx="12059478" cy="307777"/>
          </a:xfrm>
          <a:prstGeom prst="rect">
            <a:avLst/>
          </a:prstGeom>
        </p:spPr>
        <p:txBody>
          <a:bodyPr wrap="square">
            <a:spAutoFit/>
          </a:bodyPr>
          <a:lstStyle/>
          <a:p>
            <a:r>
              <a:rPr lang="en-US" sz="1400" b="0" i="0" dirty="0">
                <a:solidFill>
                  <a:srgbClr val="212121"/>
                </a:solidFill>
                <a:effectLst/>
                <a:latin typeface="system-ui"/>
              </a:rPr>
              <a:t>Liu MC, Oxnard GR, Klein EA, Swanton C, </a:t>
            </a:r>
            <a:r>
              <a:rPr lang="en-US" sz="1400" b="0" i="0" dirty="0" err="1">
                <a:solidFill>
                  <a:srgbClr val="212121"/>
                </a:solidFill>
                <a:effectLst/>
                <a:latin typeface="system-ui"/>
              </a:rPr>
              <a:t>Seiden</a:t>
            </a:r>
            <a:r>
              <a:rPr lang="en-US" sz="1400" b="0" i="0" dirty="0">
                <a:solidFill>
                  <a:srgbClr val="212121"/>
                </a:solidFill>
                <a:effectLst/>
                <a:latin typeface="system-ui"/>
              </a:rPr>
              <a:t> MV; CCGA Consortium. </a:t>
            </a:r>
            <a:r>
              <a:rPr lang="en-US" sz="1400" b="0" i="1" dirty="0">
                <a:solidFill>
                  <a:srgbClr val="212121"/>
                </a:solidFill>
                <a:effectLst/>
                <a:latin typeface="system-ui"/>
              </a:rPr>
              <a:t>Ann Oncol</a:t>
            </a:r>
            <a:r>
              <a:rPr lang="en-US" sz="1400" b="0" i="0" dirty="0">
                <a:solidFill>
                  <a:srgbClr val="212121"/>
                </a:solidFill>
                <a:effectLst/>
                <a:latin typeface="system-ui"/>
              </a:rPr>
              <a:t>. 2020;31(6):745-759</a:t>
            </a:r>
            <a:endParaRPr lang="en-US" sz="1400" dirty="0"/>
          </a:p>
        </p:txBody>
      </p:sp>
    </p:spTree>
    <p:extLst>
      <p:ext uri="{BB962C8B-B14F-4D97-AF65-F5344CB8AC3E}">
        <p14:creationId xmlns:p14="http://schemas.microsoft.com/office/powerpoint/2010/main" val="22432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EF4AB4-1D46-1A48-800A-A17C488B55ED}"/>
              </a:ext>
            </a:extLst>
          </p:cNvPr>
          <p:cNvSpPr>
            <a:spLocks noGrp="1"/>
          </p:cNvSpPr>
          <p:nvPr>
            <p:ph type="title"/>
          </p:nvPr>
        </p:nvSpPr>
        <p:spPr>
          <a:xfrm>
            <a:off x="294390" y="276052"/>
            <a:ext cx="11541531" cy="1325563"/>
          </a:xfrm>
        </p:spPr>
        <p:txBody>
          <a:bodyPr>
            <a:normAutofit/>
          </a:bodyPr>
          <a:lstStyle/>
          <a:p>
            <a:r>
              <a:rPr lang="en-US" sz="3600" b="1" dirty="0">
                <a:solidFill>
                  <a:schemeClr val="accent1">
                    <a:lumMod val="75000"/>
                  </a:schemeClr>
                </a:solidFill>
                <a:latin typeface="Garamond" panose="02020404030301010803" pitchFamily="18" charset="0"/>
              </a:rPr>
              <a:t>Results </a:t>
            </a:r>
            <a:r>
              <a:rPr lang="en-US" sz="3600" b="1" dirty="0">
                <a:solidFill>
                  <a:schemeClr val="bg1"/>
                </a:solidFill>
                <a:latin typeface="Garamond" panose="02020404030301010803" pitchFamily="18" charset="0"/>
              </a:rPr>
              <a:t>(1)</a:t>
            </a:r>
          </a:p>
        </p:txBody>
      </p:sp>
      <p:pic>
        <p:nvPicPr>
          <p:cNvPr id="5" name="Picture 2" descr="2 Bar graphs displaying the (1) sensitivity and (2) tissue of origin accuracy for the training and validation sets of pre-specified cancer types at the clinical stage.">
            <a:extLst>
              <a:ext uri="{FF2B5EF4-FFF2-40B4-BE49-F238E27FC236}">
                <a16:creationId xmlns:a16="http://schemas.microsoft.com/office/drawing/2014/main" id="{8C009E12-B179-144B-8C9E-011A659DDA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05" r="41474"/>
          <a:stretch/>
        </p:blipFill>
        <p:spPr bwMode="auto">
          <a:xfrm>
            <a:off x="3623015" y="537246"/>
            <a:ext cx="4408877" cy="54748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3D9EFA8-7C18-D141-A230-A8F8BEDA1775}"/>
              </a:ext>
            </a:extLst>
          </p:cNvPr>
          <p:cNvSpPr/>
          <p:nvPr/>
        </p:nvSpPr>
        <p:spPr>
          <a:xfrm>
            <a:off x="132522" y="6397282"/>
            <a:ext cx="12059478" cy="307777"/>
          </a:xfrm>
          <a:prstGeom prst="rect">
            <a:avLst/>
          </a:prstGeom>
        </p:spPr>
        <p:txBody>
          <a:bodyPr wrap="square">
            <a:spAutoFit/>
          </a:bodyPr>
          <a:lstStyle/>
          <a:p>
            <a:r>
              <a:rPr lang="en-US" sz="1400" b="0" i="0" dirty="0">
                <a:solidFill>
                  <a:srgbClr val="212121"/>
                </a:solidFill>
                <a:effectLst/>
                <a:latin typeface="system-ui"/>
              </a:rPr>
              <a:t>Liu MC, Oxnard GR, Klein EA, Swanton C, </a:t>
            </a:r>
            <a:r>
              <a:rPr lang="en-US" sz="1400" b="0" i="0" dirty="0" err="1">
                <a:solidFill>
                  <a:srgbClr val="212121"/>
                </a:solidFill>
                <a:effectLst/>
                <a:latin typeface="system-ui"/>
              </a:rPr>
              <a:t>Seiden</a:t>
            </a:r>
            <a:r>
              <a:rPr lang="en-US" sz="1400" b="0" i="0" dirty="0">
                <a:solidFill>
                  <a:srgbClr val="212121"/>
                </a:solidFill>
                <a:effectLst/>
                <a:latin typeface="system-ui"/>
              </a:rPr>
              <a:t> MV; CCGA Consortium. </a:t>
            </a:r>
            <a:r>
              <a:rPr lang="en-US" sz="1400" b="0" i="1" dirty="0">
                <a:solidFill>
                  <a:srgbClr val="212121"/>
                </a:solidFill>
                <a:effectLst/>
                <a:latin typeface="system-ui"/>
              </a:rPr>
              <a:t>Ann Oncol</a:t>
            </a:r>
            <a:r>
              <a:rPr lang="en-US" sz="1400" b="0" i="0" dirty="0">
                <a:solidFill>
                  <a:srgbClr val="212121"/>
                </a:solidFill>
                <a:effectLst/>
                <a:latin typeface="system-ui"/>
              </a:rPr>
              <a:t>. 2020;31(6):745-759</a:t>
            </a:r>
            <a:endParaRPr lang="en-US" sz="1400" dirty="0"/>
          </a:p>
        </p:txBody>
      </p:sp>
    </p:spTree>
    <p:extLst>
      <p:ext uri="{BB962C8B-B14F-4D97-AF65-F5344CB8AC3E}">
        <p14:creationId xmlns:p14="http://schemas.microsoft.com/office/powerpoint/2010/main" val="28170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EF4AB4-1D46-1A48-800A-A17C488B55ED}"/>
              </a:ext>
            </a:extLst>
          </p:cNvPr>
          <p:cNvSpPr>
            <a:spLocks noGrp="1"/>
          </p:cNvSpPr>
          <p:nvPr>
            <p:ph type="title"/>
          </p:nvPr>
        </p:nvSpPr>
        <p:spPr>
          <a:xfrm>
            <a:off x="294390" y="276052"/>
            <a:ext cx="11541531" cy="1325563"/>
          </a:xfrm>
        </p:spPr>
        <p:txBody>
          <a:bodyPr>
            <a:normAutofit/>
          </a:bodyPr>
          <a:lstStyle/>
          <a:p>
            <a:r>
              <a:rPr lang="en-US" sz="3600" b="1" dirty="0">
                <a:solidFill>
                  <a:schemeClr val="accent1">
                    <a:lumMod val="75000"/>
                  </a:schemeClr>
                </a:solidFill>
                <a:latin typeface="Garamond" panose="02020404030301010803" pitchFamily="18" charset="0"/>
              </a:rPr>
              <a:t>Results </a:t>
            </a:r>
            <a:r>
              <a:rPr lang="en-US" sz="3600" b="1" i="1" dirty="0">
                <a:solidFill>
                  <a:schemeClr val="accent1">
                    <a:lumMod val="75000"/>
                  </a:schemeClr>
                </a:solidFill>
                <a:latin typeface="Garamond" panose="02020404030301010803" pitchFamily="18" charset="0"/>
              </a:rPr>
              <a:t>(Sub-study 3 with optimized assay)</a:t>
            </a:r>
          </a:p>
        </p:txBody>
      </p:sp>
      <p:pic>
        <p:nvPicPr>
          <p:cNvPr id="7170" name="Picture 2" descr="Figure thumbnail gr3ab">
            <a:extLst>
              <a:ext uri="{FF2B5EF4-FFF2-40B4-BE49-F238E27FC236}">
                <a16:creationId xmlns:a16="http://schemas.microsoft.com/office/drawing/2014/main" id="{4B675A62-4D72-1A4B-970D-B0181865D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405" y="1342683"/>
            <a:ext cx="6766375" cy="5085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B799649-CEEA-3C4C-AD7D-377358D97F18}"/>
              </a:ext>
            </a:extLst>
          </p:cNvPr>
          <p:cNvSpPr/>
          <p:nvPr/>
        </p:nvSpPr>
        <p:spPr>
          <a:xfrm>
            <a:off x="198782" y="6428059"/>
            <a:ext cx="11637139" cy="307777"/>
          </a:xfrm>
          <a:prstGeom prst="rect">
            <a:avLst/>
          </a:prstGeom>
        </p:spPr>
        <p:txBody>
          <a:bodyPr wrap="square">
            <a:spAutoFit/>
          </a:bodyPr>
          <a:lstStyle/>
          <a:p>
            <a:r>
              <a:rPr lang="en-US" sz="1400" b="0" i="0" dirty="0">
                <a:solidFill>
                  <a:srgbClr val="212121"/>
                </a:solidFill>
                <a:effectLst/>
                <a:latin typeface="system-ui"/>
              </a:rPr>
              <a:t>Klein EA, Richards D, Cohn A, et al. </a:t>
            </a:r>
            <a:r>
              <a:rPr lang="en-US" sz="1400" b="0" i="1" dirty="0">
                <a:solidFill>
                  <a:srgbClr val="212121"/>
                </a:solidFill>
                <a:effectLst/>
                <a:latin typeface="system-ui"/>
              </a:rPr>
              <a:t>Ann Oncol</a:t>
            </a:r>
            <a:r>
              <a:rPr lang="en-US" sz="1400" b="0" i="0" dirty="0">
                <a:solidFill>
                  <a:srgbClr val="212121"/>
                </a:solidFill>
                <a:effectLst/>
                <a:latin typeface="system-ui"/>
              </a:rPr>
              <a:t>. 2021;32(9):1167-1177</a:t>
            </a:r>
            <a:endParaRPr lang="en-US" sz="1400" dirty="0"/>
          </a:p>
        </p:txBody>
      </p:sp>
    </p:spTree>
    <p:extLst>
      <p:ext uri="{BB962C8B-B14F-4D97-AF65-F5344CB8AC3E}">
        <p14:creationId xmlns:p14="http://schemas.microsoft.com/office/powerpoint/2010/main" val="37033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EF4AB4-1D46-1A48-800A-A17C488B55ED}"/>
              </a:ext>
            </a:extLst>
          </p:cNvPr>
          <p:cNvSpPr>
            <a:spLocks noGrp="1"/>
          </p:cNvSpPr>
          <p:nvPr>
            <p:ph type="title"/>
          </p:nvPr>
        </p:nvSpPr>
        <p:spPr>
          <a:xfrm>
            <a:off x="232607" y="0"/>
            <a:ext cx="11541531" cy="1325563"/>
          </a:xfrm>
        </p:spPr>
        <p:txBody>
          <a:bodyPr>
            <a:normAutofit/>
          </a:bodyPr>
          <a:lstStyle/>
          <a:p>
            <a:r>
              <a:rPr lang="en-US" sz="3600" b="1" dirty="0">
                <a:solidFill>
                  <a:schemeClr val="accent1">
                    <a:lumMod val="75000"/>
                  </a:schemeClr>
                </a:solidFill>
                <a:latin typeface="Garamond" panose="02020404030301010803" pitchFamily="18" charset="0"/>
              </a:rPr>
              <a:t>Cancers not detected had more favorable prognosis</a:t>
            </a:r>
            <a:endParaRPr lang="en-US" sz="3600" b="1" i="1" dirty="0">
              <a:solidFill>
                <a:schemeClr val="accent1">
                  <a:lumMod val="75000"/>
                </a:schemeClr>
              </a:solidFill>
              <a:latin typeface="Garamond" panose="02020404030301010803" pitchFamily="18" charset="0"/>
            </a:endParaRPr>
          </a:p>
        </p:txBody>
      </p:sp>
      <p:pic>
        <p:nvPicPr>
          <p:cNvPr id="9218" name="Picture 2" descr="6 Graphs all displaying that cancers not detected had more favorable prognosis.">
            <a:extLst>
              <a:ext uri="{FF2B5EF4-FFF2-40B4-BE49-F238E27FC236}">
                <a16:creationId xmlns:a16="http://schemas.microsoft.com/office/drawing/2014/main" id="{B8CCEA3E-6903-EF44-B487-17C3C7309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1074960"/>
            <a:ext cx="8845062" cy="5182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D6F87C-953F-A444-BEE0-36094BF3CF6F}"/>
              </a:ext>
            </a:extLst>
          </p:cNvPr>
          <p:cNvSpPr/>
          <p:nvPr/>
        </p:nvSpPr>
        <p:spPr>
          <a:xfrm>
            <a:off x="232607" y="6445963"/>
            <a:ext cx="11356277" cy="307777"/>
          </a:xfrm>
          <a:prstGeom prst="rect">
            <a:avLst/>
          </a:prstGeom>
        </p:spPr>
        <p:txBody>
          <a:bodyPr wrap="square">
            <a:spAutoFit/>
          </a:bodyPr>
          <a:lstStyle/>
          <a:p>
            <a:r>
              <a:rPr lang="en-US" sz="1400" b="0" i="0" dirty="0">
                <a:solidFill>
                  <a:srgbClr val="212121"/>
                </a:solidFill>
                <a:effectLst/>
                <a:latin typeface="system-ui"/>
              </a:rPr>
              <a:t>Chen X, Dong Z, Hubbell E, et al. </a:t>
            </a:r>
            <a:r>
              <a:rPr lang="en-US" sz="1400" b="0" i="1" dirty="0">
                <a:solidFill>
                  <a:srgbClr val="212121"/>
                </a:solidFill>
                <a:effectLst/>
                <a:latin typeface="system-ui"/>
              </a:rPr>
              <a:t>Clin Cancer Res</a:t>
            </a:r>
            <a:r>
              <a:rPr lang="en-US" sz="1400" b="0" i="0" dirty="0">
                <a:solidFill>
                  <a:srgbClr val="212121"/>
                </a:solidFill>
                <a:effectLst/>
                <a:latin typeface="system-ui"/>
              </a:rPr>
              <a:t>. 2021;27(15):4221-4229</a:t>
            </a:r>
            <a:endParaRPr lang="en-US" sz="1400" dirty="0"/>
          </a:p>
        </p:txBody>
      </p:sp>
    </p:spTree>
    <p:extLst>
      <p:ext uri="{BB962C8B-B14F-4D97-AF65-F5344CB8AC3E}">
        <p14:creationId xmlns:p14="http://schemas.microsoft.com/office/powerpoint/2010/main" val="1335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295102"/>
            <a:ext cx="11541531" cy="1325563"/>
          </a:xfrm>
        </p:spPr>
        <p:txBody>
          <a:bodyPr>
            <a:normAutofit fontScale="90000"/>
          </a:bodyPr>
          <a:lstStyle/>
          <a:p>
            <a:r>
              <a:rPr lang="en-US" sz="3600" b="1" dirty="0">
                <a:solidFill>
                  <a:schemeClr val="accent1">
                    <a:lumMod val="75000"/>
                  </a:schemeClr>
                </a:solidFill>
                <a:latin typeface="Garamond" panose="02020404030301010803" pitchFamily="18" charset="0"/>
              </a:rPr>
              <a:t>Moving upstream in cancer therapeutic development requires development and validation of intermediate endpoints</a:t>
            </a:r>
          </a:p>
        </p:txBody>
      </p:sp>
      <p:cxnSp>
        <p:nvCxnSpPr>
          <p:cNvPr id="5" name="Straight Arrow Connector 4">
            <a:extLst>
              <a:ext uri="{FF2B5EF4-FFF2-40B4-BE49-F238E27FC236}">
                <a16:creationId xmlns:a16="http://schemas.microsoft.com/office/drawing/2014/main" id="{3F154EFD-F69E-3C4C-9CA5-B8A13982D753}"/>
              </a:ext>
              <a:ext uri="{C183D7F6-B498-43B3-948B-1728B52AA6E4}">
                <adec:decorative xmlns:adec="http://schemas.microsoft.com/office/drawing/2017/decorative" val="1"/>
              </a:ext>
            </a:extLst>
          </p:cNvPr>
          <p:cNvCxnSpPr>
            <a:cxnSpLocks/>
          </p:cNvCxnSpPr>
          <p:nvPr/>
        </p:nvCxnSpPr>
        <p:spPr>
          <a:xfrm>
            <a:off x="679622" y="4220352"/>
            <a:ext cx="10787448" cy="74142"/>
          </a:xfrm>
          <a:prstGeom prst="straightConnector1">
            <a:avLst/>
          </a:prstGeom>
          <a:ln w="635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8F9764-7791-E746-B1D1-528DB67FE497}"/>
              </a:ext>
            </a:extLst>
          </p:cNvPr>
          <p:cNvSpPr txBox="1"/>
          <p:nvPr/>
        </p:nvSpPr>
        <p:spPr>
          <a:xfrm>
            <a:off x="88989" y="4312515"/>
            <a:ext cx="1347228" cy="369332"/>
          </a:xfrm>
          <a:prstGeom prst="rect">
            <a:avLst/>
          </a:prstGeom>
          <a:noFill/>
        </p:spPr>
        <p:txBody>
          <a:bodyPr wrap="none" rtlCol="0">
            <a:spAutoFit/>
          </a:bodyPr>
          <a:lstStyle/>
          <a:p>
            <a:r>
              <a:rPr lang="en-US" dirty="0">
                <a:latin typeface="Garamond" panose="02020404030301010803" pitchFamily="18" charset="0"/>
              </a:rPr>
              <a:t>Healthy state</a:t>
            </a:r>
          </a:p>
        </p:txBody>
      </p:sp>
      <p:sp>
        <p:nvSpPr>
          <p:cNvPr id="18" name="Lightning Bolt 17">
            <a:extLst>
              <a:ext uri="{FF2B5EF4-FFF2-40B4-BE49-F238E27FC236}">
                <a16:creationId xmlns:a16="http://schemas.microsoft.com/office/drawing/2014/main" id="{17118A47-A58A-8D4C-ADEF-85DEEC4AF5E7}"/>
              </a:ext>
              <a:ext uri="{C183D7F6-B498-43B3-948B-1728B52AA6E4}">
                <adec:decorative xmlns:adec="http://schemas.microsoft.com/office/drawing/2017/decorative" val="1"/>
              </a:ext>
            </a:extLst>
          </p:cNvPr>
          <p:cNvSpPr/>
          <p:nvPr/>
        </p:nvSpPr>
        <p:spPr>
          <a:xfrm>
            <a:off x="1927654" y="3361043"/>
            <a:ext cx="512508" cy="840259"/>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69C44AA4-226D-8E42-88C3-BF94A2007F52}"/>
              </a:ext>
              <a:ext uri="{C183D7F6-B498-43B3-948B-1728B52AA6E4}">
                <adec:decorative xmlns:adec="http://schemas.microsoft.com/office/drawing/2017/decorative" val="1"/>
              </a:ext>
            </a:extLst>
          </p:cNvPr>
          <p:cNvSpPr/>
          <p:nvPr/>
        </p:nvSpPr>
        <p:spPr>
          <a:xfrm rot="19876310" flipH="1">
            <a:off x="2267465" y="354752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8D8B338F-3F04-BF4B-943E-CCFEA133EA46}"/>
              </a:ext>
              <a:ext uri="{C183D7F6-B498-43B3-948B-1728B52AA6E4}">
                <adec:decorative xmlns:adec="http://schemas.microsoft.com/office/drawing/2017/decorative" val="1"/>
              </a:ext>
            </a:extLst>
          </p:cNvPr>
          <p:cNvSpPr/>
          <p:nvPr/>
        </p:nvSpPr>
        <p:spPr>
          <a:xfrm flipH="1">
            <a:off x="2446637" y="360341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D159C8A-C4B2-844A-88E7-46FBF1E54F76}"/>
              </a:ext>
              <a:ext uri="{C183D7F6-B498-43B3-948B-1728B52AA6E4}">
                <adec:decorative xmlns:adec="http://schemas.microsoft.com/office/drawing/2017/decorative" val="1"/>
              </a:ext>
            </a:extLst>
          </p:cNvPr>
          <p:cNvCxnSpPr>
            <a:cxnSpLocks/>
          </p:cNvCxnSpPr>
          <p:nvPr/>
        </p:nvCxnSpPr>
        <p:spPr>
          <a:xfrm flipV="1">
            <a:off x="2446638" y="4275444"/>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692E35CE-1787-3B45-91E2-AE4C2502F1F0}"/>
              </a:ext>
            </a:extLst>
          </p:cNvPr>
          <p:cNvSpPr txBox="1"/>
          <p:nvPr/>
        </p:nvSpPr>
        <p:spPr>
          <a:xfrm>
            <a:off x="1773024" y="6005390"/>
            <a:ext cx="1334276" cy="369332"/>
          </a:xfrm>
          <a:prstGeom prst="rect">
            <a:avLst/>
          </a:prstGeom>
          <a:noFill/>
        </p:spPr>
        <p:txBody>
          <a:bodyPr wrap="none" rtlCol="0">
            <a:spAutoFit/>
          </a:bodyPr>
          <a:lstStyle/>
          <a:p>
            <a:r>
              <a:rPr lang="en-US" dirty="0">
                <a:latin typeface="Garamond" panose="02020404030301010803" pitchFamily="18" charset="0"/>
              </a:rPr>
              <a:t>Oncogenesis</a:t>
            </a:r>
          </a:p>
        </p:txBody>
      </p:sp>
      <p:sp>
        <p:nvSpPr>
          <p:cNvPr id="2" name="Left-Right Arrow 1">
            <a:extLst>
              <a:ext uri="{FF2B5EF4-FFF2-40B4-BE49-F238E27FC236}">
                <a16:creationId xmlns:a16="http://schemas.microsoft.com/office/drawing/2014/main" id="{4EE5D24D-C8F4-5149-A4CF-C61FAA400F0C}"/>
              </a:ext>
            </a:extLst>
          </p:cNvPr>
          <p:cNvSpPr/>
          <p:nvPr/>
        </p:nvSpPr>
        <p:spPr>
          <a:xfrm>
            <a:off x="2911205" y="3490844"/>
            <a:ext cx="6300093" cy="6809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Asymptomatic stage</a:t>
            </a:r>
          </a:p>
        </p:txBody>
      </p:sp>
      <p:sp>
        <p:nvSpPr>
          <p:cNvPr id="27" name="Left-Right Arrow 26">
            <a:extLst>
              <a:ext uri="{FF2B5EF4-FFF2-40B4-BE49-F238E27FC236}">
                <a16:creationId xmlns:a16="http://schemas.microsoft.com/office/drawing/2014/main" id="{BFCF0812-1D40-A141-9A8F-544531D444EF}"/>
              </a:ext>
            </a:extLst>
          </p:cNvPr>
          <p:cNvSpPr/>
          <p:nvPr/>
        </p:nvSpPr>
        <p:spPr>
          <a:xfrm>
            <a:off x="2911205" y="4370950"/>
            <a:ext cx="6300086" cy="680981"/>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Intermediate endpoints</a:t>
            </a:r>
          </a:p>
        </p:txBody>
      </p:sp>
      <p:sp>
        <p:nvSpPr>
          <p:cNvPr id="21" name="TextBox 20">
            <a:extLst>
              <a:ext uri="{FF2B5EF4-FFF2-40B4-BE49-F238E27FC236}">
                <a16:creationId xmlns:a16="http://schemas.microsoft.com/office/drawing/2014/main" id="{63FCC5E0-0D08-9D4F-B772-A2F7AEA2AA24}"/>
              </a:ext>
            </a:extLst>
          </p:cNvPr>
          <p:cNvSpPr txBox="1"/>
          <p:nvPr/>
        </p:nvSpPr>
        <p:spPr>
          <a:xfrm>
            <a:off x="8357449" y="2473240"/>
            <a:ext cx="2100255" cy="369332"/>
          </a:xfrm>
          <a:prstGeom prst="rect">
            <a:avLst/>
          </a:prstGeom>
          <a:noFill/>
        </p:spPr>
        <p:txBody>
          <a:bodyPr wrap="none" rtlCol="0">
            <a:spAutoFit/>
          </a:bodyPr>
          <a:lstStyle/>
          <a:p>
            <a:r>
              <a:rPr lang="en-US" dirty="0">
                <a:latin typeface="Garamond" panose="02020404030301010803" pitchFamily="18" charset="0"/>
              </a:rPr>
              <a:t>Symptomatic disease </a:t>
            </a:r>
          </a:p>
        </p:txBody>
      </p:sp>
      <p:cxnSp>
        <p:nvCxnSpPr>
          <p:cNvPr id="16" name="Straight Arrow Connector 15">
            <a:extLst>
              <a:ext uri="{FF2B5EF4-FFF2-40B4-BE49-F238E27FC236}">
                <a16:creationId xmlns:a16="http://schemas.microsoft.com/office/drawing/2014/main" id="{D5EDB87B-9EFF-3C4D-8CA6-A3EA784661F6}"/>
              </a:ext>
              <a:ext uri="{C183D7F6-B498-43B3-948B-1728B52AA6E4}">
                <adec:decorative xmlns:adec="http://schemas.microsoft.com/office/drawing/2017/decorative" val="1"/>
              </a:ext>
            </a:extLst>
          </p:cNvPr>
          <p:cNvCxnSpPr>
            <a:cxnSpLocks/>
          </p:cNvCxnSpPr>
          <p:nvPr/>
        </p:nvCxnSpPr>
        <p:spPr>
          <a:xfrm>
            <a:off x="9280794" y="2822108"/>
            <a:ext cx="0" cy="137919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C67FB266-AC28-8149-BC3F-117EE1870296}"/>
              </a:ext>
              <a:ext uri="{C183D7F6-B498-43B3-948B-1728B52AA6E4}">
                <adec:decorative xmlns:adec="http://schemas.microsoft.com/office/drawing/2017/decorative" val="1"/>
              </a:ext>
            </a:extLst>
          </p:cNvPr>
          <p:cNvCxnSpPr>
            <a:cxnSpLocks/>
          </p:cNvCxnSpPr>
          <p:nvPr/>
        </p:nvCxnSpPr>
        <p:spPr>
          <a:xfrm flipV="1">
            <a:off x="9691817" y="4312515"/>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45D3C8F-2CFC-1844-98B0-3194B2984F74}"/>
              </a:ext>
            </a:extLst>
          </p:cNvPr>
          <p:cNvSpPr txBox="1"/>
          <p:nvPr/>
        </p:nvSpPr>
        <p:spPr>
          <a:xfrm>
            <a:off x="8869769" y="6079532"/>
            <a:ext cx="1587935" cy="369332"/>
          </a:xfrm>
          <a:prstGeom prst="rect">
            <a:avLst/>
          </a:prstGeom>
          <a:noFill/>
        </p:spPr>
        <p:txBody>
          <a:bodyPr wrap="none" rtlCol="0">
            <a:spAutoFit/>
          </a:bodyPr>
          <a:lstStyle/>
          <a:p>
            <a:r>
              <a:rPr lang="en-US" dirty="0">
                <a:latin typeface="Garamond" panose="02020404030301010803" pitchFamily="18" charset="0"/>
              </a:rPr>
              <a:t>Advanced stage</a:t>
            </a:r>
          </a:p>
        </p:txBody>
      </p:sp>
      <p:sp>
        <p:nvSpPr>
          <p:cNvPr id="25" name="Left-Right Arrow 24">
            <a:extLst>
              <a:ext uri="{FF2B5EF4-FFF2-40B4-BE49-F238E27FC236}">
                <a16:creationId xmlns:a16="http://schemas.microsoft.com/office/drawing/2014/main" id="{9715DC8F-E4A8-0145-B1E8-05D4AA79D28A}"/>
              </a:ext>
            </a:extLst>
          </p:cNvPr>
          <p:cNvSpPr/>
          <p:nvPr/>
        </p:nvSpPr>
        <p:spPr>
          <a:xfrm>
            <a:off x="9350282" y="3520321"/>
            <a:ext cx="2067376" cy="680981"/>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PFS, ORR</a:t>
            </a:r>
          </a:p>
        </p:txBody>
      </p:sp>
      <p:sp>
        <p:nvSpPr>
          <p:cNvPr id="26" name="TextBox 25">
            <a:extLst>
              <a:ext uri="{FF2B5EF4-FFF2-40B4-BE49-F238E27FC236}">
                <a16:creationId xmlns:a16="http://schemas.microsoft.com/office/drawing/2014/main" id="{08962667-25D8-704B-A0CD-C8962F7F53CF}"/>
              </a:ext>
            </a:extLst>
          </p:cNvPr>
          <p:cNvSpPr txBox="1"/>
          <p:nvPr/>
        </p:nvSpPr>
        <p:spPr>
          <a:xfrm>
            <a:off x="11228864" y="2822108"/>
            <a:ext cx="476412" cy="369332"/>
          </a:xfrm>
          <a:prstGeom prst="rect">
            <a:avLst/>
          </a:prstGeom>
          <a:noFill/>
        </p:spPr>
        <p:txBody>
          <a:bodyPr wrap="none" rtlCol="0">
            <a:spAutoFit/>
          </a:bodyPr>
          <a:lstStyle/>
          <a:p>
            <a:r>
              <a:rPr lang="en-US" dirty="0">
                <a:solidFill>
                  <a:srgbClr val="C00000"/>
                </a:solidFill>
                <a:latin typeface="Garamond" panose="02020404030301010803" pitchFamily="18" charset="0"/>
              </a:rPr>
              <a:t>OS</a:t>
            </a:r>
          </a:p>
        </p:txBody>
      </p:sp>
      <p:cxnSp>
        <p:nvCxnSpPr>
          <p:cNvPr id="6" name="Straight Connector 5">
            <a:extLst>
              <a:ext uri="{FF2B5EF4-FFF2-40B4-BE49-F238E27FC236}">
                <a16:creationId xmlns:a16="http://schemas.microsoft.com/office/drawing/2014/main" id="{A7971800-D664-2F4B-8575-21D950B72F98}"/>
              </a:ext>
              <a:ext uri="{C183D7F6-B498-43B3-948B-1728B52AA6E4}">
                <adec:decorative xmlns:adec="http://schemas.microsoft.com/office/drawing/2017/decorative" val="1"/>
              </a:ext>
            </a:extLst>
          </p:cNvPr>
          <p:cNvCxnSpPr>
            <a:cxnSpLocks/>
            <a:stCxn id="26" idx="2"/>
          </p:cNvCxnSpPr>
          <p:nvPr/>
        </p:nvCxnSpPr>
        <p:spPr>
          <a:xfrm>
            <a:off x="11467070" y="3191440"/>
            <a:ext cx="0" cy="849219"/>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995E4A-99F4-544B-97A9-03A1D175D71C}"/>
              </a:ext>
            </a:extLst>
          </p:cNvPr>
          <p:cNvSpPr txBox="1"/>
          <p:nvPr/>
        </p:nvSpPr>
        <p:spPr>
          <a:xfrm>
            <a:off x="11098219" y="4385968"/>
            <a:ext cx="737702" cy="369332"/>
          </a:xfrm>
          <a:prstGeom prst="rect">
            <a:avLst/>
          </a:prstGeom>
          <a:noFill/>
        </p:spPr>
        <p:txBody>
          <a:bodyPr wrap="none" rtlCol="0">
            <a:spAutoFit/>
          </a:bodyPr>
          <a:lstStyle/>
          <a:p>
            <a:r>
              <a:rPr lang="en-US" dirty="0">
                <a:solidFill>
                  <a:srgbClr val="C00000"/>
                </a:solidFill>
                <a:latin typeface="Garamond" panose="02020404030301010803" pitchFamily="18" charset="0"/>
              </a:rPr>
              <a:t>Death</a:t>
            </a:r>
          </a:p>
        </p:txBody>
      </p:sp>
    </p:spTree>
    <p:extLst>
      <p:ext uri="{BB962C8B-B14F-4D97-AF65-F5344CB8AC3E}">
        <p14:creationId xmlns:p14="http://schemas.microsoft.com/office/powerpoint/2010/main" val="178949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276052"/>
            <a:ext cx="11897610" cy="1325563"/>
          </a:xfrm>
        </p:spPr>
        <p:txBody>
          <a:bodyPr>
            <a:normAutofit/>
          </a:bodyPr>
          <a:lstStyle/>
          <a:p>
            <a:r>
              <a:rPr lang="en-US" sz="3600" b="1" dirty="0">
                <a:solidFill>
                  <a:schemeClr val="accent1">
                    <a:lumMod val="75000"/>
                  </a:schemeClr>
                </a:solidFill>
                <a:latin typeface="Garamond" panose="02020404030301010803" pitchFamily="18" charset="0"/>
              </a:rPr>
              <a:t>Regulatory precedent: disease interception using metastasis free survival (MFS) in prostate cancer</a:t>
            </a:r>
          </a:p>
        </p:txBody>
      </p:sp>
      <p:sp>
        <p:nvSpPr>
          <p:cNvPr id="3" name="Rectangle 2">
            <a:extLst>
              <a:ext uri="{FF2B5EF4-FFF2-40B4-BE49-F238E27FC236}">
                <a16:creationId xmlns:a16="http://schemas.microsoft.com/office/drawing/2014/main" id="{B4C8379A-48AE-274F-9EA5-44E816C3612C}"/>
              </a:ext>
            </a:extLst>
          </p:cNvPr>
          <p:cNvSpPr/>
          <p:nvPr/>
        </p:nvSpPr>
        <p:spPr>
          <a:xfrm>
            <a:off x="457200" y="2452754"/>
            <a:ext cx="10515600" cy="2677656"/>
          </a:xfrm>
          <a:prstGeom prst="rect">
            <a:avLst/>
          </a:prstGeom>
        </p:spPr>
        <p:txBody>
          <a:bodyPr wrap="square">
            <a:spAutoFit/>
          </a:bodyPr>
          <a:lstStyle/>
          <a:p>
            <a:pPr marL="285750" indent="-285750">
              <a:buFont typeface="Arial" panose="020B0604020202020204" pitchFamily="34" charset="0"/>
              <a:buChar char="•"/>
            </a:pPr>
            <a:r>
              <a:rPr lang="en-US" sz="2400" dirty="0">
                <a:latin typeface="Garamond" panose="02020404030301010803" pitchFamily="18" charset="0"/>
              </a:rPr>
              <a:t>In 2018, FDA approved apalutamide, an androgen receptor inhibitor, for treatment of patients with nonmetastatic castration-resistant prostate cancer (</a:t>
            </a:r>
            <a:r>
              <a:rPr lang="en-US" sz="2400" dirty="0" err="1">
                <a:latin typeface="Garamond" panose="02020404030301010803" pitchFamily="18" charset="0"/>
              </a:rPr>
              <a:t>nmCRPC</a:t>
            </a:r>
            <a:r>
              <a:rPr lang="en-US" sz="2400" dirty="0">
                <a:latin typeface="Garamond" panose="02020404030301010803" pitchFamily="18" charset="0"/>
              </a:rPr>
              <a:t>)</a:t>
            </a:r>
          </a:p>
          <a:p>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Approval based on SPARTAN, a randomized, placebo-controlled trial involving 1207 patients that demonstrated a statistically significant improvement in metastasis-free survival, defined as the time from randomization to either imaging-detectable distant disease or death</a:t>
            </a:r>
          </a:p>
        </p:txBody>
      </p:sp>
      <p:sp>
        <p:nvSpPr>
          <p:cNvPr id="29" name="Rectangle 28">
            <a:extLst>
              <a:ext uri="{FF2B5EF4-FFF2-40B4-BE49-F238E27FC236}">
                <a16:creationId xmlns:a16="http://schemas.microsoft.com/office/drawing/2014/main" id="{1E9DD1AE-FDDF-694E-911F-DBFC15164047}"/>
              </a:ext>
            </a:extLst>
          </p:cNvPr>
          <p:cNvSpPr/>
          <p:nvPr/>
        </p:nvSpPr>
        <p:spPr>
          <a:xfrm>
            <a:off x="294390" y="6206381"/>
            <a:ext cx="10653696" cy="261610"/>
          </a:xfrm>
          <a:prstGeom prst="rect">
            <a:avLst/>
          </a:prstGeom>
        </p:spPr>
        <p:txBody>
          <a:bodyPr wrap="square">
            <a:spAutoFit/>
          </a:bodyPr>
          <a:lstStyle/>
          <a:p>
            <a:r>
              <a:rPr lang="en-US" sz="1100" dirty="0"/>
              <a:t>Beaver JA, </a:t>
            </a:r>
            <a:r>
              <a:rPr lang="en-US" sz="1100" dirty="0" err="1"/>
              <a:t>Kluetz</a:t>
            </a:r>
            <a:r>
              <a:rPr lang="en-US" sz="1100" dirty="0"/>
              <a:t> PG, </a:t>
            </a:r>
            <a:r>
              <a:rPr lang="en-US" sz="1100" dirty="0" err="1"/>
              <a:t>Pazdur</a:t>
            </a:r>
            <a:r>
              <a:rPr lang="en-US" sz="1100" dirty="0"/>
              <a:t> R. </a:t>
            </a:r>
            <a:r>
              <a:rPr lang="en-US" sz="1100" i="1" dirty="0" err="1"/>
              <a:t>Engl</a:t>
            </a:r>
            <a:r>
              <a:rPr lang="en-US" sz="1100" i="1" dirty="0"/>
              <a:t> J Med</a:t>
            </a:r>
            <a:r>
              <a:rPr lang="en-US" sz="1100" dirty="0"/>
              <a:t>. 2018;378(26):2458-2460.  </a:t>
            </a:r>
          </a:p>
        </p:txBody>
      </p:sp>
    </p:spTree>
    <p:extLst>
      <p:ext uri="{BB962C8B-B14F-4D97-AF65-F5344CB8AC3E}">
        <p14:creationId xmlns:p14="http://schemas.microsoft.com/office/powerpoint/2010/main" val="324504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276052"/>
            <a:ext cx="11897610" cy="1325563"/>
          </a:xfrm>
        </p:spPr>
        <p:txBody>
          <a:bodyPr>
            <a:normAutofit/>
          </a:bodyPr>
          <a:lstStyle/>
          <a:p>
            <a:r>
              <a:rPr lang="en-US" sz="3600" b="1" dirty="0">
                <a:solidFill>
                  <a:schemeClr val="accent1">
                    <a:lumMod val="75000"/>
                  </a:schemeClr>
                </a:solidFill>
                <a:latin typeface="Garamond" panose="02020404030301010803" pitchFamily="18" charset="0"/>
              </a:rPr>
              <a:t>Regulatory precedent: disease interception using metastasis free survival (MFS) in prostate cancer </a:t>
            </a:r>
            <a:r>
              <a:rPr lang="en-US" sz="3600" b="1" dirty="0">
                <a:solidFill>
                  <a:schemeClr val="bg1"/>
                </a:solidFill>
                <a:latin typeface="Garamond" panose="02020404030301010803" pitchFamily="18" charset="0"/>
              </a:rPr>
              <a:t>(1)</a:t>
            </a:r>
          </a:p>
        </p:txBody>
      </p:sp>
      <p:sp>
        <p:nvSpPr>
          <p:cNvPr id="3" name="Rectangle 2">
            <a:extLst>
              <a:ext uri="{FF2B5EF4-FFF2-40B4-BE49-F238E27FC236}">
                <a16:creationId xmlns:a16="http://schemas.microsoft.com/office/drawing/2014/main" id="{B4C8379A-48AE-274F-9EA5-44E816C3612C}"/>
              </a:ext>
            </a:extLst>
          </p:cNvPr>
          <p:cNvSpPr/>
          <p:nvPr/>
        </p:nvSpPr>
        <p:spPr>
          <a:xfrm>
            <a:off x="432486" y="1811117"/>
            <a:ext cx="10515600" cy="4185761"/>
          </a:xfrm>
          <a:prstGeom prst="rect">
            <a:avLst/>
          </a:prstGeom>
        </p:spPr>
        <p:txBody>
          <a:bodyPr wrap="square">
            <a:spAutoFit/>
          </a:bodyPr>
          <a:lstStyle/>
          <a:p>
            <a:pPr marL="285750" indent="-285750">
              <a:buFont typeface="Arial" panose="020B0604020202020204" pitchFamily="34" charset="0"/>
              <a:buChar char="•"/>
            </a:pPr>
            <a:r>
              <a:rPr lang="en-US" sz="2000" dirty="0">
                <a:latin typeface="Garamond" panose="02020404030301010803" pitchFamily="18" charset="0"/>
              </a:rPr>
              <a:t>In 2011, FDA convened an Oncologic Drugs Advisory Committee (ODAC) meeting to discuss clinical trial end points </a:t>
            </a:r>
          </a:p>
          <a:p>
            <a:endParaRPr lang="en-US" sz="2000" dirty="0">
              <a:latin typeface="Garamond" panose="02020404030301010803" pitchFamily="18" charset="0"/>
            </a:endParaRPr>
          </a:p>
          <a:p>
            <a:pPr marL="285750" indent="-285750">
              <a:buFont typeface="Arial" panose="020B0604020202020204" pitchFamily="34" charset="0"/>
              <a:buChar char="•"/>
            </a:pPr>
            <a:r>
              <a:rPr lang="en-US" sz="2000" dirty="0">
                <a:latin typeface="Garamond" panose="02020404030301010803" pitchFamily="18" charset="0"/>
              </a:rPr>
              <a:t>Committee members recognized MFS as a clinically relevant endpoint</a:t>
            </a:r>
          </a:p>
          <a:p>
            <a:pPr marL="742950" lvl="1" indent="-285750">
              <a:buFont typeface="Arial" panose="020B0604020202020204" pitchFamily="34" charset="0"/>
              <a:buChar char="•"/>
            </a:pPr>
            <a:r>
              <a:rPr lang="en-US" dirty="0">
                <a:latin typeface="Garamond" panose="02020404030301010803" pitchFamily="18" charset="0"/>
              </a:rPr>
              <a:t>They believed transition from </a:t>
            </a:r>
            <a:r>
              <a:rPr lang="en-US" dirty="0" err="1">
                <a:latin typeface="Garamond" panose="02020404030301010803" pitchFamily="18" charset="0"/>
              </a:rPr>
              <a:t>nmCRPC</a:t>
            </a:r>
            <a:r>
              <a:rPr lang="en-US" dirty="0">
                <a:latin typeface="Garamond" panose="02020404030301010803" pitchFamily="18" charset="0"/>
              </a:rPr>
              <a:t> to detectable metastatic disease is a clinically relevant event that can be associated with pain and illness and result in the need for additional interventions</a:t>
            </a:r>
          </a:p>
          <a:p>
            <a:pPr lvl="1"/>
            <a:endParaRPr lang="en-US" dirty="0">
              <a:latin typeface="Garamond" panose="02020404030301010803" pitchFamily="18" charset="0"/>
            </a:endParaRPr>
          </a:p>
          <a:p>
            <a:pPr marL="285750" indent="-285750">
              <a:buFont typeface="Arial" panose="020B0604020202020204" pitchFamily="34" charset="0"/>
              <a:buChar char="•"/>
            </a:pPr>
            <a:r>
              <a:rPr lang="en-US" sz="2000" dirty="0">
                <a:latin typeface="Garamond" panose="02020404030301010803" pitchFamily="18" charset="0"/>
              </a:rPr>
              <a:t>In 2012, another ODAC examined the results of denosumab use in a randomized, placebo-controlled trial involving 1432 men with </a:t>
            </a:r>
            <a:r>
              <a:rPr lang="en-US" sz="2000" dirty="0" err="1">
                <a:latin typeface="Garamond" panose="02020404030301010803" pitchFamily="18" charset="0"/>
              </a:rPr>
              <a:t>nmCRPC</a:t>
            </a:r>
            <a:r>
              <a:rPr lang="en-US" sz="2000" dirty="0">
                <a:latin typeface="Garamond" panose="02020404030301010803" pitchFamily="18" charset="0"/>
              </a:rPr>
              <a:t>. This trial demonstrated an estimated median improvement of only 4 months in bone-only MFS</a:t>
            </a:r>
          </a:p>
          <a:p>
            <a:pPr marL="742950" lvl="1" indent="-285750">
              <a:buFont typeface="Arial" panose="020B0604020202020204" pitchFamily="34" charset="0"/>
              <a:buChar char="•"/>
            </a:pPr>
            <a:r>
              <a:rPr lang="en-US" dirty="0">
                <a:latin typeface="Garamond" panose="02020404030301010803" pitchFamily="18" charset="0"/>
              </a:rPr>
              <a:t>The committee concluded that this improvement coupled with denosumab’s safety profile did not amount to a favorable risk–benefit profile</a:t>
            </a:r>
          </a:p>
          <a:p>
            <a:pPr lvl="1"/>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FDA updated guidance on MFS in 2021</a:t>
            </a:r>
          </a:p>
        </p:txBody>
      </p:sp>
      <p:sp>
        <p:nvSpPr>
          <p:cNvPr id="2" name="Rectangle 1">
            <a:extLst>
              <a:ext uri="{FF2B5EF4-FFF2-40B4-BE49-F238E27FC236}">
                <a16:creationId xmlns:a16="http://schemas.microsoft.com/office/drawing/2014/main" id="{9F0E7517-D595-B34D-8A9B-672CE80332FD}"/>
              </a:ext>
            </a:extLst>
          </p:cNvPr>
          <p:cNvSpPr/>
          <p:nvPr/>
        </p:nvSpPr>
        <p:spPr>
          <a:xfrm>
            <a:off x="294390" y="6206381"/>
            <a:ext cx="10653696" cy="430887"/>
          </a:xfrm>
          <a:prstGeom prst="rect">
            <a:avLst/>
          </a:prstGeom>
        </p:spPr>
        <p:txBody>
          <a:bodyPr wrap="square">
            <a:spAutoFit/>
          </a:bodyPr>
          <a:lstStyle/>
          <a:p>
            <a:r>
              <a:rPr lang="en-US" sz="1100" dirty="0"/>
              <a:t>Beaver JA, </a:t>
            </a:r>
            <a:r>
              <a:rPr lang="en-US" sz="1100" dirty="0" err="1"/>
              <a:t>Kluetz</a:t>
            </a:r>
            <a:r>
              <a:rPr lang="en-US" sz="1100" dirty="0"/>
              <a:t> PG, </a:t>
            </a:r>
            <a:r>
              <a:rPr lang="en-US" sz="1100" dirty="0" err="1"/>
              <a:t>Pazdur</a:t>
            </a:r>
            <a:r>
              <a:rPr lang="en-US" sz="1100" dirty="0"/>
              <a:t> R. </a:t>
            </a:r>
            <a:r>
              <a:rPr lang="en-US" sz="1100" i="1" dirty="0" err="1"/>
              <a:t>Engl</a:t>
            </a:r>
            <a:r>
              <a:rPr lang="en-US" sz="1100" i="1" dirty="0"/>
              <a:t> J Med</a:t>
            </a:r>
            <a:r>
              <a:rPr lang="en-US" sz="1100" dirty="0"/>
              <a:t>. 2018;378(26):2458-2460.  </a:t>
            </a:r>
          </a:p>
          <a:p>
            <a:r>
              <a:rPr lang="en-US" sz="1100" dirty="0"/>
              <a:t>FDA. Nonmetastatic Castration Resistant Prostate Cancer: Considerations for Metastasis-Free Survival Endpoint in Clinical Trials, version 8.21.</a:t>
            </a:r>
          </a:p>
        </p:txBody>
      </p:sp>
    </p:spTree>
    <p:extLst>
      <p:ext uri="{BB962C8B-B14F-4D97-AF65-F5344CB8AC3E}">
        <p14:creationId xmlns:p14="http://schemas.microsoft.com/office/powerpoint/2010/main" val="273271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313440" y="295102"/>
            <a:ext cx="11541531" cy="1325563"/>
          </a:xfrm>
        </p:spPr>
        <p:txBody>
          <a:bodyPr>
            <a:normAutofit/>
          </a:bodyPr>
          <a:lstStyle/>
          <a:p>
            <a:r>
              <a:rPr lang="en-US" sz="3600" b="1" dirty="0">
                <a:solidFill>
                  <a:schemeClr val="accent1">
                    <a:lumMod val="75000"/>
                  </a:schemeClr>
                </a:solidFill>
                <a:latin typeface="Garamond" panose="02020404030301010803" pitchFamily="18" charset="0"/>
              </a:rPr>
              <a:t>Future directions: use of germline testing to increase pre-test probability</a:t>
            </a:r>
          </a:p>
        </p:txBody>
      </p:sp>
      <p:cxnSp>
        <p:nvCxnSpPr>
          <p:cNvPr id="5" name="Straight Arrow Connector 4" descr="A timeline going from left to right, from healthy state, to oncogenesis, symptomatic disease, advanced stage, to death.">
            <a:extLst>
              <a:ext uri="{FF2B5EF4-FFF2-40B4-BE49-F238E27FC236}">
                <a16:creationId xmlns:a16="http://schemas.microsoft.com/office/drawing/2014/main" id="{3F154EFD-F69E-3C4C-9CA5-B8A13982D753}"/>
              </a:ext>
              <a:ext uri="{C183D7F6-B498-43B3-948B-1728B52AA6E4}">
                <adec:decorative xmlns:adec="http://schemas.microsoft.com/office/drawing/2017/decorative" val="0"/>
              </a:ext>
            </a:extLst>
          </p:cNvPr>
          <p:cNvCxnSpPr>
            <a:cxnSpLocks/>
          </p:cNvCxnSpPr>
          <p:nvPr/>
        </p:nvCxnSpPr>
        <p:spPr>
          <a:xfrm>
            <a:off x="679622" y="4201302"/>
            <a:ext cx="10787448" cy="74142"/>
          </a:xfrm>
          <a:prstGeom prst="straightConnector1">
            <a:avLst/>
          </a:prstGeom>
          <a:ln w="635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8F9764-7791-E746-B1D1-528DB67FE497}"/>
              </a:ext>
            </a:extLst>
          </p:cNvPr>
          <p:cNvSpPr txBox="1"/>
          <p:nvPr/>
        </p:nvSpPr>
        <p:spPr>
          <a:xfrm>
            <a:off x="88989" y="4312515"/>
            <a:ext cx="1347228" cy="369332"/>
          </a:xfrm>
          <a:prstGeom prst="rect">
            <a:avLst/>
          </a:prstGeom>
          <a:noFill/>
        </p:spPr>
        <p:txBody>
          <a:bodyPr wrap="none" rtlCol="0">
            <a:spAutoFit/>
          </a:bodyPr>
          <a:lstStyle/>
          <a:p>
            <a:r>
              <a:rPr lang="en-US" dirty="0">
                <a:latin typeface="Garamond" panose="02020404030301010803" pitchFamily="18" charset="0"/>
              </a:rPr>
              <a:t>Healthy state</a:t>
            </a:r>
          </a:p>
        </p:txBody>
      </p:sp>
      <p:sp>
        <p:nvSpPr>
          <p:cNvPr id="28" name="Left-Right Arrow 27">
            <a:extLst>
              <a:ext uri="{FF2B5EF4-FFF2-40B4-BE49-F238E27FC236}">
                <a16:creationId xmlns:a16="http://schemas.microsoft.com/office/drawing/2014/main" id="{CCE46691-7775-844B-974E-ABBF83BDB310}"/>
              </a:ext>
            </a:extLst>
          </p:cNvPr>
          <p:cNvSpPr/>
          <p:nvPr/>
        </p:nvSpPr>
        <p:spPr>
          <a:xfrm>
            <a:off x="498568" y="3359678"/>
            <a:ext cx="1532930" cy="680981"/>
          </a:xfrm>
          <a:prstGeom prst="lef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Germline</a:t>
            </a:r>
          </a:p>
        </p:txBody>
      </p:sp>
      <p:cxnSp>
        <p:nvCxnSpPr>
          <p:cNvPr id="15" name="Straight Arrow Connector 14">
            <a:extLst>
              <a:ext uri="{FF2B5EF4-FFF2-40B4-BE49-F238E27FC236}">
                <a16:creationId xmlns:a16="http://schemas.microsoft.com/office/drawing/2014/main" id="{FD159C8A-C4B2-844A-88E7-46FBF1E54F76}"/>
              </a:ext>
              <a:ext uri="{C183D7F6-B498-43B3-948B-1728B52AA6E4}">
                <adec:decorative xmlns:adec="http://schemas.microsoft.com/office/drawing/2017/decorative" val="1"/>
              </a:ext>
            </a:extLst>
          </p:cNvPr>
          <p:cNvCxnSpPr>
            <a:cxnSpLocks/>
          </p:cNvCxnSpPr>
          <p:nvPr/>
        </p:nvCxnSpPr>
        <p:spPr>
          <a:xfrm flipV="1">
            <a:off x="2446638" y="4275444"/>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Lightning Bolt 17">
            <a:extLst>
              <a:ext uri="{FF2B5EF4-FFF2-40B4-BE49-F238E27FC236}">
                <a16:creationId xmlns:a16="http://schemas.microsoft.com/office/drawing/2014/main" id="{17118A47-A58A-8D4C-ADEF-85DEEC4AF5E7}"/>
              </a:ext>
              <a:ext uri="{C183D7F6-B498-43B3-948B-1728B52AA6E4}">
                <adec:decorative xmlns:adec="http://schemas.microsoft.com/office/drawing/2017/decorative" val="1"/>
              </a:ext>
            </a:extLst>
          </p:cNvPr>
          <p:cNvSpPr/>
          <p:nvPr/>
        </p:nvSpPr>
        <p:spPr>
          <a:xfrm>
            <a:off x="1927654" y="3361043"/>
            <a:ext cx="512508" cy="840259"/>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69C44AA4-226D-8E42-88C3-BF94A2007F52}"/>
              </a:ext>
              <a:ext uri="{C183D7F6-B498-43B3-948B-1728B52AA6E4}">
                <adec:decorative xmlns:adec="http://schemas.microsoft.com/office/drawing/2017/decorative" val="1"/>
              </a:ext>
            </a:extLst>
          </p:cNvPr>
          <p:cNvSpPr/>
          <p:nvPr/>
        </p:nvSpPr>
        <p:spPr>
          <a:xfrm rot="19876310" flipH="1">
            <a:off x="2267465" y="354752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8D8B338F-3F04-BF4B-943E-CCFEA133EA46}"/>
              </a:ext>
              <a:ext uri="{C183D7F6-B498-43B3-948B-1728B52AA6E4}">
                <adec:decorative xmlns:adec="http://schemas.microsoft.com/office/drawing/2017/decorative" val="1"/>
              </a:ext>
            </a:extLst>
          </p:cNvPr>
          <p:cNvSpPr/>
          <p:nvPr/>
        </p:nvSpPr>
        <p:spPr>
          <a:xfrm flipH="1">
            <a:off x="2446637" y="360341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C67FB266-AC28-8149-BC3F-117EE1870296}"/>
              </a:ext>
              <a:ext uri="{C183D7F6-B498-43B3-948B-1728B52AA6E4}">
                <adec:decorative xmlns:adec="http://schemas.microsoft.com/office/drawing/2017/decorative" val="1"/>
              </a:ext>
            </a:extLst>
          </p:cNvPr>
          <p:cNvCxnSpPr>
            <a:cxnSpLocks/>
          </p:cNvCxnSpPr>
          <p:nvPr/>
        </p:nvCxnSpPr>
        <p:spPr>
          <a:xfrm flipV="1">
            <a:off x="9691817" y="4312515"/>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692E35CE-1787-3B45-91E2-AE4C2502F1F0}"/>
              </a:ext>
            </a:extLst>
          </p:cNvPr>
          <p:cNvSpPr txBox="1"/>
          <p:nvPr/>
        </p:nvSpPr>
        <p:spPr>
          <a:xfrm>
            <a:off x="1773024" y="6005390"/>
            <a:ext cx="1334276" cy="369332"/>
          </a:xfrm>
          <a:prstGeom prst="rect">
            <a:avLst/>
          </a:prstGeom>
          <a:noFill/>
        </p:spPr>
        <p:txBody>
          <a:bodyPr wrap="none" rtlCol="0">
            <a:spAutoFit/>
          </a:bodyPr>
          <a:lstStyle/>
          <a:p>
            <a:r>
              <a:rPr lang="en-US" dirty="0">
                <a:latin typeface="Garamond" panose="02020404030301010803" pitchFamily="18" charset="0"/>
              </a:rPr>
              <a:t>Oncogenesis</a:t>
            </a:r>
          </a:p>
        </p:txBody>
      </p:sp>
      <p:sp>
        <p:nvSpPr>
          <p:cNvPr id="2" name="Left-Right Arrow 1">
            <a:extLst>
              <a:ext uri="{FF2B5EF4-FFF2-40B4-BE49-F238E27FC236}">
                <a16:creationId xmlns:a16="http://schemas.microsoft.com/office/drawing/2014/main" id="{4EE5D24D-C8F4-5149-A4CF-C61FAA400F0C}"/>
              </a:ext>
            </a:extLst>
          </p:cNvPr>
          <p:cNvSpPr/>
          <p:nvPr/>
        </p:nvSpPr>
        <p:spPr>
          <a:xfrm>
            <a:off x="2911205" y="3490844"/>
            <a:ext cx="6300093" cy="6809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Asymptomatic stage</a:t>
            </a:r>
          </a:p>
        </p:txBody>
      </p:sp>
      <p:sp>
        <p:nvSpPr>
          <p:cNvPr id="27" name="Left-Right Arrow 26">
            <a:extLst>
              <a:ext uri="{FF2B5EF4-FFF2-40B4-BE49-F238E27FC236}">
                <a16:creationId xmlns:a16="http://schemas.microsoft.com/office/drawing/2014/main" id="{BFCF0812-1D40-A141-9A8F-544531D444EF}"/>
              </a:ext>
            </a:extLst>
          </p:cNvPr>
          <p:cNvSpPr/>
          <p:nvPr/>
        </p:nvSpPr>
        <p:spPr>
          <a:xfrm>
            <a:off x="2911205" y="4370950"/>
            <a:ext cx="6300086" cy="680981"/>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Intermediate endpoints</a:t>
            </a:r>
          </a:p>
        </p:txBody>
      </p:sp>
      <p:sp>
        <p:nvSpPr>
          <p:cNvPr id="21" name="TextBox 20">
            <a:extLst>
              <a:ext uri="{FF2B5EF4-FFF2-40B4-BE49-F238E27FC236}">
                <a16:creationId xmlns:a16="http://schemas.microsoft.com/office/drawing/2014/main" id="{63FCC5E0-0D08-9D4F-B772-A2F7AEA2AA24}"/>
              </a:ext>
            </a:extLst>
          </p:cNvPr>
          <p:cNvSpPr txBox="1"/>
          <p:nvPr/>
        </p:nvSpPr>
        <p:spPr>
          <a:xfrm>
            <a:off x="8357449" y="2454190"/>
            <a:ext cx="2100255" cy="369332"/>
          </a:xfrm>
          <a:prstGeom prst="rect">
            <a:avLst/>
          </a:prstGeom>
          <a:noFill/>
        </p:spPr>
        <p:txBody>
          <a:bodyPr wrap="none" rtlCol="0">
            <a:spAutoFit/>
          </a:bodyPr>
          <a:lstStyle/>
          <a:p>
            <a:r>
              <a:rPr lang="en-US" dirty="0">
                <a:latin typeface="Garamond" panose="02020404030301010803" pitchFamily="18" charset="0"/>
              </a:rPr>
              <a:t>Symptomatic disease </a:t>
            </a:r>
          </a:p>
        </p:txBody>
      </p:sp>
      <p:cxnSp>
        <p:nvCxnSpPr>
          <p:cNvPr id="16" name="Straight Arrow Connector 15">
            <a:extLst>
              <a:ext uri="{FF2B5EF4-FFF2-40B4-BE49-F238E27FC236}">
                <a16:creationId xmlns:a16="http://schemas.microsoft.com/office/drawing/2014/main" id="{D5EDB87B-9EFF-3C4D-8CA6-A3EA784661F6}"/>
              </a:ext>
              <a:ext uri="{C183D7F6-B498-43B3-948B-1728B52AA6E4}">
                <adec:decorative xmlns:adec="http://schemas.microsoft.com/office/drawing/2017/decorative" val="1"/>
              </a:ext>
            </a:extLst>
          </p:cNvPr>
          <p:cNvCxnSpPr>
            <a:cxnSpLocks/>
          </p:cNvCxnSpPr>
          <p:nvPr/>
        </p:nvCxnSpPr>
        <p:spPr>
          <a:xfrm>
            <a:off x="9280794" y="2822108"/>
            <a:ext cx="0" cy="137919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Left-Right Arrow 24">
            <a:extLst>
              <a:ext uri="{FF2B5EF4-FFF2-40B4-BE49-F238E27FC236}">
                <a16:creationId xmlns:a16="http://schemas.microsoft.com/office/drawing/2014/main" id="{9715DC8F-E4A8-0145-B1E8-05D4AA79D28A}"/>
              </a:ext>
            </a:extLst>
          </p:cNvPr>
          <p:cNvSpPr/>
          <p:nvPr/>
        </p:nvSpPr>
        <p:spPr>
          <a:xfrm>
            <a:off x="9350282" y="3520321"/>
            <a:ext cx="2067376" cy="680981"/>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PFS, ORR</a:t>
            </a:r>
          </a:p>
        </p:txBody>
      </p:sp>
      <p:sp>
        <p:nvSpPr>
          <p:cNvPr id="24" name="TextBox 23">
            <a:extLst>
              <a:ext uri="{FF2B5EF4-FFF2-40B4-BE49-F238E27FC236}">
                <a16:creationId xmlns:a16="http://schemas.microsoft.com/office/drawing/2014/main" id="{845D3C8F-2CFC-1844-98B0-3194B2984F74}"/>
              </a:ext>
            </a:extLst>
          </p:cNvPr>
          <p:cNvSpPr txBox="1"/>
          <p:nvPr/>
        </p:nvSpPr>
        <p:spPr>
          <a:xfrm>
            <a:off x="8869769" y="6079532"/>
            <a:ext cx="1587935" cy="369332"/>
          </a:xfrm>
          <a:prstGeom prst="rect">
            <a:avLst/>
          </a:prstGeom>
          <a:noFill/>
        </p:spPr>
        <p:txBody>
          <a:bodyPr wrap="none" rtlCol="0">
            <a:spAutoFit/>
          </a:bodyPr>
          <a:lstStyle/>
          <a:p>
            <a:r>
              <a:rPr lang="en-US" dirty="0">
                <a:latin typeface="Garamond" panose="02020404030301010803" pitchFamily="18" charset="0"/>
              </a:rPr>
              <a:t>Advanced stage</a:t>
            </a:r>
          </a:p>
        </p:txBody>
      </p:sp>
      <p:sp>
        <p:nvSpPr>
          <p:cNvPr id="26" name="TextBox 25">
            <a:extLst>
              <a:ext uri="{FF2B5EF4-FFF2-40B4-BE49-F238E27FC236}">
                <a16:creationId xmlns:a16="http://schemas.microsoft.com/office/drawing/2014/main" id="{08962667-25D8-704B-A0CD-C8962F7F53CF}"/>
              </a:ext>
            </a:extLst>
          </p:cNvPr>
          <p:cNvSpPr txBox="1"/>
          <p:nvPr/>
        </p:nvSpPr>
        <p:spPr>
          <a:xfrm>
            <a:off x="11228864" y="2822108"/>
            <a:ext cx="476412" cy="369332"/>
          </a:xfrm>
          <a:prstGeom prst="rect">
            <a:avLst/>
          </a:prstGeom>
          <a:noFill/>
        </p:spPr>
        <p:txBody>
          <a:bodyPr wrap="none" rtlCol="0">
            <a:spAutoFit/>
          </a:bodyPr>
          <a:lstStyle/>
          <a:p>
            <a:r>
              <a:rPr lang="en-US" dirty="0">
                <a:solidFill>
                  <a:srgbClr val="C00000"/>
                </a:solidFill>
                <a:latin typeface="Garamond" panose="02020404030301010803" pitchFamily="18" charset="0"/>
              </a:rPr>
              <a:t>OS</a:t>
            </a:r>
          </a:p>
        </p:txBody>
      </p:sp>
      <p:cxnSp>
        <p:nvCxnSpPr>
          <p:cNvPr id="6" name="Straight Connector 5">
            <a:extLst>
              <a:ext uri="{FF2B5EF4-FFF2-40B4-BE49-F238E27FC236}">
                <a16:creationId xmlns:a16="http://schemas.microsoft.com/office/drawing/2014/main" id="{A7971800-D664-2F4B-8575-21D950B72F98}"/>
              </a:ext>
              <a:ext uri="{C183D7F6-B498-43B3-948B-1728B52AA6E4}">
                <adec:decorative xmlns:adec="http://schemas.microsoft.com/office/drawing/2017/decorative" val="1"/>
              </a:ext>
            </a:extLst>
          </p:cNvPr>
          <p:cNvCxnSpPr>
            <a:cxnSpLocks/>
            <a:stCxn id="26" idx="2"/>
          </p:cNvCxnSpPr>
          <p:nvPr/>
        </p:nvCxnSpPr>
        <p:spPr>
          <a:xfrm>
            <a:off x="11467070" y="3191440"/>
            <a:ext cx="0" cy="849219"/>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995E4A-99F4-544B-97A9-03A1D175D71C}"/>
              </a:ext>
            </a:extLst>
          </p:cNvPr>
          <p:cNvSpPr txBox="1"/>
          <p:nvPr/>
        </p:nvSpPr>
        <p:spPr>
          <a:xfrm>
            <a:off x="11098219" y="4385968"/>
            <a:ext cx="737702" cy="369332"/>
          </a:xfrm>
          <a:prstGeom prst="rect">
            <a:avLst/>
          </a:prstGeom>
          <a:noFill/>
        </p:spPr>
        <p:txBody>
          <a:bodyPr wrap="none" rtlCol="0">
            <a:spAutoFit/>
          </a:bodyPr>
          <a:lstStyle/>
          <a:p>
            <a:r>
              <a:rPr lang="en-US" dirty="0">
                <a:solidFill>
                  <a:srgbClr val="C00000"/>
                </a:solidFill>
                <a:latin typeface="Garamond" panose="02020404030301010803" pitchFamily="18" charset="0"/>
              </a:rPr>
              <a:t>Death</a:t>
            </a:r>
          </a:p>
        </p:txBody>
      </p:sp>
    </p:spTree>
    <p:extLst>
      <p:ext uri="{BB962C8B-B14F-4D97-AF65-F5344CB8AC3E}">
        <p14:creationId xmlns:p14="http://schemas.microsoft.com/office/powerpoint/2010/main" val="64927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A9F0-0A43-1746-957C-EEF4C0B88DD3}"/>
              </a:ext>
            </a:extLst>
          </p:cNvPr>
          <p:cNvSpPr>
            <a:spLocks noGrp="1"/>
          </p:cNvSpPr>
          <p:nvPr>
            <p:ph type="title"/>
          </p:nvPr>
        </p:nvSpPr>
        <p:spPr>
          <a:xfrm>
            <a:off x="453080" y="303329"/>
            <a:ext cx="11046940" cy="1325563"/>
          </a:xfrm>
        </p:spPr>
        <p:txBody>
          <a:bodyPr>
            <a:normAutofit/>
          </a:bodyPr>
          <a:lstStyle/>
          <a:p>
            <a:r>
              <a:rPr lang="en-US" sz="3600" b="1" dirty="0">
                <a:solidFill>
                  <a:schemeClr val="accent1">
                    <a:lumMod val="75000"/>
                  </a:schemeClr>
                </a:solidFill>
                <a:latin typeface="Garamond" panose="02020404030301010803" pitchFamily="18" charset="0"/>
              </a:rPr>
              <a:t>Significant improvements in cancer mortality rates</a:t>
            </a:r>
          </a:p>
        </p:txBody>
      </p:sp>
      <p:pic>
        <p:nvPicPr>
          <p:cNvPr id="5" name="Content Placeholder 4" descr="Chart displaying the significant improvements in cancer mortality rates.">
            <a:extLst>
              <a:ext uri="{FF2B5EF4-FFF2-40B4-BE49-F238E27FC236}">
                <a16:creationId xmlns:a16="http://schemas.microsoft.com/office/drawing/2014/main" id="{CEB49898-8D90-A14B-BEE2-5198129A332C}"/>
              </a:ext>
            </a:extLst>
          </p:cNvPr>
          <p:cNvPicPr>
            <a:picLocks noGrp="1" noChangeAspect="1"/>
          </p:cNvPicPr>
          <p:nvPr>
            <p:ph idx="1"/>
          </p:nvPr>
        </p:nvPicPr>
        <p:blipFill>
          <a:blip r:embed="rId2"/>
          <a:stretch>
            <a:fillRect/>
          </a:stretch>
        </p:blipFill>
        <p:spPr>
          <a:xfrm>
            <a:off x="1304975" y="1905679"/>
            <a:ext cx="9210626" cy="4171909"/>
          </a:xfrm>
        </p:spPr>
      </p:pic>
      <p:sp>
        <p:nvSpPr>
          <p:cNvPr id="6" name="Rectangle 5">
            <a:extLst>
              <a:ext uri="{FF2B5EF4-FFF2-40B4-BE49-F238E27FC236}">
                <a16:creationId xmlns:a16="http://schemas.microsoft.com/office/drawing/2014/main" id="{4D2625CF-7BBF-D64E-AE07-A4047A344933}"/>
              </a:ext>
            </a:extLst>
          </p:cNvPr>
          <p:cNvSpPr/>
          <p:nvPr/>
        </p:nvSpPr>
        <p:spPr>
          <a:xfrm>
            <a:off x="453080" y="6354375"/>
            <a:ext cx="7714735" cy="276999"/>
          </a:xfrm>
          <a:prstGeom prst="rect">
            <a:avLst/>
          </a:prstGeom>
        </p:spPr>
        <p:txBody>
          <a:bodyPr wrap="square">
            <a:spAutoFit/>
          </a:bodyPr>
          <a:lstStyle/>
          <a:p>
            <a:r>
              <a:rPr lang="en-US" sz="1200" dirty="0"/>
              <a:t>Siegel RL, Miller KD, Fuchs HE, Jemal A. Cancer Statistics, 2021 CA Cancer J Clin. 2021;71(1):7-33 </a:t>
            </a:r>
          </a:p>
        </p:txBody>
      </p:sp>
    </p:spTree>
    <p:extLst>
      <p:ext uri="{BB962C8B-B14F-4D97-AF65-F5344CB8AC3E}">
        <p14:creationId xmlns:p14="http://schemas.microsoft.com/office/powerpoint/2010/main" val="136758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1BF7C-6986-4D45-BDCF-DBBD1FE15070}"/>
              </a:ext>
            </a:extLst>
          </p:cNvPr>
          <p:cNvSpPr>
            <a:spLocks noGrp="1"/>
          </p:cNvSpPr>
          <p:nvPr>
            <p:ph type="title"/>
          </p:nvPr>
        </p:nvSpPr>
        <p:spPr>
          <a:xfrm>
            <a:off x="283981" y="189555"/>
            <a:ext cx="11751500" cy="1325563"/>
          </a:xfrm>
        </p:spPr>
        <p:txBody>
          <a:bodyPr>
            <a:normAutofit/>
          </a:bodyPr>
          <a:lstStyle/>
          <a:p>
            <a:r>
              <a:rPr lang="en-US" sz="3600" b="1" dirty="0">
                <a:solidFill>
                  <a:schemeClr val="accent1">
                    <a:lumMod val="75000"/>
                  </a:schemeClr>
                </a:solidFill>
                <a:latin typeface="Garamond" panose="02020404030301010803" pitchFamily="18" charset="0"/>
              </a:rPr>
              <a:t>Broad range of application for liquid biopsies in clinical trials</a:t>
            </a:r>
          </a:p>
        </p:txBody>
      </p:sp>
      <p:pic>
        <p:nvPicPr>
          <p:cNvPr id="11268" name="Picture 4" descr="An illustration displaying the broad range of applications for liquid biopsies in clinical trials for subjects without cancer but at high risk, subjects with MRD post curative treatment, and subjects with advanced cancer.">
            <a:extLst>
              <a:ext uri="{FF2B5EF4-FFF2-40B4-BE49-F238E27FC236}">
                <a16:creationId xmlns:a16="http://schemas.microsoft.com/office/drawing/2014/main" id="{812D9B31-2661-A24E-A21B-48037C5AC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67" y="1028194"/>
            <a:ext cx="9284421" cy="53104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F747B2F-5EB2-8448-B3A2-F09FBEEA11D5}"/>
              </a:ext>
            </a:extLst>
          </p:cNvPr>
          <p:cNvSpPr/>
          <p:nvPr/>
        </p:nvSpPr>
        <p:spPr>
          <a:xfrm>
            <a:off x="283981" y="6391446"/>
            <a:ext cx="11292128" cy="276999"/>
          </a:xfrm>
          <a:prstGeom prst="rect">
            <a:avLst/>
          </a:prstGeom>
        </p:spPr>
        <p:txBody>
          <a:bodyPr wrap="square">
            <a:spAutoFit/>
          </a:bodyPr>
          <a:lstStyle/>
          <a:p>
            <a:r>
              <a:rPr lang="en-US" sz="1200" dirty="0"/>
              <a:t>Araujo DV, Bratman SV, Siu LL. </a:t>
            </a:r>
            <a:r>
              <a:rPr lang="en-US" sz="1200" i="1" dirty="0"/>
              <a:t>Genome Med</a:t>
            </a:r>
            <a:r>
              <a:rPr lang="en-US" sz="1200" dirty="0"/>
              <a:t>. 2019;11(1):22. </a:t>
            </a:r>
          </a:p>
        </p:txBody>
      </p:sp>
    </p:spTree>
    <p:extLst>
      <p:ext uri="{BB962C8B-B14F-4D97-AF65-F5344CB8AC3E}">
        <p14:creationId xmlns:p14="http://schemas.microsoft.com/office/powerpoint/2010/main" val="23827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1BF7C-6986-4D45-BDCF-DBBD1FE15070}"/>
              </a:ext>
            </a:extLst>
          </p:cNvPr>
          <p:cNvSpPr>
            <a:spLocks noGrp="1"/>
          </p:cNvSpPr>
          <p:nvPr>
            <p:ph type="title"/>
          </p:nvPr>
        </p:nvSpPr>
        <p:spPr>
          <a:xfrm>
            <a:off x="283981" y="189555"/>
            <a:ext cx="11751500" cy="749559"/>
          </a:xfrm>
        </p:spPr>
        <p:txBody>
          <a:bodyPr>
            <a:normAutofit/>
          </a:bodyPr>
          <a:lstStyle/>
          <a:p>
            <a:r>
              <a:rPr lang="en-US" sz="3600" b="1" dirty="0">
                <a:solidFill>
                  <a:schemeClr val="accent1">
                    <a:lumMod val="75000"/>
                  </a:schemeClr>
                </a:solidFill>
                <a:latin typeface="Garamond" panose="02020404030301010803" pitchFamily="18" charset="0"/>
              </a:rPr>
              <a:t>Monitoring treatment response and tumor dynamics </a:t>
            </a:r>
          </a:p>
        </p:txBody>
      </p:sp>
      <p:pic>
        <p:nvPicPr>
          <p:cNvPr id="13314" name="Picture 2" descr="Graphs displaying the monitoring treatment response and tumor dynamics.">
            <a:extLst>
              <a:ext uri="{FF2B5EF4-FFF2-40B4-BE49-F238E27FC236}">
                <a16:creationId xmlns:a16="http://schemas.microsoft.com/office/drawing/2014/main" id="{3DEC0F44-BB62-AE48-BA20-05B6238E92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78"/>
          <a:stretch/>
        </p:blipFill>
        <p:spPr bwMode="auto">
          <a:xfrm>
            <a:off x="2285057" y="1161536"/>
            <a:ext cx="7219248" cy="51033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069F2AE-65ED-794A-8C35-47C557754345}"/>
              </a:ext>
            </a:extLst>
          </p:cNvPr>
          <p:cNvSpPr/>
          <p:nvPr/>
        </p:nvSpPr>
        <p:spPr>
          <a:xfrm>
            <a:off x="3050325" y="2050534"/>
            <a:ext cx="2335255" cy="338554"/>
          </a:xfrm>
          <a:prstGeom prst="rect">
            <a:avLst/>
          </a:prstGeom>
        </p:spPr>
        <p:txBody>
          <a:bodyPr wrap="none">
            <a:spAutoFit/>
          </a:bodyPr>
          <a:lstStyle/>
          <a:p>
            <a:r>
              <a:rPr lang="en-US" sz="1600" dirty="0"/>
              <a:t>hepatocellular carcinoma </a:t>
            </a:r>
          </a:p>
        </p:txBody>
      </p:sp>
      <p:sp>
        <p:nvSpPr>
          <p:cNvPr id="9" name="Rectangle 8">
            <a:extLst>
              <a:ext uri="{FF2B5EF4-FFF2-40B4-BE49-F238E27FC236}">
                <a16:creationId xmlns:a16="http://schemas.microsoft.com/office/drawing/2014/main" id="{AA1C5319-9B63-BB40-A852-903FF7B6679D}"/>
              </a:ext>
            </a:extLst>
          </p:cNvPr>
          <p:cNvSpPr/>
          <p:nvPr/>
        </p:nvSpPr>
        <p:spPr>
          <a:xfrm>
            <a:off x="7165125" y="2050534"/>
            <a:ext cx="1311256" cy="338554"/>
          </a:xfrm>
          <a:prstGeom prst="rect">
            <a:avLst/>
          </a:prstGeom>
        </p:spPr>
        <p:txBody>
          <a:bodyPr wrap="none">
            <a:spAutoFit/>
          </a:bodyPr>
          <a:lstStyle/>
          <a:p>
            <a:r>
              <a:rPr lang="en-US" sz="1600" dirty="0"/>
              <a:t>Breast cancer</a:t>
            </a:r>
          </a:p>
        </p:txBody>
      </p:sp>
      <p:sp>
        <p:nvSpPr>
          <p:cNvPr id="4" name="Rectangle 3">
            <a:extLst>
              <a:ext uri="{FF2B5EF4-FFF2-40B4-BE49-F238E27FC236}">
                <a16:creationId xmlns:a16="http://schemas.microsoft.com/office/drawing/2014/main" id="{FB04AE60-8A4D-4948-B4E1-F2D87D5EDC84}"/>
              </a:ext>
            </a:extLst>
          </p:cNvPr>
          <p:cNvSpPr/>
          <p:nvPr/>
        </p:nvSpPr>
        <p:spPr>
          <a:xfrm>
            <a:off x="161212" y="6487298"/>
            <a:ext cx="11874269" cy="276999"/>
          </a:xfrm>
          <a:prstGeom prst="rect">
            <a:avLst/>
          </a:prstGeom>
        </p:spPr>
        <p:txBody>
          <a:bodyPr wrap="square">
            <a:spAutoFit/>
          </a:bodyPr>
          <a:lstStyle/>
          <a:p>
            <a:r>
              <a:rPr lang="en-US" sz="1200" dirty="0"/>
              <a:t>Li J, Jiang W, Wei J, et al. </a:t>
            </a:r>
            <a:r>
              <a:rPr lang="en-US" sz="1200" i="1" dirty="0"/>
              <a:t>J </a:t>
            </a:r>
            <a:r>
              <a:rPr lang="en-US" sz="1200" i="1" dirty="0" err="1"/>
              <a:t>Transl</a:t>
            </a:r>
            <a:r>
              <a:rPr lang="en-US" sz="1200" i="1" dirty="0"/>
              <a:t> Med</a:t>
            </a:r>
            <a:r>
              <a:rPr lang="en-US" sz="1200" dirty="0"/>
              <a:t>. 2020;18(1):293. </a:t>
            </a:r>
          </a:p>
        </p:txBody>
      </p:sp>
    </p:spTree>
    <p:extLst>
      <p:ext uri="{BB962C8B-B14F-4D97-AF65-F5344CB8AC3E}">
        <p14:creationId xmlns:p14="http://schemas.microsoft.com/office/powerpoint/2010/main" val="2755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1BF7C-6986-4D45-BDCF-DBBD1FE15070}"/>
              </a:ext>
            </a:extLst>
          </p:cNvPr>
          <p:cNvSpPr>
            <a:spLocks noGrp="1"/>
          </p:cNvSpPr>
          <p:nvPr>
            <p:ph type="title"/>
          </p:nvPr>
        </p:nvSpPr>
        <p:spPr>
          <a:xfrm>
            <a:off x="283981" y="189555"/>
            <a:ext cx="11751500" cy="749559"/>
          </a:xfrm>
        </p:spPr>
        <p:txBody>
          <a:bodyPr>
            <a:normAutofit fontScale="90000"/>
          </a:bodyPr>
          <a:lstStyle/>
          <a:p>
            <a:r>
              <a:rPr lang="en-US" sz="3600" b="1" dirty="0">
                <a:solidFill>
                  <a:schemeClr val="accent1">
                    <a:lumMod val="75000"/>
                  </a:schemeClr>
                </a:solidFill>
                <a:latin typeface="Garamond" panose="02020404030301010803" pitchFamily="18" charset="0"/>
              </a:rPr>
              <a:t>Liquid biopsy derived predictive biomarkers for immunotherapy </a:t>
            </a:r>
          </a:p>
        </p:txBody>
      </p:sp>
      <p:pic>
        <p:nvPicPr>
          <p:cNvPr id="6" name="Picture 5" descr="Graphs illustrating the results of sensitivity and specificity of liquid biopsy derived predictive biomarkers for immunotherapy.">
            <a:extLst>
              <a:ext uri="{FF2B5EF4-FFF2-40B4-BE49-F238E27FC236}">
                <a16:creationId xmlns:a16="http://schemas.microsoft.com/office/drawing/2014/main" id="{FA233306-ACCD-1C47-86FB-EDE8CEDBD31B}"/>
              </a:ext>
            </a:extLst>
          </p:cNvPr>
          <p:cNvPicPr>
            <a:picLocks noChangeAspect="1"/>
          </p:cNvPicPr>
          <p:nvPr/>
        </p:nvPicPr>
        <p:blipFill rotWithShape="1">
          <a:blip r:embed="rId3"/>
          <a:srcRect t="42222"/>
          <a:stretch/>
        </p:blipFill>
        <p:spPr>
          <a:xfrm>
            <a:off x="1608274" y="1230924"/>
            <a:ext cx="9044575" cy="4593940"/>
          </a:xfrm>
          <a:prstGeom prst="rect">
            <a:avLst/>
          </a:prstGeom>
        </p:spPr>
      </p:pic>
      <p:sp>
        <p:nvSpPr>
          <p:cNvPr id="7" name="Rectangle 6">
            <a:extLst>
              <a:ext uri="{FF2B5EF4-FFF2-40B4-BE49-F238E27FC236}">
                <a16:creationId xmlns:a16="http://schemas.microsoft.com/office/drawing/2014/main" id="{C38F9BC2-F839-7345-A17A-EB6AD00604A4}"/>
              </a:ext>
            </a:extLst>
          </p:cNvPr>
          <p:cNvSpPr/>
          <p:nvPr/>
        </p:nvSpPr>
        <p:spPr>
          <a:xfrm>
            <a:off x="110125" y="6391446"/>
            <a:ext cx="11971750" cy="276999"/>
          </a:xfrm>
          <a:prstGeom prst="rect">
            <a:avLst/>
          </a:prstGeom>
        </p:spPr>
        <p:txBody>
          <a:bodyPr wrap="square">
            <a:spAutoFit/>
          </a:bodyPr>
          <a:lstStyle/>
          <a:p>
            <a:r>
              <a:rPr lang="en-US" sz="1200" dirty="0"/>
              <a:t>Chen X, Fang L, Zhu Y, et al. </a:t>
            </a:r>
            <a:r>
              <a:rPr lang="en-US" sz="1200" i="1" dirty="0"/>
              <a:t>Cancer Immunol </a:t>
            </a:r>
            <a:r>
              <a:rPr lang="en-US" sz="1200" i="1" dirty="0" err="1"/>
              <a:t>Immunother</a:t>
            </a:r>
            <a:r>
              <a:rPr lang="en-US" sz="1200" dirty="0"/>
              <a:t>. 2021;70(12):3513-3524.</a:t>
            </a:r>
          </a:p>
        </p:txBody>
      </p:sp>
    </p:spTree>
    <p:extLst>
      <p:ext uri="{BB962C8B-B14F-4D97-AF65-F5344CB8AC3E}">
        <p14:creationId xmlns:p14="http://schemas.microsoft.com/office/powerpoint/2010/main" val="15366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1BF7C-6986-4D45-BDCF-DBBD1FE15070}"/>
              </a:ext>
            </a:extLst>
          </p:cNvPr>
          <p:cNvSpPr>
            <a:spLocks noGrp="1"/>
          </p:cNvSpPr>
          <p:nvPr>
            <p:ph type="title"/>
          </p:nvPr>
        </p:nvSpPr>
        <p:spPr>
          <a:xfrm>
            <a:off x="283981" y="189555"/>
            <a:ext cx="11751500" cy="749559"/>
          </a:xfrm>
        </p:spPr>
        <p:txBody>
          <a:bodyPr>
            <a:normAutofit fontScale="90000"/>
          </a:bodyPr>
          <a:lstStyle/>
          <a:p>
            <a:r>
              <a:rPr lang="en-US" sz="3600" b="1" dirty="0">
                <a:solidFill>
                  <a:schemeClr val="accent1">
                    <a:lumMod val="75000"/>
                  </a:schemeClr>
                </a:solidFill>
                <a:latin typeface="Garamond" panose="02020404030301010803" pitchFamily="18" charset="0"/>
              </a:rPr>
              <a:t>Liquid biopsy derived predictive biomarkers for immunotherapy </a:t>
            </a:r>
            <a:r>
              <a:rPr lang="en-US" sz="3600" b="1" dirty="0">
                <a:solidFill>
                  <a:schemeClr val="bg1"/>
                </a:solidFill>
                <a:latin typeface="Garamond" panose="02020404030301010803" pitchFamily="18" charset="0"/>
              </a:rPr>
              <a:t>1</a:t>
            </a:r>
            <a:r>
              <a:rPr lang="en-US" sz="3600" b="1" dirty="0">
                <a:solidFill>
                  <a:schemeClr val="accent1">
                    <a:lumMod val="75000"/>
                  </a:schemeClr>
                </a:solidFill>
                <a:latin typeface="Garamond" panose="02020404030301010803" pitchFamily="18" charset="0"/>
              </a:rPr>
              <a:t> </a:t>
            </a:r>
          </a:p>
        </p:txBody>
      </p:sp>
      <p:sp>
        <p:nvSpPr>
          <p:cNvPr id="7" name="Rectangle 6">
            <a:extLst>
              <a:ext uri="{FF2B5EF4-FFF2-40B4-BE49-F238E27FC236}">
                <a16:creationId xmlns:a16="http://schemas.microsoft.com/office/drawing/2014/main" id="{C38F9BC2-F839-7345-A17A-EB6AD00604A4}"/>
              </a:ext>
            </a:extLst>
          </p:cNvPr>
          <p:cNvSpPr/>
          <p:nvPr/>
        </p:nvSpPr>
        <p:spPr>
          <a:xfrm>
            <a:off x="110125" y="6391446"/>
            <a:ext cx="11971750" cy="276999"/>
          </a:xfrm>
          <a:prstGeom prst="rect">
            <a:avLst/>
          </a:prstGeom>
        </p:spPr>
        <p:txBody>
          <a:bodyPr wrap="square">
            <a:spAutoFit/>
          </a:bodyPr>
          <a:lstStyle/>
          <a:p>
            <a:r>
              <a:rPr lang="en-US" sz="1200" dirty="0"/>
              <a:t>Chen X, Fang L, Zhu Y, et al. </a:t>
            </a:r>
            <a:r>
              <a:rPr lang="en-US" sz="1200" i="1" dirty="0"/>
              <a:t>Cancer Immunol </a:t>
            </a:r>
            <a:r>
              <a:rPr lang="en-US" sz="1200" i="1" dirty="0" err="1"/>
              <a:t>Immunother</a:t>
            </a:r>
            <a:r>
              <a:rPr lang="en-US" sz="1200" dirty="0"/>
              <a:t>. 2021;70(12):3513-3524.</a:t>
            </a:r>
          </a:p>
        </p:txBody>
      </p:sp>
      <p:pic>
        <p:nvPicPr>
          <p:cNvPr id="3" name="Picture 2" descr="Graphs displaying the progression-free survival ratio in terms of time in days for liquid biopsy derived predictive biomarkers for immunotherapy.">
            <a:extLst>
              <a:ext uri="{FF2B5EF4-FFF2-40B4-BE49-F238E27FC236}">
                <a16:creationId xmlns:a16="http://schemas.microsoft.com/office/drawing/2014/main" id="{5CE3C78D-F64D-AC42-A59B-9EDAE21FA025}"/>
              </a:ext>
            </a:extLst>
          </p:cNvPr>
          <p:cNvPicPr>
            <a:picLocks noChangeAspect="1"/>
          </p:cNvPicPr>
          <p:nvPr/>
        </p:nvPicPr>
        <p:blipFill>
          <a:blip r:embed="rId3"/>
          <a:stretch>
            <a:fillRect/>
          </a:stretch>
        </p:blipFill>
        <p:spPr>
          <a:xfrm>
            <a:off x="1049137" y="1219200"/>
            <a:ext cx="10093726" cy="4699000"/>
          </a:xfrm>
          <a:prstGeom prst="rect">
            <a:avLst/>
          </a:prstGeom>
        </p:spPr>
      </p:pic>
    </p:spTree>
    <p:extLst>
      <p:ext uri="{BB962C8B-B14F-4D97-AF65-F5344CB8AC3E}">
        <p14:creationId xmlns:p14="http://schemas.microsoft.com/office/powerpoint/2010/main" val="71401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266A7-4D3E-6E4F-8070-7394D7511FA9}"/>
              </a:ext>
            </a:extLst>
          </p:cNvPr>
          <p:cNvSpPr>
            <a:spLocks noGrp="1"/>
          </p:cNvSpPr>
          <p:nvPr>
            <p:ph type="title"/>
          </p:nvPr>
        </p:nvSpPr>
        <p:spPr>
          <a:xfrm>
            <a:off x="220250" y="306257"/>
            <a:ext cx="11751500" cy="749559"/>
          </a:xfrm>
        </p:spPr>
        <p:txBody>
          <a:bodyPr>
            <a:normAutofit/>
          </a:bodyPr>
          <a:lstStyle/>
          <a:p>
            <a:r>
              <a:rPr lang="en-US" sz="3600" b="1" dirty="0">
                <a:solidFill>
                  <a:schemeClr val="accent1">
                    <a:lumMod val="75000"/>
                  </a:schemeClr>
                </a:solidFill>
                <a:latin typeface="Garamond" panose="02020404030301010803" pitchFamily="18" charset="0"/>
              </a:rPr>
              <a:t>Summary</a:t>
            </a:r>
          </a:p>
        </p:txBody>
      </p:sp>
      <p:sp>
        <p:nvSpPr>
          <p:cNvPr id="5" name="Title 1">
            <a:extLst>
              <a:ext uri="{FF2B5EF4-FFF2-40B4-BE49-F238E27FC236}">
                <a16:creationId xmlns:a16="http://schemas.microsoft.com/office/drawing/2014/main" id="{5E01F777-27D1-BF42-8C5A-41203D4D9D8F}"/>
              </a:ext>
            </a:extLst>
          </p:cNvPr>
          <p:cNvSpPr txBox="1">
            <a:spLocks/>
          </p:cNvSpPr>
          <p:nvPr/>
        </p:nvSpPr>
        <p:spPr>
          <a:xfrm>
            <a:off x="220250" y="1919157"/>
            <a:ext cx="11751500" cy="4380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10000"/>
              </a:lnSpc>
              <a:buFont typeface="Arial" panose="020B0604020202020204" pitchFamily="34" charset="0"/>
              <a:buChar char="•"/>
            </a:pPr>
            <a:r>
              <a:rPr lang="en-US" sz="2400" dirty="0">
                <a:latin typeface="Garamond" panose="02020404030301010803" pitchFamily="18" charset="0"/>
              </a:rPr>
              <a:t>Despite great progress in oncology therapeutic development in recent years, curative interventions are rare, many patients do not respond, nearly all patients develop resistance, and many therapies are associated with serious toxicities</a:t>
            </a:r>
          </a:p>
          <a:p>
            <a:pPr marL="571500" indent="-571500">
              <a:lnSpc>
                <a:spcPct val="110000"/>
              </a:lnSpc>
              <a:buFont typeface="Arial" panose="020B0604020202020204" pitchFamily="34" charset="0"/>
              <a:buChar char="•"/>
            </a:pPr>
            <a:r>
              <a:rPr lang="en-US" sz="2400" dirty="0">
                <a:latin typeface="Garamond" panose="02020404030301010803" pitchFamily="18" charset="0"/>
              </a:rPr>
              <a:t>Current paradigm in oncology therapeutic development is focused on advanced disease where tumors are heterogenous, gnomically complex, and hard to treat</a:t>
            </a:r>
          </a:p>
          <a:p>
            <a:pPr marL="571500" indent="-571500">
              <a:lnSpc>
                <a:spcPct val="110000"/>
              </a:lnSpc>
              <a:buFont typeface="Arial" panose="020B0604020202020204" pitchFamily="34" charset="0"/>
              <a:buChar char="•"/>
            </a:pPr>
            <a:r>
              <a:rPr lang="en-US" sz="2400" dirty="0">
                <a:latin typeface="Garamond" panose="02020404030301010803" pitchFamily="18" charset="0"/>
              </a:rPr>
              <a:t>Liquid biopsy assays can help us move upstream in oncology therapeutic development where the chances of disease control and cure are the highest</a:t>
            </a:r>
          </a:p>
          <a:p>
            <a:pPr marL="571500" indent="-571500">
              <a:lnSpc>
                <a:spcPct val="110000"/>
              </a:lnSpc>
              <a:buFont typeface="Arial" panose="020B0604020202020204" pitchFamily="34" charset="0"/>
              <a:buChar char="•"/>
            </a:pPr>
            <a:r>
              <a:rPr lang="en-US" sz="2400" dirty="0">
                <a:latin typeface="Garamond" panose="02020404030301010803" pitchFamily="18" charset="0"/>
              </a:rPr>
              <a:t>Development and validation of intermediate endpoints crucial for cancer interception. Can learn from existing precedent.</a:t>
            </a:r>
          </a:p>
          <a:p>
            <a:pPr marL="571500" indent="-571500">
              <a:lnSpc>
                <a:spcPct val="110000"/>
              </a:lnSpc>
              <a:buFont typeface="Arial" panose="020B0604020202020204" pitchFamily="34" charset="0"/>
              <a:buChar char="•"/>
            </a:pPr>
            <a:r>
              <a:rPr lang="en-US" sz="2400" dirty="0">
                <a:latin typeface="Garamond" panose="02020404030301010803" pitchFamily="18" charset="0"/>
              </a:rPr>
              <a:t>Several use cases beyond cancer interception for liquid biopsies in clinical trials</a:t>
            </a:r>
          </a:p>
          <a:p>
            <a:pPr marL="1028700" lvl="1" indent="-571500">
              <a:lnSpc>
                <a:spcPct val="110000"/>
              </a:lnSpc>
              <a:buFont typeface="Arial" panose="020B0604020202020204" pitchFamily="34" charset="0"/>
              <a:buChar char="•"/>
            </a:pPr>
            <a:r>
              <a:rPr lang="en-US" dirty="0">
                <a:latin typeface="Garamond" panose="02020404030301010803" pitchFamily="18" charset="0"/>
              </a:rPr>
              <a:t>Highly personalized monitoring of tumor dynamics (response/progression)</a:t>
            </a:r>
          </a:p>
          <a:p>
            <a:pPr marL="1028700" lvl="1" indent="-571500">
              <a:lnSpc>
                <a:spcPct val="110000"/>
              </a:lnSpc>
              <a:buFont typeface="Arial" panose="020B0604020202020204" pitchFamily="34" charset="0"/>
              <a:buChar char="•"/>
            </a:pPr>
            <a:r>
              <a:rPr lang="en-US" dirty="0">
                <a:latin typeface="Garamond" panose="02020404030301010803" pitchFamily="18" charset="0"/>
              </a:rPr>
              <a:t>Predictive biomarkers for therapeutic development and clinical trial enrichment strategies </a:t>
            </a:r>
          </a:p>
          <a:p>
            <a:pPr marL="1028700" lvl="1" indent="-571500">
              <a:lnSpc>
                <a:spcPct val="110000"/>
              </a:lnSpc>
              <a:buFont typeface="Arial" panose="020B0604020202020204" pitchFamily="34" charset="0"/>
              <a:buChar char="•"/>
            </a:pPr>
            <a:endParaRPr lang="en-US" dirty="0">
              <a:latin typeface="Garamond" panose="02020404030301010803" pitchFamily="18" charset="0"/>
            </a:endParaRPr>
          </a:p>
          <a:p>
            <a:pPr marL="571500" indent="-571500">
              <a:lnSpc>
                <a:spcPct val="110000"/>
              </a:lnSpc>
              <a:buFont typeface="Arial" panose="020B0604020202020204" pitchFamily="34" charset="0"/>
              <a:buChar char="•"/>
            </a:pPr>
            <a:endParaRPr lang="en-US" sz="2400" dirty="0">
              <a:latin typeface="Garamond" panose="02020404030301010803" pitchFamily="18" charset="0"/>
            </a:endParaRPr>
          </a:p>
        </p:txBody>
      </p:sp>
    </p:spTree>
    <p:extLst>
      <p:ext uri="{BB962C8B-B14F-4D97-AF65-F5344CB8AC3E}">
        <p14:creationId xmlns:p14="http://schemas.microsoft.com/office/powerpoint/2010/main" val="205563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1BF7C-6986-4D45-BDCF-DBBD1FE15070}"/>
              </a:ext>
            </a:extLst>
          </p:cNvPr>
          <p:cNvSpPr>
            <a:spLocks noGrp="1"/>
          </p:cNvSpPr>
          <p:nvPr>
            <p:ph type="title"/>
          </p:nvPr>
        </p:nvSpPr>
        <p:spPr>
          <a:xfrm>
            <a:off x="4411123" y="2766218"/>
            <a:ext cx="3369754" cy="1325563"/>
          </a:xfrm>
        </p:spPr>
        <p:txBody>
          <a:bodyPr>
            <a:normAutofit/>
          </a:bodyPr>
          <a:lstStyle/>
          <a:p>
            <a:pPr algn="ctr"/>
            <a:r>
              <a:rPr lang="en-US" b="1" dirty="0">
                <a:solidFill>
                  <a:schemeClr val="accent1">
                    <a:lumMod val="75000"/>
                  </a:schemeClr>
                </a:solidFill>
                <a:latin typeface="Garamond" panose="02020404030301010803" pitchFamily="18" charset="0"/>
              </a:rPr>
              <a:t>Thank you</a:t>
            </a:r>
          </a:p>
        </p:txBody>
      </p:sp>
    </p:spTree>
    <p:extLst>
      <p:ext uri="{BB962C8B-B14F-4D97-AF65-F5344CB8AC3E}">
        <p14:creationId xmlns:p14="http://schemas.microsoft.com/office/powerpoint/2010/main" val="182600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8AAA-BA11-6E47-AD88-867AA24A5B99}"/>
              </a:ext>
            </a:extLst>
          </p:cNvPr>
          <p:cNvSpPr>
            <a:spLocks noGrp="1"/>
          </p:cNvSpPr>
          <p:nvPr>
            <p:ph type="title"/>
          </p:nvPr>
        </p:nvSpPr>
        <p:spPr>
          <a:xfrm>
            <a:off x="283981" y="189555"/>
            <a:ext cx="10515600" cy="1325563"/>
          </a:xfrm>
        </p:spPr>
        <p:txBody>
          <a:bodyPr>
            <a:normAutofit/>
          </a:bodyPr>
          <a:lstStyle/>
          <a:p>
            <a:r>
              <a:rPr lang="en-US" sz="3600" b="1" dirty="0">
                <a:solidFill>
                  <a:schemeClr val="accent1">
                    <a:lumMod val="75000"/>
                  </a:schemeClr>
                </a:solidFill>
                <a:latin typeface="Garamond" panose="02020404030301010803" pitchFamily="18" charset="0"/>
              </a:rPr>
              <a:t>Advanced Non-Small Cell Lung Cancer</a:t>
            </a:r>
          </a:p>
        </p:txBody>
      </p:sp>
      <p:pic>
        <p:nvPicPr>
          <p:cNvPr id="5" name="Content Placeholder 4" descr="A graph displaying the estimated median OS from 2003-2018.">
            <a:extLst>
              <a:ext uri="{FF2B5EF4-FFF2-40B4-BE49-F238E27FC236}">
                <a16:creationId xmlns:a16="http://schemas.microsoft.com/office/drawing/2014/main" id="{9D0A22E8-236B-2F45-9468-CF6DF1548DE5}"/>
              </a:ext>
            </a:extLst>
          </p:cNvPr>
          <p:cNvPicPr>
            <a:picLocks noGrp="1" noChangeAspect="1"/>
          </p:cNvPicPr>
          <p:nvPr>
            <p:ph idx="1"/>
          </p:nvPr>
        </p:nvPicPr>
        <p:blipFill rotWithShape="1">
          <a:blip r:embed="rId3"/>
          <a:srcRect b="49361"/>
          <a:stretch/>
        </p:blipFill>
        <p:spPr>
          <a:xfrm>
            <a:off x="283981" y="2136644"/>
            <a:ext cx="5777026" cy="3138742"/>
          </a:xfrm>
        </p:spPr>
      </p:pic>
      <p:pic>
        <p:nvPicPr>
          <p:cNvPr id="6" name="Content Placeholder 4" descr="Graph showing the number needed to biopsy decreasing per year (from 2003 - 2018)">
            <a:extLst>
              <a:ext uri="{FF2B5EF4-FFF2-40B4-BE49-F238E27FC236}">
                <a16:creationId xmlns:a16="http://schemas.microsoft.com/office/drawing/2014/main" id="{F5E08BAF-38BE-F643-965B-0F714B0E0353}"/>
              </a:ext>
            </a:extLst>
          </p:cNvPr>
          <p:cNvPicPr>
            <a:picLocks noChangeAspect="1"/>
          </p:cNvPicPr>
          <p:nvPr/>
        </p:nvPicPr>
        <p:blipFill rotWithShape="1">
          <a:blip r:embed="rId3"/>
          <a:srcRect t="50639"/>
          <a:stretch/>
        </p:blipFill>
        <p:spPr>
          <a:xfrm>
            <a:off x="6020817" y="2157509"/>
            <a:ext cx="5887202" cy="3117875"/>
          </a:xfrm>
          <a:prstGeom prst="rect">
            <a:avLst/>
          </a:prstGeom>
        </p:spPr>
      </p:pic>
      <p:sp>
        <p:nvSpPr>
          <p:cNvPr id="10" name="Rectangle 9">
            <a:extLst>
              <a:ext uri="{FF2B5EF4-FFF2-40B4-BE49-F238E27FC236}">
                <a16:creationId xmlns:a16="http://schemas.microsoft.com/office/drawing/2014/main" id="{CCD313B2-C760-DA4C-8BD6-2539DBA273DF}"/>
              </a:ext>
            </a:extLst>
          </p:cNvPr>
          <p:cNvSpPr/>
          <p:nvPr/>
        </p:nvSpPr>
        <p:spPr>
          <a:xfrm>
            <a:off x="283981" y="6391446"/>
            <a:ext cx="11215486" cy="276999"/>
          </a:xfrm>
          <a:prstGeom prst="rect">
            <a:avLst/>
          </a:prstGeom>
        </p:spPr>
        <p:txBody>
          <a:bodyPr wrap="square">
            <a:spAutoFit/>
          </a:bodyPr>
          <a:lstStyle/>
          <a:p>
            <a:r>
              <a:rPr lang="en-US" sz="1200" dirty="0"/>
              <a:t>Raju, GK, Khozin, S, </a:t>
            </a:r>
            <a:r>
              <a:rPr lang="en-US" sz="1200" dirty="0" err="1"/>
              <a:t>Gurumurthi</a:t>
            </a:r>
            <a:r>
              <a:rPr lang="en-US" sz="1200" dirty="0"/>
              <a:t>, K, </a:t>
            </a:r>
            <a:r>
              <a:rPr lang="en-US" sz="1200" dirty="0" err="1"/>
              <a:t>Domike</a:t>
            </a:r>
            <a:r>
              <a:rPr lang="en-US" sz="1200" dirty="0"/>
              <a:t>, R. Woodcock, J. JCO Clin Cancer Inform. 2020 Aug;4:769-783</a:t>
            </a:r>
            <a:endParaRPr lang="en-US" sz="1200" dirty="0">
              <a:effectLst/>
            </a:endParaRPr>
          </a:p>
        </p:txBody>
      </p:sp>
      <p:cxnSp>
        <p:nvCxnSpPr>
          <p:cNvPr id="12" name="Straight Connector 11">
            <a:extLst>
              <a:ext uri="{FF2B5EF4-FFF2-40B4-BE49-F238E27FC236}">
                <a16:creationId xmlns:a16="http://schemas.microsoft.com/office/drawing/2014/main" id="{AA50BFED-05D0-E147-B601-5433ECA75376}"/>
              </a:ext>
              <a:ext uri="{C183D7F6-B498-43B3-948B-1728B52AA6E4}">
                <adec:decorative xmlns:adec="http://schemas.microsoft.com/office/drawing/2017/decorative" val="1"/>
              </a:ext>
            </a:extLst>
          </p:cNvPr>
          <p:cNvCxnSpPr/>
          <p:nvPr/>
        </p:nvCxnSpPr>
        <p:spPr>
          <a:xfrm flipH="1">
            <a:off x="6503963" y="4206240"/>
            <a:ext cx="4750191" cy="0"/>
          </a:xfrm>
          <a:prstGeom prst="line">
            <a:avLst/>
          </a:prstGeom>
          <a:ln w="63500">
            <a:prstDash val="sysDash"/>
          </a:ln>
          <a:effectLst/>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36EAD29D-5E91-7A47-84AF-40069BC936A9}"/>
              </a:ext>
            </a:extLst>
          </p:cNvPr>
          <p:cNvSpPr txBox="1"/>
          <p:nvPr/>
        </p:nvSpPr>
        <p:spPr>
          <a:xfrm>
            <a:off x="6611816" y="4371480"/>
            <a:ext cx="2090059" cy="369332"/>
          </a:xfrm>
          <a:prstGeom prst="rect">
            <a:avLst/>
          </a:prstGeom>
          <a:noFill/>
        </p:spPr>
        <p:txBody>
          <a:bodyPr wrap="none" rtlCol="0">
            <a:spAutoFit/>
          </a:bodyPr>
          <a:lstStyle/>
          <a:p>
            <a:r>
              <a:rPr lang="en-US" b="1" dirty="0">
                <a:solidFill>
                  <a:srgbClr val="C00000"/>
                </a:solidFill>
                <a:latin typeface="Garamond" panose="02020404030301010803" pitchFamily="18" charset="0"/>
              </a:rPr>
              <a:t>Primary Resistance</a:t>
            </a:r>
          </a:p>
        </p:txBody>
      </p:sp>
      <p:sp>
        <p:nvSpPr>
          <p:cNvPr id="14" name="TextBox 13">
            <a:extLst>
              <a:ext uri="{FF2B5EF4-FFF2-40B4-BE49-F238E27FC236}">
                <a16:creationId xmlns:a16="http://schemas.microsoft.com/office/drawing/2014/main" id="{46341077-595D-7D4D-882F-9CEA04DEC4FE}"/>
              </a:ext>
            </a:extLst>
          </p:cNvPr>
          <p:cNvSpPr txBox="1"/>
          <p:nvPr/>
        </p:nvSpPr>
        <p:spPr>
          <a:xfrm>
            <a:off x="6611816" y="5231023"/>
            <a:ext cx="3901517" cy="369332"/>
          </a:xfrm>
          <a:prstGeom prst="rect">
            <a:avLst/>
          </a:prstGeom>
          <a:noFill/>
        </p:spPr>
        <p:txBody>
          <a:bodyPr wrap="none" rtlCol="0">
            <a:spAutoFit/>
          </a:bodyPr>
          <a:lstStyle/>
          <a:p>
            <a:r>
              <a:rPr lang="en-US" b="1" dirty="0">
                <a:solidFill>
                  <a:srgbClr val="C00000"/>
                </a:solidFill>
                <a:latin typeface="Garamond" panose="02020404030301010803" pitchFamily="18" charset="0"/>
              </a:rPr>
              <a:t>Wrong drug, wrong time, wrong dose</a:t>
            </a:r>
          </a:p>
        </p:txBody>
      </p:sp>
      <p:sp>
        <p:nvSpPr>
          <p:cNvPr id="4" name="Right Arrow 3">
            <a:extLst>
              <a:ext uri="{FF2B5EF4-FFF2-40B4-BE49-F238E27FC236}">
                <a16:creationId xmlns:a16="http://schemas.microsoft.com/office/drawing/2014/main" id="{9DE10859-8376-2D47-8FEE-993D69FC98E1}"/>
              </a:ext>
              <a:ext uri="{C183D7F6-B498-43B3-948B-1728B52AA6E4}">
                <adec:decorative xmlns:adec="http://schemas.microsoft.com/office/drawing/2017/decorative" val="1"/>
              </a:ext>
            </a:extLst>
          </p:cNvPr>
          <p:cNvSpPr/>
          <p:nvPr/>
        </p:nvSpPr>
        <p:spPr>
          <a:xfrm>
            <a:off x="5149589" y="2546252"/>
            <a:ext cx="1167619" cy="55919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938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276052"/>
            <a:ext cx="11172680" cy="1325563"/>
          </a:xfrm>
        </p:spPr>
        <p:txBody>
          <a:bodyPr>
            <a:normAutofit/>
          </a:bodyPr>
          <a:lstStyle/>
          <a:p>
            <a:r>
              <a:rPr lang="en-US" sz="3600" b="1" dirty="0">
                <a:solidFill>
                  <a:schemeClr val="accent1">
                    <a:lumMod val="75000"/>
                  </a:schemeClr>
                </a:solidFill>
                <a:latin typeface="Garamond" panose="02020404030301010803" pitchFamily="18" charset="0"/>
              </a:rPr>
              <a:t>Current paradigm in cancer therapeutic development</a:t>
            </a:r>
          </a:p>
        </p:txBody>
      </p:sp>
      <p:cxnSp>
        <p:nvCxnSpPr>
          <p:cNvPr id="5" name="Straight Arrow Connector 4" descr="A timeline going from left to right, from healthy state, to oncogenesis, symptomatic disease, advanced stage, to death.">
            <a:extLst>
              <a:ext uri="{FF2B5EF4-FFF2-40B4-BE49-F238E27FC236}">
                <a16:creationId xmlns:a16="http://schemas.microsoft.com/office/drawing/2014/main" id="{3F154EFD-F69E-3C4C-9CA5-B8A13982D753}"/>
              </a:ext>
              <a:ext uri="{C183D7F6-B498-43B3-948B-1728B52AA6E4}">
                <adec:decorative xmlns:adec="http://schemas.microsoft.com/office/drawing/2017/decorative" val="0"/>
              </a:ext>
            </a:extLst>
          </p:cNvPr>
          <p:cNvCxnSpPr>
            <a:cxnSpLocks/>
          </p:cNvCxnSpPr>
          <p:nvPr/>
        </p:nvCxnSpPr>
        <p:spPr>
          <a:xfrm>
            <a:off x="679622" y="4201302"/>
            <a:ext cx="10787448" cy="74142"/>
          </a:xfrm>
          <a:prstGeom prst="straightConnector1">
            <a:avLst/>
          </a:prstGeom>
          <a:ln w="635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8F9764-7791-E746-B1D1-528DB67FE497}"/>
              </a:ext>
            </a:extLst>
          </p:cNvPr>
          <p:cNvSpPr txBox="1"/>
          <p:nvPr/>
        </p:nvSpPr>
        <p:spPr>
          <a:xfrm>
            <a:off x="88989" y="4312515"/>
            <a:ext cx="1347228" cy="369332"/>
          </a:xfrm>
          <a:prstGeom prst="rect">
            <a:avLst/>
          </a:prstGeom>
          <a:noFill/>
        </p:spPr>
        <p:txBody>
          <a:bodyPr wrap="none" rtlCol="0">
            <a:spAutoFit/>
          </a:bodyPr>
          <a:lstStyle/>
          <a:p>
            <a:r>
              <a:rPr lang="en-US" dirty="0">
                <a:latin typeface="Garamond" panose="02020404030301010803" pitchFamily="18" charset="0"/>
              </a:rPr>
              <a:t>Healthy state</a:t>
            </a:r>
          </a:p>
        </p:txBody>
      </p:sp>
      <p:cxnSp>
        <p:nvCxnSpPr>
          <p:cNvPr id="15" name="Straight Arrow Connector 14">
            <a:extLst>
              <a:ext uri="{FF2B5EF4-FFF2-40B4-BE49-F238E27FC236}">
                <a16:creationId xmlns:a16="http://schemas.microsoft.com/office/drawing/2014/main" id="{FD159C8A-C4B2-844A-88E7-46FBF1E54F76}"/>
              </a:ext>
              <a:ext uri="{C183D7F6-B498-43B3-948B-1728B52AA6E4}">
                <adec:decorative xmlns:adec="http://schemas.microsoft.com/office/drawing/2017/decorative" val="1"/>
              </a:ext>
            </a:extLst>
          </p:cNvPr>
          <p:cNvCxnSpPr>
            <a:cxnSpLocks/>
          </p:cNvCxnSpPr>
          <p:nvPr/>
        </p:nvCxnSpPr>
        <p:spPr>
          <a:xfrm flipV="1">
            <a:off x="2446638" y="4275444"/>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692E35CE-1787-3B45-91E2-AE4C2502F1F0}"/>
              </a:ext>
            </a:extLst>
          </p:cNvPr>
          <p:cNvSpPr txBox="1"/>
          <p:nvPr/>
        </p:nvSpPr>
        <p:spPr>
          <a:xfrm>
            <a:off x="1773024" y="6005390"/>
            <a:ext cx="1334276" cy="369332"/>
          </a:xfrm>
          <a:prstGeom prst="rect">
            <a:avLst/>
          </a:prstGeom>
          <a:noFill/>
        </p:spPr>
        <p:txBody>
          <a:bodyPr wrap="none" rtlCol="0">
            <a:spAutoFit/>
          </a:bodyPr>
          <a:lstStyle/>
          <a:p>
            <a:r>
              <a:rPr lang="en-US" dirty="0">
                <a:latin typeface="Garamond" panose="02020404030301010803" pitchFamily="18" charset="0"/>
              </a:rPr>
              <a:t>Oncogenesis</a:t>
            </a:r>
          </a:p>
        </p:txBody>
      </p:sp>
      <p:sp>
        <p:nvSpPr>
          <p:cNvPr id="18" name="Lightning Bolt 17">
            <a:extLst>
              <a:ext uri="{FF2B5EF4-FFF2-40B4-BE49-F238E27FC236}">
                <a16:creationId xmlns:a16="http://schemas.microsoft.com/office/drawing/2014/main" id="{17118A47-A58A-8D4C-ADEF-85DEEC4AF5E7}"/>
              </a:ext>
              <a:ext uri="{C183D7F6-B498-43B3-948B-1728B52AA6E4}">
                <adec:decorative xmlns:adec="http://schemas.microsoft.com/office/drawing/2017/decorative" val="1"/>
              </a:ext>
            </a:extLst>
          </p:cNvPr>
          <p:cNvSpPr/>
          <p:nvPr/>
        </p:nvSpPr>
        <p:spPr>
          <a:xfrm>
            <a:off x="1927654" y="3361043"/>
            <a:ext cx="512508" cy="840259"/>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8D8B338F-3F04-BF4B-943E-CCFEA133EA46}"/>
              </a:ext>
              <a:ext uri="{C183D7F6-B498-43B3-948B-1728B52AA6E4}">
                <adec:decorative xmlns:adec="http://schemas.microsoft.com/office/drawing/2017/decorative" val="1"/>
              </a:ext>
            </a:extLst>
          </p:cNvPr>
          <p:cNvSpPr/>
          <p:nvPr/>
        </p:nvSpPr>
        <p:spPr>
          <a:xfrm flipH="1">
            <a:off x="2446637" y="360341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69C44AA4-226D-8E42-88C3-BF94A2007F52}"/>
              </a:ext>
              <a:ext uri="{C183D7F6-B498-43B3-948B-1728B52AA6E4}">
                <adec:decorative xmlns:adec="http://schemas.microsoft.com/office/drawing/2017/decorative" val="1"/>
              </a:ext>
            </a:extLst>
          </p:cNvPr>
          <p:cNvSpPr/>
          <p:nvPr/>
        </p:nvSpPr>
        <p:spPr>
          <a:xfrm rot="19876310" flipH="1">
            <a:off x="2267465" y="354752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995E4A-99F4-544B-97A9-03A1D175D71C}"/>
              </a:ext>
            </a:extLst>
          </p:cNvPr>
          <p:cNvSpPr txBox="1"/>
          <p:nvPr/>
        </p:nvSpPr>
        <p:spPr>
          <a:xfrm>
            <a:off x="11098219" y="4385968"/>
            <a:ext cx="737702" cy="369332"/>
          </a:xfrm>
          <a:prstGeom prst="rect">
            <a:avLst/>
          </a:prstGeom>
          <a:noFill/>
        </p:spPr>
        <p:txBody>
          <a:bodyPr wrap="none" rtlCol="0">
            <a:spAutoFit/>
          </a:bodyPr>
          <a:lstStyle/>
          <a:p>
            <a:r>
              <a:rPr lang="en-US" dirty="0">
                <a:solidFill>
                  <a:srgbClr val="C00000"/>
                </a:solidFill>
                <a:latin typeface="Garamond" panose="02020404030301010803" pitchFamily="18" charset="0"/>
              </a:rPr>
              <a:t>Death</a:t>
            </a:r>
          </a:p>
        </p:txBody>
      </p:sp>
      <p:cxnSp>
        <p:nvCxnSpPr>
          <p:cNvPr id="23" name="Straight Arrow Connector 22">
            <a:extLst>
              <a:ext uri="{FF2B5EF4-FFF2-40B4-BE49-F238E27FC236}">
                <a16:creationId xmlns:a16="http://schemas.microsoft.com/office/drawing/2014/main" id="{C67FB266-AC28-8149-BC3F-117EE1870296}"/>
              </a:ext>
              <a:ext uri="{C183D7F6-B498-43B3-948B-1728B52AA6E4}">
                <adec:decorative xmlns:adec="http://schemas.microsoft.com/office/drawing/2017/decorative" val="1"/>
              </a:ext>
            </a:extLst>
          </p:cNvPr>
          <p:cNvCxnSpPr>
            <a:cxnSpLocks/>
          </p:cNvCxnSpPr>
          <p:nvPr/>
        </p:nvCxnSpPr>
        <p:spPr>
          <a:xfrm flipV="1">
            <a:off x="9691817" y="4312515"/>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45D3C8F-2CFC-1844-98B0-3194B2984F74}"/>
              </a:ext>
            </a:extLst>
          </p:cNvPr>
          <p:cNvSpPr txBox="1"/>
          <p:nvPr/>
        </p:nvSpPr>
        <p:spPr>
          <a:xfrm>
            <a:off x="8869769" y="6079532"/>
            <a:ext cx="1587935" cy="369332"/>
          </a:xfrm>
          <a:prstGeom prst="rect">
            <a:avLst/>
          </a:prstGeom>
          <a:noFill/>
        </p:spPr>
        <p:txBody>
          <a:bodyPr wrap="none" rtlCol="0">
            <a:spAutoFit/>
          </a:bodyPr>
          <a:lstStyle/>
          <a:p>
            <a:r>
              <a:rPr lang="en-US" dirty="0">
                <a:latin typeface="Garamond" panose="02020404030301010803" pitchFamily="18" charset="0"/>
              </a:rPr>
              <a:t>Advanced stage</a:t>
            </a:r>
          </a:p>
        </p:txBody>
      </p:sp>
      <p:cxnSp>
        <p:nvCxnSpPr>
          <p:cNvPr id="25" name="Straight Arrow Connector 24">
            <a:extLst>
              <a:ext uri="{FF2B5EF4-FFF2-40B4-BE49-F238E27FC236}">
                <a16:creationId xmlns:a16="http://schemas.microsoft.com/office/drawing/2014/main" id="{9AC69147-9653-4A4F-81C3-17775BAD03E1}"/>
              </a:ext>
              <a:ext uri="{C183D7F6-B498-43B3-948B-1728B52AA6E4}">
                <adec:decorative xmlns:adec="http://schemas.microsoft.com/office/drawing/2017/decorative" val="1"/>
              </a:ext>
            </a:extLst>
          </p:cNvPr>
          <p:cNvCxnSpPr>
            <a:cxnSpLocks/>
          </p:cNvCxnSpPr>
          <p:nvPr/>
        </p:nvCxnSpPr>
        <p:spPr>
          <a:xfrm>
            <a:off x="9280794" y="2822108"/>
            <a:ext cx="0" cy="137919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2FD8D73A-5347-8147-859A-C57F4DB11D85}"/>
              </a:ext>
            </a:extLst>
          </p:cNvPr>
          <p:cNvSpPr txBox="1"/>
          <p:nvPr/>
        </p:nvSpPr>
        <p:spPr>
          <a:xfrm>
            <a:off x="8357449" y="2454190"/>
            <a:ext cx="2100255" cy="369332"/>
          </a:xfrm>
          <a:prstGeom prst="rect">
            <a:avLst/>
          </a:prstGeom>
          <a:noFill/>
        </p:spPr>
        <p:txBody>
          <a:bodyPr wrap="none" rtlCol="0">
            <a:spAutoFit/>
          </a:bodyPr>
          <a:lstStyle/>
          <a:p>
            <a:r>
              <a:rPr lang="en-US" dirty="0">
                <a:latin typeface="Garamond" panose="02020404030301010803" pitchFamily="18" charset="0"/>
              </a:rPr>
              <a:t>Symptomatic disease </a:t>
            </a:r>
          </a:p>
        </p:txBody>
      </p:sp>
      <p:sp>
        <p:nvSpPr>
          <p:cNvPr id="27" name="Right Arrow 26">
            <a:extLst>
              <a:ext uri="{FF2B5EF4-FFF2-40B4-BE49-F238E27FC236}">
                <a16:creationId xmlns:a16="http://schemas.microsoft.com/office/drawing/2014/main" id="{119F7BC1-7EB2-1748-847B-59BC9674A4F9}"/>
              </a:ext>
              <a:ext uri="{C183D7F6-B498-43B3-948B-1728B52AA6E4}">
                <adec:decorative xmlns:adec="http://schemas.microsoft.com/office/drawing/2017/decorative" val="1"/>
              </a:ext>
            </a:extLst>
          </p:cNvPr>
          <p:cNvSpPr/>
          <p:nvPr/>
        </p:nvSpPr>
        <p:spPr>
          <a:xfrm>
            <a:off x="9409043" y="3817518"/>
            <a:ext cx="1689176" cy="383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13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ppt_y</p:attrName>
                                        </p:attrNameLst>
                                      </p:cBhvr>
                                      <p:tavLst>
                                        <p:tav tm="0">
                                          <p:val>
                                            <p:strVal val="#ppt_y+#ppt_h*1.125000"/>
                                          </p:val>
                                        </p:tav>
                                        <p:tav tm="100000">
                                          <p:val>
                                            <p:strVal val="#ppt_y"/>
                                          </p:val>
                                        </p:tav>
                                      </p:tavLst>
                                    </p:anim>
                                    <p:animEffect transition="in" filter="wipe(up)">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4" grpId="0"/>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218902"/>
            <a:ext cx="11259177" cy="1325563"/>
          </a:xfrm>
        </p:spPr>
        <p:txBody>
          <a:bodyPr>
            <a:normAutofit/>
          </a:bodyPr>
          <a:lstStyle/>
          <a:p>
            <a:r>
              <a:rPr lang="en-US" sz="3600" b="1" dirty="0">
                <a:solidFill>
                  <a:schemeClr val="accent1">
                    <a:lumMod val="75000"/>
                  </a:schemeClr>
                </a:solidFill>
                <a:latin typeface="Garamond" panose="02020404030301010803" pitchFamily="18" charset="0"/>
              </a:rPr>
              <a:t>Current paradigm in cancer therapeutic development</a:t>
            </a:r>
            <a:r>
              <a:rPr lang="en-US" sz="3600" b="1" dirty="0">
                <a:solidFill>
                  <a:schemeClr val="bg1"/>
                </a:solidFill>
                <a:latin typeface="Garamond" panose="02020404030301010803" pitchFamily="18" charset="0"/>
              </a:rPr>
              <a:t> (1)</a:t>
            </a:r>
          </a:p>
        </p:txBody>
      </p:sp>
      <p:sp>
        <p:nvSpPr>
          <p:cNvPr id="2" name="Rectangle 1">
            <a:extLst>
              <a:ext uri="{FF2B5EF4-FFF2-40B4-BE49-F238E27FC236}">
                <a16:creationId xmlns:a16="http://schemas.microsoft.com/office/drawing/2014/main" id="{E6DDF2AA-C4E0-424B-B2E6-7445CDD56765}"/>
              </a:ext>
            </a:extLst>
          </p:cNvPr>
          <p:cNvSpPr/>
          <p:nvPr/>
        </p:nvSpPr>
        <p:spPr>
          <a:xfrm>
            <a:off x="2972571" y="1340661"/>
            <a:ext cx="5267752" cy="2400657"/>
          </a:xfrm>
          <a:prstGeom prst="rect">
            <a:avLst/>
          </a:prstGeom>
          <a:ln>
            <a:solidFill>
              <a:schemeClr val="bg2">
                <a:lumMod val="25000"/>
              </a:schemeClr>
            </a:solidFill>
          </a:ln>
        </p:spPr>
        <p:txBody>
          <a:bodyPr wrap="square">
            <a:spAutoFit/>
          </a:bodyPr>
          <a:lstStyle/>
          <a:p>
            <a:r>
              <a:rPr lang="en-US" b="1" dirty="0">
                <a:solidFill>
                  <a:schemeClr val="accent2">
                    <a:lumMod val="75000"/>
                  </a:schemeClr>
                </a:solidFill>
                <a:latin typeface="Garamond" panose="02020404030301010803" pitchFamily="18" charset="0"/>
              </a:rPr>
              <a:t> Advantages: </a:t>
            </a:r>
          </a:p>
          <a:p>
            <a:pPr marL="342900" indent="-342900">
              <a:buFont typeface="+mj-lt"/>
              <a:buAutoNum type="arabicPeriod"/>
            </a:pPr>
            <a:r>
              <a:rPr lang="en-US" sz="1600" dirty="0">
                <a:latin typeface="Garamond" panose="02020404030301010803" pitchFamily="18" charset="0"/>
              </a:rPr>
              <a:t>Can demonstrate efficacy with small studies </a:t>
            </a:r>
          </a:p>
          <a:p>
            <a:pPr marL="800100" lvl="1" indent="-342900">
              <a:buFont typeface="Arial" panose="020B0604020202020204" pitchFamily="34" charset="0"/>
              <a:buChar char="•"/>
            </a:pPr>
            <a:r>
              <a:rPr lang="en-US" sz="1600" dirty="0">
                <a:latin typeface="Garamond" panose="02020404030301010803" pitchFamily="18" charset="0"/>
              </a:rPr>
              <a:t>Many may not require active comparator arm if no available therapy</a:t>
            </a:r>
          </a:p>
          <a:p>
            <a:pPr marL="342900" indent="-342900">
              <a:buFont typeface="+mj-lt"/>
              <a:buAutoNum type="arabicPeriod"/>
            </a:pPr>
            <a:r>
              <a:rPr lang="en-US" sz="1600" dirty="0">
                <a:latin typeface="Garamond" panose="02020404030301010803" pitchFamily="18" charset="0"/>
              </a:rPr>
              <a:t>Short study duration: progression or death events typically occur rapidly </a:t>
            </a:r>
          </a:p>
          <a:p>
            <a:pPr marL="800100" lvl="1" indent="-342900">
              <a:buFont typeface="Arial" panose="020B0604020202020204" pitchFamily="34" charset="0"/>
              <a:buChar char="•"/>
            </a:pPr>
            <a:r>
              <a:rPr lang="en-US" sz="1600" dirty="0">
                <a:latin typeface="Garamond" panose="02020404030301010803" pitchFamily="18" charset="0"/>
              </a:rPr>
              <a:t>Decreases time to reach a pre-specified endpoint</a:t>
            </a:r>
          </a:p>
          <a:p>
            <a:pPr marL="342900" indent="-342900">
              <a:buFont typeface="+mj-lt"/>
              <a:buAutoNum type="arabicPeriod"/>
            </a:pPr>
            <a:r>
              <a:rPr lang="en-US" sz="1600" dirty="0">
                <a:latin typeface="Garamond" panose="02020404030301010803" pitchFamily="18" charset="0"/>
              </a:rPr>
              <a:t>Rapid recruitment: patients with advanced refractory disease highly motivated</a:t>
            </a:r>
          </a:p>
        </p:txBody>
      </p:sp>
      <p:cxnSp>
        <p:nvCxnSpPr>
          <p:cNvPr id="5" name="Straight Arrow Connector 4" descr="A timeline going from left to right, from healthy state, to oncogenesis, symptomatic disease, advanced stage, to death.">
            <a:extLst>
              <a:ext uri="{FF2B5EF4-FFF2-40B4-BE49-F238E27FC236}">
                <a16:creationId xmlns:a16="http://schemas.microsoft.com/office/drawing/2014/main" id="{3F154EFD-F69E-3C4C-9CA5-B8A13982D753}"/>
              </a:ext>
              <a:ext uri="{C183D7F6-B498-43B3-948B-1728B52AA6E4}">
                <adec:decorative xmlns:adec="http://schemas.microsoft.com/office/drawing/2017/decorative" val="0"/>
              </a:ext>
            </a:extLst>
          </p:cNvPr>
          <p:cNvCxnSpPr>
            <a:cxnSpLocks/>
          </p:cNvCxnSpPr>
          <p:nvPr/>
        </p:nvCxnSpPr>
        <p:spPr>
          <a:xfrm>
            <a:off x="679622" y="4182252"/>
            <a:ext cx="10787448" cy="74142"/>
          </a:xfrm>
          <a:prstGeom prst="straightConnector1">
            <a:avLst/>
          </a:prstGeom>
          <a:ln w="635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8F9764-7791-E746-B1D1-528DB67FE497}"/>
              </a:ext>
            </a:extLst>
          </p:cNvPr>
          <p:cNvSpPr txBox="1"/>
          <p:nvPr/>
        </p:nvSpPr>
        <p:spPr>
          <a:xfrm>
            <a:off x="108039" y="4350615"/>
            <a:ext cx="1347228" cy="369332"/>
          </a:xfrm>
          <a:prstGeom prst="rect">
            <a:avLst/>
          </a:prstGeom>
          <a:noFill/>
        </p:spPr>
        <p:txBody>
          <a:bodyPr wrap="none" rtlCol="0">
            <a:spAutoFit/>
          </a:bodyPr>
          <a:lstStyle/>
          <a:p>
            <a:r>
              <a:rPr lang="en-US" dirty="0">
                <a:latin typeface="Garamond" panose="02020404030301010803" pitchFamily="18" charset="0"/>
              </a:rPr>
              <a:t>Healthy state</a:t>
            </a:r>
          </a:p>
        </p:txBody>
      </p:sp>
      <p:cxnSp>
        <p:nvCxnSpPr>
          <p:cNvPr id="15" name="Straight Arrow Connector 14">
            <a:extLst>
              <a:ext uri="{FF2B5EF4-FFF2-40B4-BE49-F238E27FC236}">
                <a16:creationId xmlns:a16="http://schemas.microsoft.com/office/drawing/2014/main" id="{FD159C8A-C4B2-844A-88E7-46FBF1E54F76}"/>
              </a:ext>
              <a:ext uri="{C183D7F6-B498-43B3-948B-1728B52AA6E4}">
                <adec:decorative xmlns:adec="http://schemas.microsoft.com/office/drawing/2017/decorative" val="1"/>
              </a:ext>
            </a:extLst>
          </p:cNvPr>
          <p:cNvCxnSpPr>
            <a:cxnSpLocks/>
          </p:cNvCxnSpPr>
          <p:nvPr/>
        </p:nvCxnSpPr>
        <p:spPr>
          <a:xfrm flipV="1">
            <a:off x="2446638" y="4275444"/>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692E35CE-1787-3B45-91E2-AE4C2502F1F0}"/>
              </a:ext>
            </a:extLst>
          </p:cNvPr>
          <p:cNvSpPr txBox="1"/>
          <p:nvPr/>
        </p:nvSpPr>
        <p:spPr>
          <a:xfrm>
            <a:off x="1773024" y="6005390"/>
            <a:ext cx="1334276" cy="369332"/>
          </a:xfrm>
          <a:prstGeom prst="rect">
            <a:avLst/>
          </a:prstGeom>
          <a:noFill/>
        </p:spPr>
        <p:txBody>
          <a:bodyPr wrap="none" rtlCol="0">
            <a:spAutoFit/>
          </a:bodyPr>
          <a:lstStyle/>
          <a:p>
            <a:r>
              <a:rPr lang="en-US" dirty="0">
                <a:latin typeface="Garamond" panose="02020404030301010803" pitchFamily="18" charset="0"/>
              </a:rPr>
              <a:t>Oncogenesis</a:t>
            </a:r>
          </a:p>
        </p:txBody>
      </p:sp>
      <p:sp>
        <p:nvSpPr>
          <p:cNvPr id="18" name="Lightning Bolt 17">
            <a:extLst>
              <a:ext uri="{FF2B5EF4-FFF2-40B4-BE49-F238E27FC236}">
                <a16:creationId xmlns:a16="http://schemas.microsoft.com/office/drawing/2014/main" id="{17118A47-A58A-8D4C-ADEF-85DEEC4AF5E7}"/>
              </a:ext>
              <a:ext uri="{C183D7F6-B498-43B3-948B-1728B52AA6E4}">
                <adec:decorative xmlns:adec="http://schemas.microsoft.com/office/drawing/2017/decorative" val="1"/>
              </a:ext>
            </a:extLst>
          </p:cNvPr>
          <p:cNvSpPr/>
          <p:nvPr/>
        </p:nvSpPr>
        <p:spPr>
          <a:xfrm>
            <a:off x="1927654" y="3361043"/>
            <a:ext cx="512508" cy="840259"/>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8D8B338F-3F04-BF4B-943E-CCFEA133EA46}"/>
              </a:ext>
              <a:ext uri="{C183D7F6-B498-43B3-948B-1728B52AA6E4}">
                <adec:decorative xmlns:adec="http://schemas.microsoft.com/office/drawing/2017/decorative" val="1"/>
              </a:ext>
            </a:extLst>
          </p:cNvPr>
          <p:cNvSpPr/>
          <p:nvPr/>
        </p:nvSpPr>
        <p:spPr>
          <a:xfrm flipH="1">
            <a:off x="2446637" y="360341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69C44AA4-226D-8E42-88C3-BF94A2007F52}"/>
              </a:ext>
              <a:ext uri="{C183D7F6-B498-43B3-948B-1728B52AA6E4}">
                <adec:decorative xmlns:adec="http://schemas.microsoft.com/office/drawing/2017/decorative" val="1"/>
              </a:ext>
            </a:extLst>
          </p:cNvPr>
          <p:cNvSpPr/>
          <p:nvPr/>
        </p:nvSpPr>
        <p:spPr>
          <a:xfrm rot="19876310" flipH="1">
            <a:off x="2267465" y="354752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BC1750-96CE-3548-B8C6-C0361A8272E8}"/>
              </a:ext>
            </a:extLst>
          </p:cNvPr>
          <p:cNvSpPr txBox="1"/>
          <p:nvPr/>
        </p:nvSpPr>
        <p:spPr>
          <a:xfrm>
            <a:off x="8357449" y="2454190"/>
            <a:ext cx="2100255" cy="369332"/>
          </a:xfrm>
          <a:prstGeom prst="rect">
            <a:avLst/>
          </a:prstGeom>
          <a:noFill/>
        </p:spPr>
        <p:txBody>
          <a:bodyPr wrap="none" rtlCol="0">
            <a:spAutoFit/>
          </a:bodyPr>
          <a:lstStyle/>
          <a:p>
            <a:r>
              <a:rPr lang="en-US" dirty="0">
                <a:latin typeface="Garamond" panose="02020404030301010803" pitchFamily="18" charset="0"/>
              </a:rPr>
              <a:t>Symptomatic disease </a:t>
            </a:r>
          </a:p>
        </p:txBody>
      </p:sp>
      <p:cxnSp>
        <p:nvCxnSpPr>
          <p:cNvPr id="14" name="Straight Arrow Connector 13">
            <a:extLst>
              <a:ext uri="{FF2B5EF4-FFF2-40B4-BE49-F238E27FC236}">
                <a16:creationId xmlns:a16="http://schemas.microsoft.com/office/drawing/2014/main" id="{E18101AE-3F46-0F4F-BEF4-F65C5D1B3D65}"/>
              </a:ext>
              <a:ext uri="{C183D7F6-B498-43B3-948B-1728B52AA6E4}">
                <adec:decorative xmlns:adec="http://schemas.microsoft.com/office/drawing/2017/decorative" val="1"/>
              </a:ext>
            </a:extLst>
          </p:cNvPr>
          <p:cNvCxnSpPr>
            <a:cxnSpLocks/>
          </p:cNvCxnSpPr>
          <p:nvPr/>
        </p:nvCxnSpPr>
        <p:spPr>
          <a:xfrm>
            <a:off x="9280794" y="2822108"/>
            <a:ext cx="0" cy="137919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45D3C8F-2CFC-1844-98B0-3194B2984F74}"/>
              </a:ext>
            </a:extLst>
          </p:cNvPr>
          <p:cNvSpPr txBox="1"/>
          <p:nvPr/>
        </p:nvSpPr>
        <p:spPr>
          <a:xfrm>
            <a:off x="8869769" y="6098582"/>
            <a:ext cx="1587935" cy="369332"/>
          </a:xfrm>
          <a:prstGeom prst="rect">
            <a:avLst/>
          </a:prstGeom>
          <a:noFill/>
        </p:spPr>
        <p:txBody>
          <a:bodyPr wrap="none" rtlCol="0">
            <a:spAutoFit/>
          </a:bodyPr>
          <a:lstStyle/>
          <a:p>
            <a:r>
              <a:rPr lang="en-US" dirty="0">
                <a:latin typeface="Garamond" panose="02020404030301010803" pitchFamily="18" charset="0"/>
              </a:rPr>
              <a:t>Advanced stage</a:t>
            </a:r>
          </a:p>
        </p:txBody>
      </p:sp>
      <p:cxnSp>
        <p:nvCxnSpPr>
          <p:cNvPr id="23" name="Straight Arrow Connector 22">
            <a:extLst>
              <a:ext uri="{FF2B5EF4-FFF2-40B4-BE49-F238E27FC236}">
                <a16:creationId xmlns:a16="http://schemas.microsoft.com/office/drawing/2014/main" id="{C67FB266-AC28-8149-BC3F-117EE1870296}"/>
              </a:ext>
              <a:ext uri="{C183D7F6-B498-43B3-948B-1728B52AA6E4}">
                <adec:decorative xmlns:adec="http://schemas.microsoft.com/office/drawing/2017/decorative" val="1"/>
              </a:ext>
            </a:extLst>
          </p:cNvPr>
          <p:cNvCxnSpPr>
            <a:cxnSpLocks/>
          </p:cNvCxnSpPr>
          <p:nvPr/>
        </p:nvCxnSpPr>
        <p:spPr>
          <a:xfrm flipV="1">
            <a:off x="9691817" y="4312515"/>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ight Arrow 20">
            <a:extLst>
              <a:ext uri="{FF2B5EF4-FFF2-40B4-BE49-F238E27FC236}">
                <a16:creationId xmlns:a16="http://schemas.microsoft.com/office/drawing/2014/main" id="{9B6DC393-86DA-0D48-9731-5F26BB4199A6}"/>
              </a:ext>
              <a:ext uri="{C183D7F6-B498-43B3-948B-1728B52AA6E4}">
                <adec:decorative xmlns:adec="http://schemas.microsoft.com/office/drawing/2017/decorative" val="1"/>
              </a:ext>
            </a:extLst>
          </p:cNvPr>
          <p:cNvSpPr/>
          <p:nvPr/>
        </p:nvSpPr>
        <p:spPr>
          <a:xfrm>
            <a:off x="9409043" y="3817518"/>
            <a:ext cx="1689176" cy="383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995E4A-99F4-544B-97A9-03A1D175D71C}"/>
              </a:ext>
            </a:extLst>
          </p:cNvPr>
          <p:cNvSpPr txBox="1"/>
          <p:nvPr/>
        </p:nvSpPr>
        <p:spPr>
          <a:xfrm>
            <a:off x="11098219" y="4385968"/>
            <a:ext cx="737702" cy="369332"/>
          </a:xfrm>
          <a:prstGeom prst="rect">
            <a:avLst/>
          </a:prstGeom>
          <a:noFill/>
        </p:spPr>
        <p:txBody>
          <a:bodyPr wrap="none" rtlCol="0">
            <a:spAutoFit/>
          </a:bodyPr>
          <a:lstStyle/>
          <a:p>
            <a:r>
              <a:rPr lang="en-US" dirty="0">
                <a:solidFill>
                  <a:srgbClr val="C00000"/>
                </a:solidFill>
                <a:latin typeface="Garamond" panose="02020404030301010803" pitchFamily="18" charset="0"/>
              </a:rPr>
              <a:t>Death</a:t>
            </a:r>
          </a:p>
        </p:txBody>
      </p:sp>
    </p:spTree>
    <p:extLst>
      <p:ext uri="{BB962C8B-B14F-4D97-AF65-F5344CB8AC3E}">
        <p14:creationId xmlns:p14="http://schemas.microsoft.com/office/powerpoint/2010/main" val="18630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314152"/>
            <a:ext cx="11541531" cy="1325563"/>
          </a:xfrm>
        </p:spPr>
        <p:txBody>
          <a:bodyPr>
            <a:normAutofit/>
          </a:bodyPr>
          <a:lstStyle/>
          <a:p>
            <a:r>
              <a:rPr lang="en-US" sz="3600" b="1" dirty="0">
                <a:solidFill>
                  <a:schemeClr val="accent1">
                    <a:lumMod val="75000"/>
                  </a:schemeClr>
                </a:solidFill>
                <a:latin typeface="Garamond" panose="02020404030301010803" pitchFamily="18" charset="0"/>
              </a:rPr>
              <a:t>Current paradigm in cancer therapeutic development </a:t>
            </a:r>
            <a:r>
              <a:rPr lang="en-US" sz="3600" b="1" dirty="0">
                <a:solidFill>
                  <a:schemeClr val="bg1"/>
                </a:solidFill>
                <a:latin typeface="Garamond" panose="02020404030301010803" pitchFamily="18" charset="0"/>
              </a:rPr>
              <a:t>(2)</a:t>
            </a:r>
          </a:p>
        </p:txBody>
      </p:sp>
      <p:sp>
        <p:nvSpPr>
          <p:cNvPr id="3" name="Rounded Rectangle 2">
            <a:extLst>
              <a:ext uri="{FF2B5EF4-FFF2-40B4-BE49-F238E27FC236}">
                <a16:creationId xmlns:a16="http://schemas.microsoft.com/office/drawing/2014/main" id="{E8632627-3C8C-114F-A9F6-EFF6B5F03C5C}"/>
              </a:ext>
            </a:extLst>
          </p:cNvPr>
          <p:cNvSpPr/>
          <p:nvPr/>
        </p:nvSpPr>
        <p:spPr>
          <a:xfrm>
            <a:off x="963637" y="1589623"/>
            <a:ext cx="6932140" cy="1145746"/>
          </a:xfrm>
          <a:prstGeom prst="roundRect">
            <a:avLst/>
          </a:prstGeom>
          <a:solidFill>
            <a:schemeClr val="tx2">
              <a:lumMod val="75000"/>
            </a:schemeClr>
          </a:solidFill>
          <a:effectLst>
            <a:reflection blurRad="6350" stA="52000" endA="300" endPos="350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latin typeface="Garamond" panose="02020404030301010803" pitchFamily="18" charset="0"/>
              </a:rPr>
              <a:t>Is the current paradigm the only rational way of reducing the burden of cancer on patients and society? </a:t>
            </a:r>
          </a:p>
        </p:txBody>
      </p:sp>
      <p:cxnSp>
        <p:nvCxnSpPr>
          <p:cNvPr id="5" name="Straight Arrow Connector 4" descr="A timeline going from left to right, from healthy state, to oncogenesis, symptomatic disease, advanced stage, to death.">
            <a:extLst>
              <a:ext uri="{FF2B5EF4-FFF2-40B4-BE49-F238E27FC236}">
                <a16:creationId xmlns:a16="http://schemas.microsoft.com/office/drawing/2014/main" id="{3F154EFD-F69E-3C4C-9CA5-B8A13982D753}"/>
              </a:ext>
              <a:ext uri="{C183D7F6-B498-43B3-948B-1728B52AA6E4}">
                <adec:decorative xmlns:adec="http://schemas.microsoft.com/office/drawing/2017/decorative" val="0"/>
              </a:ext>
            </a:extLst>
          </p:cNvPr>
          <p:cNvCxnSpPr>
            <a:cxnSpLocks/>
          </p:cNvCxnSpPr>
          <p:nvPr/>
        </p:nvCxnSpPr>
        <p:spPr>
          <a:xfrm>
            <a:off x="679622" y="4201302"/>
            <a:ext cx="10787448" cy="74142"/>
          </a:xfrm>
          <a:prstGeom prst="straightConnector1">
            <a:avLst/>
          </a:prstGeom>
          <a:ln w="635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8F9764-7791-E746-B1D1-528DB67FE497}"/>
              </a:ext>
            </a:extLst>
          </p:cNvPr>
          <p:cNvSpPr txBox="1"/>
          <p:nvPr/>
        </p:nvSpPr>
        <p:spPr>
          <a:xfrm>
            <a:off x="88989" y="4312515"/>
            <a:ext cx="1347228" cy="369332"/>
          </a:xfrm>
          <a:prstGeom prst="rect">
            <a:avLst/>
          </a:prstGeom>
          <a:noFill/>
        </p:spPr>
        <p:txBody>
          <a:bodyPr wrap="none" rtlCol="0">
            <a:spAutoFit/>
          </a:bodyPr>
          <a:lstStyle/>
          <a:p>
            <a:r>
              <a:rPr lang="en-US" dirty="0">
                <a:latin typeface="Garamond" panose="02020404030301010803" pitchFamily="18" charset="0"/>
              </a:rPr>
              <a:t>Healthy state</a:t>
            </a:r>
          </a:p>
        </p:txBody>
      </p:sp>
      <p:sp>
        <p:nvSpPr>
          <p:cNvPr id="18" name="Lightning Bolt 17">
            <a:extLst>
              <a:ext uri="{FF2B5EF4-FFF2-40B4-BE49-F238E27FC236}">
                <a16:creationId xmlns:a16="http://schemas.microsoft.com/office/drawing/2014/main" id="{17118A47-A58A-8D4C-ADEF-85DEEC4AF5E7}"/>
              </a:ext>
              <a:ext uri="{C183D7F6-B498-43B3-948B-1728B52AA6E4}">
                <adec:decorative xmlns:adec="http://schemas.microsoft.com/office/drawing/2017/decorative" val="1"/>
              </a:ext>
            </a:extLst>
          </p:cNvPr>
          <p:cNvSpPr/>
          <p:nvPr/>
        </p:nvSpPr>
        <p:spPr>
          <a:xfrm>
            <a:off x="1927654" y="3361043"/>
            <a:ext cx="512508" cy="840259"/>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69C44AA4-226D-8E42-88C3-BF94A2007F52}"/>
              </a:ext>
              <a:ext uri="{C183D7F6-B498-43B3-948B-1728B52AA6E4}">
                <adec:decorative xmlns:adec="http://schemas.microsoft.com/office/drawing/2017/decorative" val="1"/>
              </a:ext>
            </a:extLst>
          </p:cNvPr>
          <p:cNvSpPr/>
          <p:nvPr/>
        </p:nvSpPr>
        <p:spPr>
          <a:xfrm rot="19876310" flipH="1">
            <a:off x="2267465" y="354752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8D8B338F-3F04-BF4B-943E-CCFEA133EA46}"/>
              </a:ext>
              <a:ext uri="{C183D7F6-B498-43B3-948B-1728B52AA6E4}">
                <adec:decorative xmlns:adec="http://schemas.microsoft.com/office/drawing/2017/decorative" val="1"/>
              </a:ext>
            </a:extLst>
          </p:cNvPr>
          <p:cNvSpPr/>
          <p:nvPr/>
        </p:nvSpPr>
        <p:spPr>
          <a:xfrm flipH="1">
            <a:off x="2446637" y="360341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D159C8A-C4B2-844A-88E7-46FBF1E54F76}"/>
              </a:ext>
              <a:ext uri="{C183D7F6-B498-43B3-948B-1728B52AA6E4}">
                <adec:decorative xmlns:adec="http://schemas.microsoft.com/office/drawing/2017/decorative" val="1"/>
              </a:ext>
            </a:extLst>
          </p:cNvPr>
          <p:cNvCxnSpPr>
            <a:cxnSpLocks/>
          </p:cNvCxnSpPr>
          <p:nvPr/>
        </p:nvCxnSpPr>
        <p:spPr>
          <a:xfrm flipV="1">
            <a:off x="2446638" y="4275444"/>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692E35CE-1787-3B45-91E2-AE4C2502F1F0}"/>
              </a:ext>
            </a:extLst>
          </p:cNvPr>
          <p:cNvSpPr txBox="1"/>
          <p:nvPr/>
        </p:nvSpPr>
        <p:spPr>
          <a:xfrm>
            <a:off x="1773024" y="6005390"/>
            <a:ext cx="1334276" cy="369332"/>
          </a:xfrm>
          <a:prstGeom prst="rect">
            <a:avLst/>
          </a:prstGeom>
          <a:noFill/>
        </p:spPr>
        <p:txBody>
          <a:bodyPr wrap="none" rtlCol="0">
            <a:spAutoFit/>
          </a:bodyPr>
          <a:lstStyle/>
          <a:p>
            <a:r>
              <a:rPr lang="en-US" dirty="0">
                <a:latin typeface="Garamond" panose="02020404030301010803" pitchFamily="18" charset="0"/>
              </a:rPr>
              <a:t>Oncogenesis</a:t>
            </a:r>
          </a:p>
        </p:txBody>
      </p:sp>
      <p:sp>
        <p:nvSpPr>
          <p:cNvPr id="2" name="Rectangle 1">
            <a:extLst>
              <a:ext uri="{FF2B5EF4-FFF2-40B4-BE49-F238E27FC236}">
                <a16:creationId xmlns:a16="http://schemas.microsoft.com/office/drawing/2014/main" id="{E6DDF2AA-C4E0-424B-B2E6-7445CDD56765}"/>
              </a:ext>
            </a:extLst>
          </p:cNvPr>
          <p:cNvSpPr/>
          <p:nvPr/>
        </p:nvSpPr>
        <p:spPr>
          <a:xfrm>
            <a:off x="3595817" y="4482228"/>
            <a:ext cx="4978335" cy="1754326"/>
          </a:xfrm>
          <a:prstGeom prst="rect">
            <a:avLst/>
          </a:prstGeom>
          <a:ln>
            <a:solidFill>
              <a:schemeClr val="bg2">
                <a:lumMod val="25000"/>
              </a:schemeClr>
            </a:solidFill>
          </a:ln>
        </p:spPr>
        <p:txBody>
          <a:bodyPr wrap="square">
            <a:spAutoFit/>
          </a:bodyPr>
          <a:lstStyle/>
          <a:p>
            <a:r>
              <a:rPr lang="en-US" b="1" dirty="0">
                <a:solidFill>
                  <a:schemeClr val="accent2">
                    <a:lumMod val="75000"/>
                  </a:schemeClr>
                </a:solidFill>
                <a:latin typeface="Garamond" panose="02020404030301010803" pitchFamily="18" charset="0"/>
              </a:rPr>
              <a:t>Disadvantages:</a:t>
            </a:r>
          </a:p>
          <a:p>
            <a:pPr marL="342900" indent="-342900">
              <a:buFont typeface="+mj-lt"/>
              <a:buAutoNum type="arabicPeriod"/>
            </a:pPr>
            <a:r>
              <a:rPr lang="en-US" dirty="0">
                <a:latin typeface="Garamond" panose="02020404030301010803" pitchFamily="18" charset="0"/>
              </a:rPr>
              <a:t>Tumor heterogeneity  </a:t>
            </a:r>
          </a:p>
          <a:p>
            <a:pPr marL="342900" indent="-342900">
              <a:buFont typeface="+mj-lt"/>
              <a:buAutoNum type="arabicPeriod"/>
            </a:pPr>
            <a:r>
              <a:rPr lang="en-US" dirty="0">
                <a:latin typeface="Garamond" panose="02020404030301010803" pitchFamily="18" charset="0"/>
              </a:rPr>
              <a:t>High mutational burden and complexity</a:t>
            </a:r>
          </a:p>
          <a:p>
            <a:pPr marL="342900" indent="-342900">
              <a:buFont typeface="+mj-lt"/>
              <a:buAutoNum type="arabicPeriod"/>
            </a:pPr>
            <a:r>
              <a:rPr lang="en-US" dirty="0">
                <a:latin typeface="Garamond" panose="02020404030301010803" pitchFamily="18" charset="0"/>
              </a:rPr>
              <a:t>Extremely low likelihood of cure</a:t>
            </a:r>
          </a:p>
          <a:p>
            <a:pPr marL="342900" indent="-342900">
              <a:buFont typeface="+mj-lt"/>
              <a:buAutoNum type="arabicPeriod"/>
            </a:pPr>
            <a:r>
              <a:rPr lang="en-US" dirty="0">
                <a:latin typeface="Garamond" panose="02020404030301010803" pitchFamily="18" charset="0"/>
              </a:rPr>
              <a:t>Patient pain and suffering: poor performance status, adverse events</a:t>
            </a:r>
          </a:p>
        </p:txBody>
      </p:sp>
      <p:sp>
        <p:nvSpPr>
          <p:cNvPr id="21" name="TextBox 20">
            <a:extLst>
              <a:ext uri="{FF2B5EF4-FFF2-40B4-BE49-F238E27FC236}">
                <a16:creationId xmlns:a16="http://schemas.microsoft.com/office/drawing/2014/main" id="{27299A15-5AAA-A440-91D2-01F97137671A}"/>
              </a:ext>
            </a:extLst>
          </p:cNvPr>
          <p:cNvSpPr txBox="1"/>
          <p:nvPr/>
        </p:nvSpPr>
        <p:spPr>
          <a:xfrm>
            <a:off x="8357449" y="2454190"/>
            <a:ext cx="2100255" cy="369332"/>
          </a:xfrm>
          <a:prstGeom prst="rect">
            <a:avLst/>
          </a:prstGeom>
          <a:noFill/>
        </p:spPr>
        <p:txBody>
          <a:bodyPr wrap="none" rtlCol="0">
            <a:spAutoFit/>
          </a:bodyPr>
          <a:lstStyle/>
          <a:p>
            <a:r>
              <a:rPr lang="en-US" dirty="0">
                <a:latin typeface="Garamond" panose="02020404030301010803" pitchFamily="18" charset="0"/>
              </a:rPr>
              <a:t>Symptomatic disease </a:t>
            </a:r>
          </a:p>
        </p:txBody>
      </p:sp>
      <p:cxnSp>
        <p:nvCxnSpPr>
          <p:cNvPr id="16" name="Straight Arrow Connector 15">
            <a:extLst>
              <a:ext uri="{FF2B5EF4-FFF2-40B4-BE49-F238E27FC236}">
                <a16:creationId xmlns:a16="http://schemas.microsoft.com/office/drawing/2014/main" id="{E4D7D7CF-BC11-8644-8EC0-0B158C0B3737}"/>
              </a:ext>
              <a:ext uri="{C183D7F6-B498-43B3-948B-1728B52AA6E4}">
                <adec:decorative xmlns:adec="http://schemas.microsoft.com/office/drawing/2017/decorative" val="1"/>
              </a:ext>
            </a:extLst>
          </p:cNvPr>
          <p:cNvCxnSpPr>
            <a:cxnSpLocks/>
          </p:cNvCxnSpPr>
          <p:nvPr/>
        </p:nvCxnSpPr>
        <p:spPr>
          <a:xfrm>
            <a:off x="9280794" y="2822108"/>
            <a:ext cx="0" cy="137919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ight Arrow 24">
            <a:extLst>
              <a:ext uri="{FF2B5EF4-FFF2-40B4-BE49-F238E27FC236}">
                <a16:creationId xmlns:a16="http://schemas.microsoft.com/office/drawing/2014/main" id="{4092DD3A-1C4F-EC48-8F7B-694A8FBF0517}"/>
              </a:ext>
              <a:ext uri="{C183D7F6-B498-43B3-948B-1728B52AA6E4}">
                <adec:decorative xmlns:adec="http://schemas.microsoft.com/office/drawing/2017/decorative" val="1"/>
              </a:ext>
            </a:extLst>
          </p:cNvPr>
          <p:cNvSpPr/>
          <p:nvPr/>
        </p:nvSpPr>
        <p:spPr>
          <a:xfrm>
            <a:off x="9409043" y="3817518"/>
            <a:ext cx="1689176" cy="383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C67FB266-AC28-8149-BC3F-117EE1870296}"/>
              </a:ext>
              <a:ext uri="{C183D7F6-B498-43B3-948B-1728B52AA6E4}">
                <adec:decorative xmlns:adec="http://schemas.microsoft.com/office/drawing/2017/decorative" val="1"/>
              </a:ext>
            </a:extLst>
          </p:cNvPr>
          <p:cNvCxnSpPr>
            <a:cxnSpLocks/>
          </p:cNvCxnSpPr>
          <p:nvPr/>
        </p:nvCxnSpPr>
        <p:spPr>
          <a:xfrm flipV="1">
            <a:off x="9691817" y="4312515"/>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45D3C8F-2CFC-1844-98B0-3194B2984F74}"/>
              </a:ext>
            </a:extLst>
          </p:cNvPr>
          <p:cNvSpPr txBox="1"/>
          <p:nvPr/>
        </p:nvSpPr>
        <p:spPr>
          <a:xfrm>
            <a:off x="8869769" y="6079532"/>
            <a:ext cx="1587935" cy="369332"/>
          </a:xfrm>
          <a:prstGeom prst="rect">
            <a:avLst/>
          </a:prstGeom>
          <a:noFill/>
        </p:spPr>
        <p:txBody>
          <a:bodyPr wrap="none" rtlCol="0">
            <a:spAutoFit/>
          </a:bodyPr>
          <a:lstStyle/>
          <a:p>
            <a:r>
              <a:rPr lang="en-US" dirty="0">
                <a:latin typeface="Garamond" panose="02020404030301010803" pitchFamily="18" charset="0"/>
              </a:rPr>
              <a:t>Advanced stage</a:t>
            </a:r>
          </a:p>
        </p:txBody>
      </p:sp>
      <p:sp>
        <p:nvSpPr>
          <p:cNvPr id="22" name="TextBox 21">
            <a:extLst>
              <a:ext uri="{FF2B5EF4-FFF2-40B4-BE49-F238E27FC236}">
                <a16:creationId xmlns:a16="http://schemas.microsoft.com/office/drawing/2014/main" id="{3D995E4A-99F4-544B-97A9-03A1D175D71C}"/>
              </a:ext>
            </a:extLst>
          </p:cNvPr>
          <p:cNvSpPr txBox="1"/>
          <p:nvPr/>
        </p:nvSpPr>
        <p:spPr>
          <a:xfrm>
            <a:off x="11098219" y="4385968"/>
            <a:ext cx="737702" cy="369332"/>
          </a:xfrm>
          <a:prstGeom prst="rect">
            <a:avLst/>
          </a:prstGeom>
          <a:noFill/>
        </p:spPr>
        <p:txBody>
          <a:bodyPr wrap="none" rtlCol="0">
            <a:spAutoFit/>
          </a:bodyPr>
          <a:lstStyle/>
          <a:p>
            <a:r>
              <a:rPr lang="en-US" dirty="0">
                <a:solidFill>
                  <a:srgbClr val="C00000"/>
                </a:solidFill>
                <a:latin typeface="Garamond" panose="02020404030301010803" pitchFamily="18" charset="0"/>
              </a:rPr>
              <a:t>Death</a:t>
            </a:r>
          </a:p>
        </p:txBody>
      </p:sp>
    </p:spTree>
    <p:extLst>
      <p:ext uri="{BB962C8B-B14F-4D97-AF65-F5344CB8AC3E}">
        <p14:creationId xmlns:p14="http://schemas.microsoft.com/office/powerpoint/2010/main" val="16057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83981" y="189555"/>
            <a:ext cx="10515600" cy="1325563"/>
          </a:xfrm>
        </p:spPr>
        <p:txBody>
          <a:bodyPr>
            <a:normAutofit/>
          </a:bodyPr>
          <a:lstStyle/>
          <a:p>
            <a:r>
              <a:rPr lang="en-US" sz="3600" b="1" dirty="0">
                <a:solidFill>
                  <a:schemeClr val="accent1">
                    <a:lumMod val="75000"/>
                  </a:schemeClr>
                </a:solidFill>
                <a:latin typeface="Garamond" panose="02020404030301010803" pitchFamily="18" charset="0"/>
              </a:rPr>
              <a:t>Non-Small Cell Lung Cancer</a:t>
            </a:r>
          </a:p>
        </p:txBody>
      </p:sp>
      <p:pic>
        <p:nvPicPr>
          <p:cNvPr id="8" name="Content Placeholder 7" descr="Chart plotting the 2 year relative survival percentage by year of diagnosis">
            <a:extLst>
              <a:ext uri="{FF2B5EF4-FFF2-40B4-BE49-F238E27FC236}">
                <a16:creationId xmlns:a16="http://schemas.microsoft.com/office/drawing/2014/main" id="{59A4870F-E44E-DF4D-A460-C268440C8414}"/>
              </a:ext>
            </a:extLst>
          </p:cNvPr>
          <p:cNvPicPr>
            <a:picLocks noGrp="1" noChangeAspect="1"/>
          </p:cNvPicPr>
          <p:nvPr>
            <p:ph idx="1"/>
          </p:nvPr>
        </p:nvPicPr>
        <p:blipFill>
          <a:blip r:embed="rId2"/>
          <a:stretch>
            <a:fillRect/>
          </a:stretch>
        </p:blipFill>
        <p:spPr>
          <a:xfrm>
            <a:off x="4046962" y="1324945"/>
            <a:ext cx="3936768" cy="4940749"/>
          </a:xfrm>
        </p:spPr>
      </p:pic>
      <p:sp>
        <p:nvSpPr>
          <p:cNvPr id="14" name="Rounded Rectangle 13" descr="Localized results encircled for emphasis.">
            <a:extLst>
              <a:ext uri="{FF2B5EF4-FFF2-40B4-BE49-F238E27FC236}">
                <a16:creationId xmlns:a16="http://schemas.microsoft.com/office/drawing/2014/main" id="{B5AE7FC0-3105-6A44-8634-BD1DB9B097F5}"/>
              </a:ext>
            </a:extLst>
          </p:cNvPr>
          <p:cNvSpPr/>
          <p:nvPr/>
        </p:nvSpPr>
        <p:spPr>
          <a:xfrm>
            <a:off x="4670854" y="2440788"/>
            <a:ext cx="3218935" cy="697827"/>
          </a:xfrm>
          <a:prstGeom prst="roundRect">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ight Brace 11">
            <a:extLst>
              <a:ext uri="{FF2B5EF4-FFF2-40B4-BE49-F238E27FC236}">
                <a16:creationId xmlns:a16="http://schemas.microsoft.com/office/drawing/2014/main" id="{45E32ECB-F1B4-A645-A1E3-50DA90845A1D}"/>
              </a:ext>
              <a:ext uri="{C183D7F6-B498-43B3-948B-1728B52AA6E4}">
                <adec:decorative xmlns:adec="http://schemas.microsoft.com/office/drawing/2017/decorative" val="1"/>
              </a:ext>
            </a:extLst>
          </p:cNvPr>
          <p:cNvSpPr/>
          <p:nvPr/>
        </p:nvSpPr>
        <p:spPr>
          <a:xfrm>
            <a:off x="7957751" y="2557849"/>
            <a:ext cx="420130" cy="198943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F57F68E-CE94-1C45-9059-9464D714E6BA}"/>
              </a:ext>
            </a:extLst>
          </p:cNvPr>
          <p:cNvSpPr txBox="1"/>
          <p:nvPr/>
        </p:nvSpPr>
        <p:spPr>
          <a:xfrm>
            <a:off x="8377881" y="3376104"/>
            <a:ext cx="3153107" cy="369332"/>
          </a:xfrm>
          <a:prstGeom prst="rect">
            <a:avLst/>
          </a:prstGeom>
          <a:noFill/>
        </p:spPr>
        <p:txBody>
          <a:bodyPr wrap="none" rtlCol="0">
            <a:spAutoFit/>
          </a:bodyPr>
          <a:lstStyle/>
          <a:p>
            <a:r>
              <a:rPr lang="en-US" dirty="0">
                <a:latin typeface="Garamond" panose="02020404030301010803" pitchFamily="18" charset="0"/>
              </a:rPr>
              <a:t>Significant difference in survival</a:t>
            </a:r>
          </a:p>
        </p:txBody>
      </p:sp>
      <p:sp>
        <p:nvSpPr>
          <p:cNvPr id="6" name="Rectangle 5">
            <a:extLst>
              <a:ext uri="{FF2B5EF4-FFF2-40B4-BE49-F238E27FC236}">
                <a16:creationId xmlns:a16="http://schemas.microsoft.com/office/drawing/2014/main" id="{4D2625CF-7BBF-D64E-AE07-A4047A344933}"/>
              </a:ext>
            </a:extLst>
          </p:cNvPr>
          <p:cNvSpPr/>
          <p:nvPr/>
        </p:nvSpPr>
        <p:spPr>
          <a:xfrm>
            <a:off x="453080" y="6354375"/>
            <a:ext cx="7714735" cy="276999"/>
          </a:xfrm>
          <a:prstGeom prst="rect">
            <a:avLst/>
          </a:prstGeom>
        </p:spPr>
        <p:txBody>
          <a:bodyPr wrap="square">
            <a:spAutoFit/>
          </a:bodyPr>
          <a:lstStyle/>
          <a:p>
            <a:r>
              <a:rPr lang="en-US" sz="1200" dirty="0"/>
              <a:t>Siegel RL, Miller KD, Fuchs HE, Jemal A. Cancer Statistics, 2021 CA Cancer J Clin. 2021;71(1):7-33 </a:t>
            </a:r>
          </a:p>
        </p:txBody>
      </p:sp>
    </p:spTree>
    <p:extLst>
      <p:ext uri="{BB962C8B-B14F-4D97-AF65-F5344CB8AC3E}">
        <p14:creationId xmlns:p14="http://schemas.microsoft.com/office/powerpoint/2010/main" val="214447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408E-A9A8-4C10-B631-3C7BC8DBE38E}"/>
              </a:ext>
            </a:extLst>
          </p:cNvPr>
          <p:cNvSpPr>
            <a:spLocks noGrp="1"/>
          </p:cNvSpPr>
          <p:nvPr>
            <p:ph type="title" idx="4294967295"/>
          </p:nvPr>
        </p:nvSpPr>
        <p:spPr>
          <a:xfrm>
            <a:off x="838200" y="-1351702"/>
            <a:ext cx="10515600" cy="1325563"/>
          </a:xfrm>
        </p:spPr>
        <p:txBody>
          <a:bodyPr/>
          <a:lstStyle/>
          <a:p>
            <a:r>
              <a:rPr lang="en-US" dirty="0">
                <a:solidFill>
                  <a:schemeClr val="bg1">
                    <a:lumMod val="85000"/>
                  </a:schemeClr>
                </a:solidFill>
              </a:rPr>
              <a:t>JAMA</a:t>
            </a:r>
            <a:r>
              <a:rPr lang="en-US" baseline="0" dirty="0">
                <a:solidFill>
                  <a:schemeClr val="bg1">
                    <a:lumMod val="85000"/>
                  </a:schemeClr>
                </a:solidFill>
              </a:rPr>
              <a:t> US Preventive Service Task Force Evidence Report </a:t>
            </a:r>
            <a:endParaRPr lang="en-US" dirty="0">
              <a:solidFill>
                <a:schemeClr val="bg1">
                  <a:lumMod val="85000"/>
                </a:schemeClr>
              </a:solidFill>
            </a:endParaRPr>
          </a:p>
        </p:txBody>
      </p:sp>
      <p:pic>
        <p:nvPicPr>
          <p:cNvPr id="3" name="Picture 2" descr="Bibliographic source for Screening for Lung Cancer with Low-Dose Computed Tomography.">
            <a:extLst>
              <a:ext uri="{FF2B5EF4-FFF2-40B4-BE49-F238E27FC236}">
                <a16:creationId xmlns:a16="http://schemas.microsoft.com/office/drawing/2014/main" id="{5BC4C296-C441-BA45-8D3F-ABB774955064}"/>
              </a:ext>
            </a:extLst>
          </p:cNvPr>
          <p:cNvPicPr>
            <a:picLocks noChangeAspect="1"/>
          </p:cNvPicPr>
          <p:nvPr/>
        </p:nvPicPr>
        <p:blipFill>
          <a:blip r:embed="rId2"/>
          <a:stretch>
            <a:fillRect/>
          </a:stretch>
        </p:blipFill>
        <p:spPr>
          <a:xfrm>
            <a:off x="282489" y="97138"/>
            <a:ext cx="7747000" cy="2413000"/>
          </a:xfrm>
          <a:prstGeom prst="rect">
            <a:avLst/>
          </a:prstGeom>
        </p:spPr>
      </p:pic>
      <p:sp>
        <p:nvSpPr>
          <p:cNvPr id="4" name="Rectangle 3">
            <a:extLst>
              <a:ext uri="{FF2B5EF4-FFF2-40B4-BE49-F238E27FC236}">
                <a16:creationId xmlns:a16="http://schemas.microsoft.com/office/drawing/2014/main" id="{D19C9ED7-608B-4348-880D-731FCEE5D097}"/>
              </a:ext>
            </a:extLst>
          </p:cNvPr>
          <p:cNvSpPr/>
          <p:nvPr/>
        </p:nvSpPr>
        <p:spPr>
          <a:xfrm>
            <a:off x="4931879" y="229285"/>
            <a:ext cx="1236813" cy="307777"/>
          </a:xfrm>
          <a:prstGeom prst="rect">
            <a:avLst/>
          </a:prstGeom>
        </p:spPr>
        <p:txBody>
          <a:bodyPr wrap="none">
            <a:spAutoFit/>
          </a:bodyPr>
          <a:lstStyle/>
          <a:p>
            <a:r>
              <a:rPr lang="en-US" sz="1400" b="0" i="0" dirty="0">
                <a:solidFill>
                  <a:srgbClr val="333333"/>
                </a:solidFill>
                <a:effectLst/>
                <a:latin typeface="Guardian TextSans Web"/>
              </a:rPr>
              <a:t>March 9, 2021</a:t>
            </a:r>
            <a:endParaRPr lang="en-US" sz="1400" dirty="0"/>
          </a:p>
        </p:txBody>
      </p:sp>
      <p:sp>
        <p:nvSpPr>
          <p:cNvPr id="5" name="TextBox 4">
            <a:extLst>
              <a:ext uri="{FF2B5EF4-FFF2-40B4-BE49-F238E27FC236}">
                <a16:creationId xmlns:a16="http://schemas.microsoft.com/office/drawing/2014/main" id="{9CAB654F-444B-0440-B8AA-97FB606EAAAE}"/>
              </a:ext>
            </a:extLst>
          </p:cNvPr>
          <p:cNvSpPr txBox="1"/>
          <p:nvPr/>
        </p:nvSpPr>
        <p:spPr>
          <a:xfrm>
            <a:off x="541637" y="2905553"/>
            <a:ext cx="10911017"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223 publications</a:t>
            </a:r>
          </a:p>
          <a:p>
            <a:pPr marL="285750" indent="-285750">
              <a:buFont typeface="Arial" panose="020B0604020202020204" pitchFamily="34" charset="0"/>
              <a:buChar char="•"/>
            </a:pPr>
            <a:r>
              <a:rPr lang="en-US" dirty="0">
                <a:latin typeface="Garamond" panose="02020404030301010803" pitchFamily="18" charset="0"/>
              </a:rPr>
              <a:t>Seven randomized clinical trials (N = 86,486) </a:t>
            </a:r>
          </a:p>
          <a:p>
            <a:pPr marL="742950" lvl="1" indent="-285750">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National Lung Screening Trial (NLST, N = 53,454) and </a:t>
            </a:r>
            <a:r>
              <a:rPr lang="en-US" dirty="0" err="1">
                <a:solidFill>
                  <a:schemeClr val="tx1">
                    <a:lumMod val="75000"/>
                    <a:lumOff val="25000"/>
                  </a:schemeClr>
                </a:solidFill>
                <a:latin typeface="Garamond" panose="02020404030301010803" pitchFamily="18" charset="0"/>
              </a:rPr>
              <a:t>Nederlands-Leuvens</a:t>
            </a:r>
            <a:r>
              <a:rPr lang="en-US" dirty="0">
                <a:solidFill>
                  <a:schemeClr val="tx1">
                    <a:lumMod val="75000"/>
                    <a:lumOff val="25000"/>
                  </a:schemeClr>
                </a:solidFill>
                <a:latin typeface="Garamond" panose="02020404030301010803" pitchFamily="18" charset="0"/>
              </a:rPr>
              <a:t> </a:t>
            </a:r>
            <a:r>
              <a:rPr lang="en-US" dirty="0" err="1">
                <a:solidFill>
                  <a:schemeClr val="tx1">
                    <a:lumMod val="75000"/>
                    <a:lumOff val="25000"/>
                  </a:schemeClr>
                </a:solidFill>
                <a:latin typeface="Garamond" panose="02020404030301010803" pitchFamily="18" charset="0"/>
              </a:rPr>
              <a:t>Longkanker</a:t>
            </a:r>
            <a:r>
              <a:rPr lang="en-US" dirty="0">
                <a:solidFill>
                  <a:schemeClr val="tx1">
                    <a:lumMod val="75000"/>
                    <a:lumOff val="25000"/>
                  </a:schemeClr>
                </a:solidFill>
                <a:latin typeface="Garamond" panose="02020404030301010803" pitchFamily="18" charset="0"/>
              </a:rPr>
              <a:t> Screenings </a:t>
            </a:r>
            <a:r>
              <a:rPr lang="en-US" dirty="0" err="1">
                <a:solidFill>
                  <a:schemeClr val="tx1">
                    <a:lumMod val="75000"/>
                    <a:lumOff val="25000"/>
                  </a:schemeClr>
                </a:solidFill>
                <a:latin typeface="Garamond" panose="02020404030301010803" pitchFamily="18" charset="0"/>
              </a:rPr>
              <a:t>Onderzoek</a:t>
            </a:r>
            <a:r>
              <a:rPr lang="en-US" dirty="0">
                <a:solidFill>
                  <a:schemeClr val="tx1">
                    <a:lumMod val="75000"/>
                    <a:lumOff val="25000"/>
                  </a:schemeClr>
                </a:solidFill>
                <a:latin typeface="Garamond" panose="02020404030301010803" pitchFamily="18" charset="0"/>
              </a:rPr>
              <a:t> (NELSON, N = 15,792) </a:t>
            </a: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NLST reduction in lung cancer mortality (incidence rate ratio [IRR], 0.85 [95% CI, 0.75-0.96]; number needed to screen [NNS] to prevent 1 lung cancer death, 323 over 6.5 years of follow-up) with 3 rounds of annual LDCT </a:t>
            </a:r>
          </a:p>
          <a:p>
            <a:pPr marL="285750" indent="-285750">
              <a:buFont typeface="Arial" panose="020B0604020202020204" pitchFamily="34" charset="0"/>
              <a:buChar char="•"/>
            </a:pPr>
            <a:r>
              <a:rPr lang="en-US" dirty="0">
                <a:latin typeface="Garamond" panose="02020404030301010803" pitchFamily="18" charset="0"/>
              </a:rPr>
              <a:t>NELSON reduction in lung cancer mortality (IRR, 0.75 [95% CI, 0.61-0.90]; NNS to prevent 1 lung cancer death of 130 over 10 years of follow-up) with 4 rounds of LDCT screening </a:t>
            </a:r>
          </a:p>
          <a:p>
            <a:pPr marL="285750" indent="-285750">
              <a:buFont typeface="Arial" panose="020B0604020202020204" pitchFamily="34" charset="0"/>
              <a:buChar char="•"/>
            </a:pPr>
            <a:r>
              <a:rPr lang="en-US" dirty="0">
                <a:latin typeface="Garamond" panose="02020404030301010803" pitchFamily="18" charset="0"/>
              </a:rPr>
              <a:t>For every 1000 persons screened in NLST, false-positive results led to 17 invasive procedures with fewer than 1 person having a major complication </a:t>
            </a:r>
          </a:p>
        </p:txBody>
      </p:sp>
    </p:spTree>
    <p:extLst>
      <p:ext uri="{BB962C8B-B14F-4D97-AF65-F5344CB8AC3E}">
        <p14:creationId xmlns:p14="http://schemas.microsoft.com/office/powerpoint/2010/main" val="41324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337773-F7F8-B048-8868-380410E63ECF}"/>
              </a:ext>
            </a:extLst>
          </p:cNvPr>
          <p:cNvSpPr>
            <a:spLocks noGrp="1"/>
          </p:cNvSpPr>
          <p:nvPr>
            <p:ph type="title"/>
          </p:nvPr>
        </p:nvSpPr>
        <p:spPr>
          <a:xfrm>
            <a:off x="294390" y="276052"/>
            <a:ext cx="11541531" cy="1325563"/>
          </a:xfrm>
        </p:spPr>
        <p:txBody>
          <a:bodyPr>
            <a:normAutofit/>
          </a:bodyPr>
          <a:lstStyle/>
          <a:p>
            <a:r>
              <a:rPr lang="en-US" sz="3600" b="1" dirty="0">
                <a:solidFill>
                  <a:schemeClr val="accent1">
                    <a:lumMod val="75000"/>
                  </a:schemeClr>
                </a:solidFill>
                <a:latin typeface="Garamond" panose="02020404030301010803" pitchFamily="18" charset="0"/>
              </a:rPr>
              <a:t>Moving upstream in cancer therapeutic development with liquid biopsies to enable disease interception</a:t>
            </a:r>
          </a:p>
        </p:txBody>
      </p:sp>
      <p:cxnSp>
        <p:nvCxnSpPr>
          <p:cNvPr id="5" name="Straight Arrow Connector 4" descr="A timeline going from left to right, from healthy state, to oncogenesis, symptomatic disease, advanced stage, to death.">
            <a:extLst>
              <a:ext uri="{FF2B5EF4-FFF2-40B4-BE49-F238E27FC236}">
                <a16:creationId xmlns:a16="http://schemas.microsoft.com/office/drawing/2014/main" id="{3F154EFD-F69E-3C4C-9CA5-B8A13982D753}"/>
              </a:ext>
              <a:ext uri="{C183D7F6-B498-43B3-948B-1728B52AA6E4}">
                <adec:decorative xmlns:adec="http://schemas.microsoft.com/office/drawing/2017/decorative" val="0"/>
              </a:ext>
            </a:extLst>
          </p:cNvPr>
          <p:cNvCxnSpPr>
            <a:cxnSpLocks/>
          </p:cNvCxnSpPr>
          <p:nvPr/>
        </p:nvCxnSpPr>
        <p:spPr>
          <a:xfrm>
            <a:off x="679622" y="4201302"/>
            <a:ext cx="10787448" cy="74142"/>
          </a:xfrm>
          <a:prstGeom prst="straightConnector1">
            <a:avLst/>
          </a:prstGeom>
          <a:ln w="635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8F9764-7791-E746-B1D1-528DB67FE497}"/>
              </a:ext>
            </a:extLst>
          </p:cNvPr>
          <p:cNvSpPr txBox="1"/>
          <p:nvPr/>
        </p:nvSpPr>
        <p:spPr>
          <a:xfrm>
            <a:off x="88989" y="4312515"/>
            <a:ext cx="1347228" cy="369332"/>
          </a:xfrm>
          <a:prstGeom prst="rect">
            <a:avLst/>
          </a:prstGeom>
          <a:noFill/>
        </p:spPr>
        <p:txBody>
          <a:bodyPr wrap="none" rtlCol="0">
            <a:spAutoFit/>
          </a:bodyPr>
          <a:lstStyle/>
          <a:p>
            <a:r>
              <a:rPr lang="en-US" dirty="0">
                <a:latin typeface="Garamond" panose="02020404030301010803" pitchFamily="18" charset="0"/>
              </a:rPr>
              <a:t>Healthy state</a:t>
            </a:r>
          </a:p>
        </p:txBody>
      </p:sp>
      <p:sp>
        <p:nvSpPr>
          <p:cNvPr id="18" name="Lightning Bolt 17">
            <a:extLst>
              <a:ext uri="{FF2B5EF4-FFF2-40B4-BE49-F238E27FC236}">
                <a16:creationId xmlns:a16="http://schemas.microsoft.com/office/drawing/2014/main" id="{17118A47-A58A-8D4C-ADEF-85DEEC4AF5E7}"/>
              </a:ext>
              <a:ext uri="{C183D7F6-B498-43B3-948B-1728B52AA6E4}">
                <adec:decorative xmlns:adec="http://schemas.microsoft.com/office/drawing/2017/decorative" val="1"/>
              </a:ext>
            </a:extLst>
          </p:cNvPr>
          <p:cNvSpPr/>
          <p:nvPr/>
        </p:nvSpPr>
        <p:spPr>
          <a:xfrm>
            <a:off x="1927654" y="3361043"/>
            <a:ext cx="512508" cy="840259"/>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69C44AA4-226D-8E42-88C3-BF94A2007F52}"/>
              </a:ext>
              <a:ext uri="{C183D7F6-B498-43B3-948B-1728B52AA6E4}">
                <adec:decorative xmlns:adec="http://schemas.microsoft.com/office/drawing/2017/decorative" val="1"/>
              </a:ext>
            </a:extLst>
          </p:cNvPr>
          <p:cNvSpPr/>
          <p:nvPr/>
        </p:nvSpPr>
        <p:spPr>
          <a:xfrm rot="19876310" flipH="1">
            <a:off x="2267465" y="354752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8D8B338F-3F04-BF4B-943E-CCFEA133EA46}"/>
              </a:ext>
              <a:ext uri="{C183D7F6-B498-43B3-948B-1728B52AA6E4}">
                <adec:decorative xmlns:adec="http://schemas.microsoft.com/office/drawing/2017/decorative" val="1"/>
              </a:ext>
            </a:extLst>
          </p:cNvPr>
          <p:cNvSpPr/>
          <p:nvPr/>
        </p:nvSpPr>
        <p:spPr>
          <a:xfrm flipH="1">
            <a:off x="2446637" y="3603415"/>
            <a:ext cx="407773" cy="560816"/>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D159C8A-C4B2-844A-88E7-46FBF1E54F76}"/>
              </a:ext>
              <a:ext uri="{C183D7F6-B498-43B3-948B-1728B52AA6E4}">
                <adec:decorative xmlns:adec="http://schemas.microsoft.com/office/drawing/2017/decorative" val="1"/>
              </a:ext>
            </a:extLst>
          </p:cNvPr>
          <p:cNvCxnSpPr>
            <a:cxnSpLocks/>
          </p:cNvCxnSpPr>
          <p:nvPr/>
        </p:nvCxnSpPr>
        <p:spPr>
          <a:xfrm flipV="1">
            <a:off x="2446638" y="4275444"/>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692E35CE-1787-3B45-91E2-AE4C2502F1F0}"/>
              </a:ext>
            </a:extLst>
          </p:cNvPr>
          <p:cNvSpPr txBox="1"/>
          <p:nvPr/>
        </p:nvSpPr>
        <p:spPr>
          <a:xfrm>
            <a:off x="1773024" y="6005390"/>
            <a:ext cx="1334276" cy="369332"/>
          </a:xfrm>
          <a:prstGeom prst="rect">
            <a:avLst/>
          </a:prstGeom>
          <a:noFill/>
        </p:spPr>
        <p:txBody>
          <a:bodyPr wrap="none" rtlCol="0">
            <a:spAutoFit/>
          </a:bodyPr>
          <a:lstStyle/>
          <a:p>
            <a:r>
              <a:rPr lang="en-US" dirty="0">
                <a:latin typeface="Garamond" panose="02020404030301010803" pitchFamily="18" charset="0"/>
              </a:rPr>
              <a:t>Oncogenesis</a:t>
            </a:r>
          </a:p>
        </p:txBody>
      </p:sp>
      <p:sp>
        <p:nvSpPr>
          <p:cNvPr id="25" name="Left-Right Arrow 24" descr="Asympotmatic stage resides between oncogenesis and symptomatic disease.">
            <a:extLst>
              <a:ext uri="{FF2B5EF4-FFF2-40B4-BE49-F238E27FC236}">
                <a16:creationId xmlns:a16="http://schemas.microsoft.com/office/drawing/2014/main" id="{3206791F-79F7-E644-810E-DBD2DC58D255}"/>
              </a:ext>
            </a:extLst>
          </p:cNvPr>
          <p:cNvSpPr/>
          <p:nvPr/>
        </p:nvSpPr>
        <p:spPr>
          <a:xfrm>
            <a:off x="2911205" y="3490844"/>
            <a:ext cx="6300093" cy="6809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Asymptomatic stage</a:t>
            </a:r>
          </a:p>
        </p:txBody>
      </p:sp>
      <p:sp>
        <p:nvSpPr>
          <p:cNvPr id="21" name="TextBox 20">
            <a:extLst>
              <a:ext uri="{FF2B5EF4-FFF2-40B4-BE49-F238E27FC236}">
                <a16:creationId xmlns:a16="http://schemas.microsoft.com/office/drawing/2014/main" id="{63FCC5E0-0D08-9D4F-B772-A2F7AEA2AA24}"/>
              </a:ext>
            </a:extLst>
          </p:cNvPr>
          <p:cNvSpPr txBox="1"/>
          <p:nvPr/>
        </p:nvSpPr>
        <p:spPr>
          <a:xfrm>
            <a:off x="8357449" y="2454190"/>
            <a:ext cx="2100255" cy="369332"/>
          </a:xfrm>
          <a:prstGeom prst="rect">
            <a:avLst/>
          </a:prstGeom>
          <a:noFill/>
        </p:spPr>
        <p:txBody>
          <a:bodyPr wrap="none" rtlCol="0">
            <a:spAutoFit/>
          </a:bodyPr>
          <a:lstStyle/>
          <a:p>
            <a:r>
              <a:rPr lang="en-US" dirty="0">
                <a:latin typeface="Garamond" panose="02020404030301010803" pitchFamily="18" charset="0"/>
              </a:rPr>
              <a:t>Symptomatic disease </a:t>
            </a:r>
          </a:p>
        </p:txBody>
      </p:sp>
      <p:cxnSp>
        <p:nvCxnSpPr>
          <p:cNvPr id="16" name="Straight Arrow Connector 15">
            <a:extLst>
              <a:ext uri="{FF2B5EF4-FFF2-40B4-BE49-F238E27FC236}">
                <a16:creationId xmlns:a16="http://schemas.microsoft.com/office/drawing/2014/main" id="{D5EDB87B-9EFF-3C4D-8CA6-A3EA784661F6}"/>
              </a:ext>
              <a:ext uri="{C183D7F6-B498-43B3-948B-1728B52AA6E4}">
                <adec:decorative xmlns:adec="http://schemas.microsoft.com/office/drawing/2017/decorative" val="1"/>
              </a:ext>
            </a:extLst>
          </p:cNvPr>
          <p:cNvCxnSpPr>
            <a:cxnSpLocks/>
          </p:cNvCxnSpPr>
          <p:nvPr/>
        </p:nvCxnSpPr>
        <p:spPr>
          <a:xfrm>
            <a:off x="9280794" y="2822108"/>
            <a:ext cx="0" cy="137919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C67FB266-AC28-8149-BC3F-117EE1870296}"/>
              </a:ext>
              <a:ext uri="{C183D7F6-B498-43B3-948B-1728B52AA6E4}">
                <adec:decorative xmlns:adec="http://schemas.microsoft.com/office/drawing/2017/decorative" val="1"/>
              </a:ext>
            </a:extLst>
          </p:cNvPr>
          <p:cNvCxnSpPr>
            <a:cxnSpLocks/>
          </p:cNvCxnSpPr>
          <p:nvPr/>
        </p:nvCxnSpPr>
        <p:spPr>
          <a:xfrm flipV="1">
            <a:off x="9691817" y="4312515"/>
            <a:ext cx="0" cy="180408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45D3C8F-2CFC-1844-98B0-3194B2984F74}"/>
              </a:ext>
            </a:extLst>
          </p:cNvPr>
          <p:cNvSpPr txBox="1"/>
          <p:nvPr/>
        </p:nvSpPr>
        <p:spPr>
          <a:xfrm>
            <a:off x="8869769" y="6079532"/>
            <a:ext cx="1587935" cy="369332"/>
          </a:xfrm>
          <a:prstGeom prst="rect">
            <a:avLst/>
          </a:prstGeom>
          <a:noFill/>
        </p:spPr>
        <p:txBody>
          <a:bodyPr wrap="none" rtlCol="0">
            <a:spAutoFit/>
          </a:bodyPr>
          <a:lstStyle/>
          <a:p>
            <a:r>
              <a:rPr lang="en-US" dirty="0">
                <a:latin typeface="Garamond" panose="02020404030301010803" pitchFamily="18" charset="0"/>
              </a:rPr>
              <a:t>Advanced stage</a:t>
            </a:r>
          </a:p>
        </p:txBody>
      </p:sp>
      <p:sp>
        <p:nvSpPr>
          <p:cNvPr id="22" name="TextBox 21">
            <a:extLst>
              <a:ext uri="{FF2B5EF4-FFF2-40B4-BE49-F238E27FC236}">
                <a16:creationId xmlns:a16="http://schemas.microsoft.com/office/drawing/2014/main" id="{3D995E4A-99F4-544B-97A9-03A1D175D71C}"/>
              </a:ext>
            </a:extLst>
          </p:cNvPr>
          <p:cNvSpPr txBox="1"/>
          <p:nvPr/>
        </p:nvSpPr>
        <p:spPr>
          <a:xfrm>
            <a:off x="11098219" y="4385968"/>
            <a:ext cx="737702" cy="369332"/>
          </a:xfrm>
          <a:prstGeom prst="rect">
            <a:avLst/>
          </a:prstGeom>
          <a:noFill/>
        </p:spPr>
        <p:txBody>
          <a:bodyPr wrap="none" rtlCol="0">
            <a:spAutoFit/>
          </a:bodyPr>
          <a:lstStyle/>
          <a:p>
            <a:r>
              <a:rPr lang="en-US" dirty="0">
                <a:solidFill>
                  <a:srgbClr val="C00000"/>
                </a:solidFill>
                <a:latin typeface="Garamond" panose="02020404030301010803" pitchFamily="18" charset="0"/>
              </a:rPr>
              <a:t>Death</a:t>
            </a:r>
          </a:p>
        </p:txBody>
      </p:sp>
    </p:spTree>
    <p:extLst>
      <p:ext uri="{BB962C8B-B14F-4D97-AF65-F5344CB8AC3E}">
        <p14:creationId xmlns:p14="http://schemas.microsoft.com/office/powerpoint/2010/main" val="148557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4174</TotalTime>
  <Words>1380</Words>
  <Application>Microsoft Office PowerPoint</Application>
  <PresentationFormat>Widescreen</PresentationFormat>
  <Paragraphs>154</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Garamond</vt:lpstr>
      <vt:lpstr>Guardian TextSans Web</vt:lpstr>
      <vt:lpstr>system-ui</vt:lpstr>
      <vt:lpstr>Office Theme</vt:lpstr>
      <vt:lpstr>Liquid Biopsy Applications in Clinical Research and Disease Interception </vt:lpstr>
      <vt:lpstr>Significant improvements in cancer mortality rates</vt:lpstr>
      <vt:lpstr>Advanced Non-Small Cell Lung Cancer</vt:lpstr>
      <vt:lpstr>Current paradigm in cancer therapeutic development</vt:lpstr>
      <vt:lpstr>Current paradigm in cancer therapeutic development (1)</vt:lpstr>
      <vt:lpstr>Current paradigm in cancer therapeutic development (2)</vt:lpstr>
      <vt:lpstr>Non-Small Cell Lung Cancer</vt:lpstr>
      <vt:lpstr>JAMA US Preventive Service Task Force Evidence Report </vt:lpstr>
      <vt:lpstr>Moving upstream in cancer therapeutic development with liquid biopsies to enable disease interception</vt:lpstr>
      <vt:lpstr>How good are liquid biopsy assays for cancer detection in asymptomatic stage?</vt:lpstr>
      <vt:lpstr>How good are liquid biopsy assays for cancer detection in asymptomatic stage? (1)</vt:lpstr>
      <vt:lpstr>Results</vt:lpstr>
      <vt:lpstr>Results (1)</vt:lpstr>
      <vt:lpstr>Results (Sub-study 3 with optimized assay)</vt:lpstr>
      <vt:lpstr>Cancers not detected had more favorable prognosis</vt:lpstr>
      <vt:lpstr>Moving upstream in cancer therapeutic development requires development and validation of intermediate endpoints</vt:lpstr>
      <vt:lpstr>Regulatory precedent: disease interception using metastasis free survival (MFS) in prostate cancer</vt:lpstr>
      <vt:lpstr>Regulatory precedent: disease interception using metastasis free survival (MFS) in prostate cancer (1)</vt:lpstr>
      <vt:lpstr>Future directions: use of germline testing to increase pre-test probability</vt:lpstr>
      <vt:lpstr>Broad range of application for liquid biopsies in clinical trials</vt:lpstr>
      <vt:lpstr>Monitoring treatment response and tumor dynamics </vt:lpstr>
      <vt:lpstr>Liquid biopsy derived predictive biomarkers for immunotherapy </vt:lpstr>
      <vt:lpstr>Liquid biopsy derived predictive biomarkers for immunotherapy 1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 Biopsy Applications in Clinical Research and Disease Interception</dc:title>
  <dc:creator>Sean Khozin</dc:creator>
  <cp:keywords>Liquid Biopsy Symposium; Day2; December 16, 2021; Sean Khozin, M.D., M.P.H.; Applications; Clinical Research; Disease Interception</cp:keywords>
  <cp:lastModifiedBy>Randall, Wayne (NIH/NCI) [C]</cp:lastModifiedBy>
  <cp:revision>63</cp:revision>
  <dcterms:created xsi:type="dcterms:W3CDTF">2021-12-11T23:19:30Z</dcterms:created>
  <dcterms:modified xsi:type="dcterms:W3CDTF">2022-03-29T18:13:19Z</dcterms:modified>
</cp:coreProperties>
</file>