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handoutMasterIdLst>
    <p:handoutMasterId r:id="rId26"/>
  </p:handoutMasterIdLst>
  <p:sldIdLst>
    <p:sldId id="258" r:id="rId2"/>
    <p:sldId id="345" r:id="rId3"/>
    <p:sldId id="339" r:id="rId4"/>
    <p:sldId id="313" r:id="rId5"/>
    <p:sldId id="334" r:id="rId6"/>
    <p:sldId id="336" r:id="rId7"/>
    <p:sldId id="326" r:id="rId8"/>
    <p:sldId id="338" r:id="rId9"/>
    <p:sldId id="340" r:id="rId10"/>
    <p:sldId id="342" r:id="rId11"/>
    <p:sldId id="343" r:id="rId12"/>
    <p:sldId id="344" r:id="rId13"/>
    <p:sldId id="341" r:id="rId14"/>
    <p:sldId id="333" r:id="rId15"/>
    <p:sldId id="308" r:id="rId16"/>
    <p:sldId id="315" r:id="rId17"/>
    <p:sldId id="351" r:id="rId18"/>
    <p:sldId id="324" r:id="rId19"/>
    <p:sldId id="317" r:id="rId20"/>
    <p:sldId id="327" r:id="rId21"/>
    <p:sldId id="267" r:id="rId22"/>
    <p:sldId id="347" r:id="rId23"/>
    <p:sldId id="35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94CB581-3223-12AA-8401-4EE01CDF975D}" name="John Schneider" initials="JS" userId="John Schneider"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8" autoAdjust="0"/>
    <p:restoredTop sz="86385" autoAdjust="0"/>
  </p:normalViewPr>
  <p:slideViewPr>
    <p:cSldViewPr snapToGrid="0" snapToObjects="1">
      <p:cViewPr varScale="1">
        <p:scale>
          <a:sx n="49" d="100"/>
          <a:sy n="49" d="100"/>
        </p:scale>
        <p:origin x="36" y="63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721C06-A2F9-451A-92EB-5097EA9481D7}" type="doc">
      <dgm:prSet loTypeId="urn:microsoft.com/office/officeart/2005/8/layout/vProcess5" loCatId="process" qsTypeId="urn:microsoft.com/office/officeart/2005/8/quickstyle/simple3" qsCatId="simple" csTypeId="urn:microsoft.com/office/officeart/2005/8/colors/accent1_2" csCatId="accent1" phldr="1"/>
      <dgm:spPr/>
      <dgm:t>
        <a:bodyPr/>
        <a:lstStyle/>
        <a:p>
          <a:endParaRPr lang="en-US"/>
        </a:p>
      </dgm:t>
    </dgm:pt>
    <dgm:pt modelId="{F6CE1756-2797-4F38-B006-F0352D69B0FE}">
      <dgm:prSet phldrT="[Text]"/>
      <dgm:spPr/>
      <dgm:t>
        <a:bodyPr/>
        <a:lstStyle/>
        <a:p>
          <a:r>
            <a:rPr lang="en-US" dirty="0"/>
            <a:t>Liquid biopsy generated evidence on micro metastasis </a:t>
          </a:r>
        </a:p>
      </dgm:t>
    </dgm:pt>
    <dgm:pt modelId="{E07F4558-8101-4002-9DDC-45B1D5E3D59C}" type="parTrans" cxnId="{3188969E-392E-47F6-B741-FE76A20AD9E5}">
      <dgm:prSet/>
      <dgm:spPr/>
      <dgm:t>
        <a:bodyPr/>
        <a:lstStyle/>
        <a:p>
          <a:endParaRPr lang="en-US"/>
        </a:p>
      </dgm:t>
    </dgm:pt>
    <dgm:pt modelId="{053919E6-0C3D-4458-B4E5-955204E4F907}" type="sibTrans" cxnId="{3188969E-392E-47F6-B741-FE76A20AD9E5}">
      <dgm:prSet/>
      <dgm:spPr/>
      <dgm:t>
        <a:bodyPr/>
        <a:lstStyle/>
        <a:p>
          <a:endParaRPr lang="en-US"/>
        </a:p>
      </dgm:t>
    </dgm:pt>
    <dgm:pt modelId="{D4732BA4-B098-4BF9-8C22-D4C7EC167D18}">
      <dgm:prSet phldrT="[Text]"/>
      <dgm:spPr/>
      <dgm:t>
        <a:bodyPr/>
        <a:lstStyle/>
        <a:p>
          <a:r>
            <a:rPr lang="en-US" dirty="0"/>
            <a:t>Guides and informs systemic therapy</a:t>
          </a:r>
        </a:p>
      </dgm:t>
    </dgm:pt>
    <dgm:pt modelId="{BC8E6744-161D-4711-9CCB-53D9764593E7}" type="parTrans" cxnId="{28F6D7D3-4279-4C71-8F59-D50AEAC3E628}">
      <dgm:prSet/>
      <dgm:spPr/>
      <dgm:t>
        <a:bodyPr/>
        <a:lstStyle/>
        <a:p>
          <a:endParaRPr lang="en-US"/>
        </a:p>
      </dgm:t>
    </dgm:pt>
    <dgm:pt modelId="{331D239F-C2CE-4F8F-AA15-63DDC8A66328}" type="sibTrans" cxnId="{28F6D7D3-4279-4C71-8F59-D50AEAC3E628}">
      <dgm:prSet/>
      <dgm:spPr/>
      <dgm:t>
        <a:bodyPr/>
        <a:lstStyle/>
        <a:p>
          <a:endParaRPr lang="en-US"/>
        </a:p>
      </dgm:t>
    </dgm:pt>
    <dgm:pt modelId="{0B9659FB-0816-4879-BA72-22E188DB57A4}">
      <dgm:prSet phldrT="[Text]"/>
      <dgm:spPr/>
      <dgm:t>
        <a:bodyPr/>
        <a:lstStyle/>
        <a:p>
          <a:r>
            <a:rPr lang="en-US" dirty="0"/>
            <a:t>More optimal resource allocation</a:t>
          </a:r>
        </a:p>
      </dgm:t>
    </dgm:pt>
    <dgm:pt modelId="{F597F88B-9B0C-4213-8789-0583DB622FA2}" type="parTrans" cxnId="{63828BCC-4ACE-4E94-B8E5-22F5598E04A4}">
      <dgm:prSet/>
      <dgm:spPr/>
      <dgm:t>
        <a:bodyPr/>
        <a:lstStyle/>
        <a:p>
          <a:endParaRPr lang="en-US"/>
        </a:p>
      </dgm:t>
    </dgm:pt>
    <dgm:pt modelId="{9D2D0637-F957-4E88-AE89-1A2BC98A93D8}" type="sibTrans" cxnId="{63828BCC-4ACE-4E94-B8E5-22F5598E04A4}">
      <dgm:prSet/>
      <dgm:spPr/>
      <dgm:t>
        <a:bodyPr/>
        <a:lstStyle/>
        <a:p>
          <a:endParaRPr lang="en-US"/>
        </a:p>
      </dgm:t>
    </dgm:pt>
    <dgm:pt modelId="{2BB66B7D-D665-4EEC-96A8-AE1F301A589C}" type="pres">
      <dgm:prSet presAssocID="{BF721C06-A2F9-451A-92EB-5097EA9481D7}" presName="outerComposite" presStyleCnt="0">
        <dgm:presLayoutVars>
          <dgm:chMax val="5"/>
          <dgm:dir/>
          <dgm:resizeHandles val="exact"/>
        </dgm:presLayoutVars>
      </dgm:prSet>
      <dgm:spPr/>
    </dgm:pt>
    <dgm:pt modelId="{97C44148-FA6E-46AF-890B-814F908854E5}" type="pres">
      <dgm:prSet presAssocID="{BF721C06-A2F9-451A-92EB-5097EA9481D7}" presName="dummyMaxCanvas" presStyleCnt="0">
        <dgm:presLayoutVars/>
      </dgm:prSet>
      <dgm:spPr/>
    </dgm:pt>
    <dgm:pt modelId="{F6632CA4-9763-4867-9553-98E0B4B3848C}" type="pres">
      <dgm:prSet presAssocID="{BF721C06-A2F9-451A-92EB-5097EA9481D7}" presName="ThreeNodes_1" presStyleLbl="node1" presStyleIdx="0" presStyleCnt="3">
        <dgm:presLayoutVars>
          <dgm:bulletEnabled val="1"/>
        </dgm:presLayoutVars>
      </dgm:prSet>
      <dgm:spPr/>
    </dgm:pt>
    <dgm:pt modelId="{C155C89D-098D-4C4B-AC95-5A69ED9CBDAD}" type="pres">
      <dgm:prSet presAssocID="{BF721C06-A2F9-451A-92EB-5097EA9481D7}" presName="ThreeNodes_2" presStyleLbl="node1" presStyleIdx="1" presStyleCnt="3">
        <dgm:presLayoutVars>
          <dgm:bulletEnabled val="1"/>
        </dgm:presLayoutVars>
      </dgm:prSet>
      <dgm:spPr/>
    </dgm:pt>
    <dgm:pt modelId="{A92170D0-CCD7-4FBF-9439-04CB832674CB}" type="pres">
      <dgm:prSet presAssocID="{BF721C06-A2F9-451A-92EB-5097EA9481D7}" presName="ThreeNodes_3" presStyleLbl="node1" presStyleIdx="2" presStyleCnt="3" custLinFactNeighborX="436" custLinFactNeighborY="0">
        <dgm:presLayoutVars>
          <dgm:bulletEnabled val="1"/>
        </dgm:presLayoutVars>
      </dgm:prSet>
      <dgm:spPr/>
    </dgm:pt>
    <dgm:pt modelId="{D6AE366B-AF01-4C7B-A396-A0A9BD05836E}" type="pres">
      <dgm:prSet presAssocID="{BF721C06-A2F9-451A-92EB-5097EA9481D7}" presName="ThreeConn_1-2" presStyleLbl="fgAccFollowNode1" presStyleIdx="0" presStyleCnt="2">
        <dgm:presLayoutVars>
          <dgm:bulletEnabled val="1"/>
        </dgm:presLayoutVars>
      </dgm:prSet>
      <dgm:spPr/>
    </dgm:pt>
    <dgm:pt modelId="{F454DE70-4072-4D03-A565-F9AEB6B25477}" type="pres">
      <dgm:prSet presAssocID="{BF721C06-A2F9-451A-92EB-5097EA9481D7}" presName="ThreeConn_2-3" presStyleLbl="fgAccFollowNode1" presStyleIdx="1" presStyleCnt="2">
        <dgm:presLayoutVars>
          <dgm:bulletEnabled val="1"/>
        </dgm:presLayoutVars>
      </dgm:prSet>
      <dgm:spPr/>
    </dgm:pt>
    <dgm:pt modelId="{76AD45A9-2D4D-4E61-9817-1A7812D10C03}" type="pres">
      <dgm:prSet presAssocID="{BF721C06-A2F9-451A-92EB-5097EA9481D7}" presName="ThreeNodes_1_text" presStyleLbl="node1" presStyleIdx="2" presStyleCnt="3">
        <dgm:presLayoutVars>
          <dgm:bulletEnabled val="1"/>
        </dgm:presLayoutVars>
      </dgm:prSet>
      <dgm:spPr/>
    </dgm:pt>
    <dgm:pt modelId="{E49F0284-8C05-4B54-AF5D-1BFD6BD5E0FF}" type="pres">
      <dgm:prSet presAssocID="{BF721C06-A2F9-451A-92EB-5097EA9481D7}" presName="ThreeNodes_2_text" presStyleLbl="node1" presStyleIdx="2" presStyleCnt="3">
        <dgm:presLayoutVars>
          <dgm:bulletEnabled val="1"/>
        </dgm:presLayoutVars>
      </dgm:prSet>
      <dgm:spPr/>
    </dgm:pt>
    <dgm:pt modelId="{4C801CB4-B111-4299-B570-1267B8C64AE9}" type="pres">
      <dgm:prSet presAssocID="{BF721C06-A2F9-451A-92EB-5097EA9481D7}" presName="ThreeNodes_3_text" presStyleLbl="node1" presStyleIdx="2" presStyleCnt="3">
        <dgm:presLayoutVars>
          <dgm:bulletEnabled val="1"/>
        </dgm:presLayoutVars>
      </dgm:prSet>
      <dgm:spPr/>
    </dgm:pt>
  </dgm:ptLst>
  <dgm:cxnLst>
    <dgm:cxn modelId="{998CED04-9C8B-43EC-936B-A9F3C6CF5C4A}" type="presOf" srcId="{BF721C06-A2F9-451A-92EB-5097EA9481D7}" destId="{2BB66B7D-D665-4EEC-96A8-AE1F301A589C}" srcOrd="0" destOrd="0" presId="urn:microsoft.com/office/officeart/2005/8/layout/vProcess5"/>
    <dgm:cxn modelId="{9DED0520-0193-458B-8E37-DC3C4DCEA698}" type="presOf" srcId="{F6CE1756-2797-4F38-B006-F0352D69B0FE}" destId="{F6632CA4-9763-4867-9553-98E0B4B3848C}" srcOrd="0" destOrd="0" presId="urn:microsoft.com/office/officeart/2005/8/layout/vProcess5"/>
    <dgm:cxn modelId="{A97B3321-EADC-404E-9E9F-210A10D6D6A4}" type="presOf" srcId="{D4732BA4-B098-4BF9-8C22-D4C7EC167D18}" destId="{C155C89D-098D-4C4B-AC95-5A69ED9CBDAD}" srcOrd="0" destOrd="0" presId="urn:microsoft.com/office/officeart/2005/8/layout/vProcess5"/>
    <dgm:cxn modelId="{5DEE8325-02B5-4255-B305-B776DE46244C}" type="presOf" srcId="{0B9659FB-0816-4879-BA72-22E188DB57A4}" destId="{A92170D0-CCD7-4FBF-9439-04CB832674CB}" srcOrd="0" destOrd="0" presId="urn:microsoft.com/office/officeart/2005/8/layout/vProcess5"/>
    <dgm:cxn modelId="{3188969E-392E-47F6-B741-FE76A20AD9E5}" srcId="{BF721C06-A2F9-451A-92EB-5097EA9481D7}" destId="{F6CE1756-2797-4F38-B006-F0352D69B0FE}" srcOrd="0" destOrd="0" parTransId="{E07F4558-8101-4002-9DDC-45B1D5E3D59C}" sibTransId="{053919E6-0C3D-4458-B4E5-955204E4F907}"/>
    <dgm:cxn modelId="{E25B5EA7-1DA0-408F-B9BD-8EB13208A29C}" type="presOf" srcId="{053919E6-0C3D-4458-B4E5-955204E4F907}" destId="{D6AE366B-AF01-4C7B-A396-A0A9BD05836E}" srcOrd="0" destOrd="0" presId="urn:microsoft.com/office/officeart/2005/8/layout/vProcess5"/>
    <dgm:cxn modelId="{63828BCC-4ACE-4E94-B8E5-22F5598E04A4}" srcId="{BF721C06-A2F9-451A-92EB-5097EA9481D7}" destId="{0B9659FB-0816-4879-BA72-22E188DB57A4}" srcOrd="2" destOrd="0" parTransId="{F597F88B-9B0C-4213-8789-0583DB622FA2}" sibTransId="{9D2D0637-F957-4E88-AE89-1A2BC98A93D8}"/>
    <dgm:cxn modelId="{1E4C0AD1-E93B-4032-8350-95FF769B6F8D}" type="presOf" srcId="{0B9659FB-0816-4879-BA72-22E188DB57A4}" destId="{4C801CB4-B111-4299-B570-1267B8C64AE9}" srcOrd="1" destOrd="0" presId="urn:microsoft.com/office/officeart/2005/8/layout/vProcess5"/>
    <dgm:cxn modelId="{28F6D7D3-4279-4C71-8F59-D50AEAC3E628}" srcId="{BF721C06-A2F9-451A-92EB-5097EA9481D7}" destId="{D4732BA4-B098-4BF9-8C22-D4C7EC167D18}" srcOrd="1" destOrd="0" parTransId="{BC8E6744-161D-4711-9CCB-53D9764593E7}" sibTransId="{331D239F-C2CE-4F8F-AA15-63DDC8A66328}"/>
    <dgm:cxn modelId="{94F86EE0-031B-43E7-B315-C97DF8C8DDAA}" type="presOf" srcId="{D4732BA4-B098-4BF9-8C22-D4C7EC167D18}" destId="{E49F0284-8C05-4B54-AF5D-1BFD6BD5E0FF}" srcOrd="1" destOrd="0" presId="urn:microsoft.com/office/officeart/2005/8/layout/vProcess5"/>
    <dgm:cxn modelId="{42C4CEE6-2BFE-46E7-BAC0-D396EA972A39}" type="presOf" srcId="{331D239F-C2CE-4F8F-AA15-63DDC8A66328}" destId="{F454DE70-4072-4D03-A565-F9AEB6B25477}" srcOrd="0" destOrd="0" presId="urn:microsoft.com/office/officeart/2005/8/layout/vProcess5"/>
    <dgm:cxn modelId="{29C8BAF5-D834-4A24-BC12-2DC138A7783C}" type="presOf" srcId="{F6CE1756-2797-4F38-B006-F0352D69B0FE}" destId="{76AD45A9-2D4D-4E61-9817-1A7812D10C03}" srcOrd="1" destOrd="0" presId="urn:microsoft.com/office/officeart/2005/8/layout/vProcess5"/>
    <dgm:cxn modelId="{769F3B57-A2B1-4804-91D6-3749C48E335B}" type="presParOf" srcId="{2BB66B7D-D665-4EEC-96A8-AE1F301A589C}" destId="{97C44148-FA6E-46AF-890B-814F908854E5}" srcOrd="0" destOrd="0" presId="urn:microsoft.com/office/officeart/2005/8/layout/vProcess5"/>
    <dgm:cxn modelId="{A6200CDD-787B-4E38-8CDF-D7F3FA263473}" type="presParOf" srcId="{2BB66B7D-D665-4EEC-96A8-AE1F301A589C}" destId="{F6632CA4-9763-4867-9553-98E0B4B3848C}" srcOrd="1" destOrd="0" presId="urn:microsoft.com/office/officeart/2005/8/layout/vProcess5"/>
    <dgm:cxn modelId="{549B485D-45E7-4F1C-8E37-ABD0BC737DD5}" type="presParOf" srcId="{2BB66B7D-D665-4EEC-96A8-AE1F301A589C}" destId="{C155C89D-098D-4C4B-AC95-5A69ED9CBDAD}" srcOrd="2" destOrd="0" presId="urn:microsoft.com/office/officeart/2005/8/layout/vProcess5"/>
    <dgm:cxn modelId="{189FB08E-ECAB-4EA9-BD2C-E4A1E902918D}" type="presParOf" srcId="{2BB66B7D-D665-4EEC-96A8-AE1F301A589C}" destId="{A92170D0-CCD7-4FBF-9439-04CB832674CB}" srcOrd="3" destOrd="0" presId="urn:microsoft.com/office/officeart/2005/8/layout/vProcess5"/>
    <dgm:cxn modelId="{EC823C5F-A55C-4ED3-996D-91A17779A681}" type="presParOf" srcId="{2BB66B7D-D665-4EEC-96A8-AE1F301A589C}" destId="{D6AE366B-AF01-4C7B-A396-A0A9BD05836E}" srcOrd="4" destOrd="0" presId="urn:microsoft.com/office/officeart/2005/8/layout/vProcess5"/>
    <dgm:cxn modelId="{0E2611EF-9917-4F57-8C4F-5D299683A6D1}" type="presParOf" srcId="{2BB66B7D-D665-4EEC-96A8-AE1F301A589C}" destId="{F454DE70-4072-4D03-A565-F9AEB6B25477}" srcOrd="5" destOrd="0" presId="urn:microsoft.com/office/officeart/2005/8/layout/vProcess5"/>
    <dgm:cxn modelId="{A018CD47-9371-4F2B-8516-CCCBFF0B8A5F}" type="presParOf" srcId="{2BB66B7D-D665-4EEC-96A8-AE1F301A589C}" destId="{76AD45A9-2D4D-4E61-9817-1A7812D10C03}" srcOrd="6" destOrd="0" presId="urn:microsoft.com/office/officeart/2005/8/layout/vProcess5"/>
    <dgm:cxn modelId="{24A2150D-462B-433E-B75F-71B84978AE73}" type="presParOf" srcId="{2BB66B7D-D665-4EEC-96A8-AE1F301A589C}" destId="{E49F0284-8C05-4B54-AF5D-1BFD6BD5E0FF}" srcOrd="7" destOrd="0" presId="urn:microsoft.com/office/officeart/2005/8/layout/vProcess5"/>
    <dgm:cxn modelId="{083E16FE-54FF-4B84-8888-6F2E8822F352}" type="presParOf" srcId="{2BB66B7D-D665-4EEC-96A8-AE1F301A589C}" destId="{4C801CB4-B111-4299-B570-1267B8C64AE9}"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632CA4-9763-4867-9553-98E0B4B3848C}">
      <dsp:nvSpPr>
        <dsp:cNvPr id="0" name=""/>
        <dsp:cNvSpPr/>
      </dsp:nvSpPr>
      <dsp:spPr>
        <a:xfrm>
          <a:off x="0" y="0"/>
          <a:ext cx="4461927" cy="1048511"/>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Liquid biopsy generated evidence on micro metastasis </a:t>
          </a:r>
        </a:p>
      </dsp:txBody>
      <dsp:txXfrm>
        <a:off x="30710" y="30710"/>
        <a:ext cx="3330502" cy="987091"/>
      </dsp:txXfrm>
    </dsp:sp>
    <dsp:sp modelId="{C155C89D-098D-4C4B-AC95-5A69ED9CBDAD}">
      <dsp:nvSpPr>
        <dsp:cNvPr id="0" name=""/>
        <dsp:cNvSpPr/>
      </dsp:nvSpPr>
      <dsp:spPr>
        <a:xfrm>
          <a:off x="393699" y="1223263"/>
          <a:ext cx="4461927" cy="1048511"/>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Guides and informs systemic therapy</a:t>
          </a:r>
        </a:p>
      </dsp:txBody>
      <dsp:txXfrm>
        <a:off x="424409" y="1253973"/>
        <a:ext cx="3325276" cy="987091"/>
      </dsp:txXfrm>
    </dsp:sp>
    <dsp:sp modelId="{A92170D0-CCD7-4FBF-9439-04CB832674CB}">
      <dsp:nvSpPr>
        <dsp:cNvPr id="0" name=""/>
        <dsp:cNvSpPr/>
      </dsp:nvSpPr>
      <dsp:spPr>
        <a:xfrm>
          <a:off x="787399" y="2446526"/>
          <a:ext cx="4461927" cy="1048511"/>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More optimal resource allocation</a:t>
          </a:r>
        </a:p>
      </dsp:txBody>
      <dsp:txXfrm>
        <a:off x="818109" y="2477236"/>
        <a:ext cx="3325276" cy="987091"/>
      </dsp:txXfrm>
    </dsp:sp>
    <dsp:sp modelId="{D6AE366B-AF01-4C7B-A396-A0A9BD05836E}">
      <dsp:nvSpPr>
        <dsp:cNvPr id="0" name=""/>
        <dsp:cNvSpPr/>
      </dsp:nvSpPr>
      <dsp:spPr>
        <a:xfrm>
          <a:off x="3780395" y="795121"/>
          <a:ext cx="681532" cy="681532"/>
        </a:xfrm>
        <a:prstGeom prst="downArrow">
          <a:avLst>
            <a:gd name="adj1" fmla="val 55000"/>
            <a:gd name="adj2" fmla="val 45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3933740" y="795121"/>
        <a:ext cx="374842" cy="512853"/>
      </dsp:txXfrm>
    </dsp:sp>
    <dsp:sp modelId="{F454DE70-4072-4D03-A565-F9AEB6B25477}">
      <dsp:nvSpPr>
        <dsp:cNvPr id="0" name=""/>
        <dsp:cNvSpPr/>
      </dsp:nvSpPr>
      <dsp:spPr>
        <a:xfrm>
          <a:off x="4174095" y="2011394"/>
          <a:ext cx="681532" cy="681532"/>
        </a:xfrm>
        <a:prstGeom prst="downArrow">
          <a:avLst>
            <a:gd name="adj1" fmla="val 55000"/>
            <a:gd name="adj2" fmla="val 45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4327440" y="2011394"/>
        <a:ext cx="374842" cy="512853"/>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59E789C-9798-8D48-85ED-A06EB8E9CDD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2089DDD-1184-1A44-BED3-2EED865AC14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3242AF7-4086-1F4C-9C22-680A60B30AA0}" type="datetimeFigureOut">
              <a:t>3/31/2022</a:t>
            </a:fld>
            <a:endParaRPr lang="en-US"/>
          </a:p>
        </p:txBody>
      </p:sp>
      <p:sp>
        <p:nvSpPr>
          <p:cNvPr id="4" name="Footer Placeholder 3">
            <a:extLst>
              <a:ext uri="{FF2B5EF4-FFF2-40B4-BE49-F238E27FC236}">
                <a16:creationId xmlns:a16="http://schemas.microsoft.com/office/drawing/2014/main" id="{E89378B5-91A3-7D4A-936E-83C0564CFA7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C825121-6B97-6C46-85D4-57557A77759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B4E9062-673A-F341-ABDC-3F6A676C18DD}" type="slidenum">
              <a:t>‹#›</a:t>
            </a:fld>
            <a:endParaRPr lang="en-US"/>
          </a:p>
        </p:txBody>
      </p:sp>
    </p:spTree>
    <p:extLst>
      <p:ext uri="{BB962C8B-B14F-4D97-AF65-F5344CB8AC3E}">
        <p14:creationId xmlns:p14="http://schemas.microsoft.com/office/powerpoint/2010/main" val="26511322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C4596F-184F-8949-AA0F-E23EBEB9ABD4}" type="datetimeFigureOut">
              <a:t>3/31/2022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1C91C-643D-3242-97A7-E2746386E8A5}" type="slidenum">
              <a:t>‹#›</a:t>
            </a:fld>
            <a:endParaRPr lang="en-US"/>
          </a:p>
        </p:txBody>
      </p:sp>
    </p:spTree>
    <p:extLst>
      <p:ext uri="{BB962C8B-B14F-4D97-AF65-F5344CB8AC3E}">
        <p14:creationId xmlns:p14="http://schemas.microsoft.com/office/powerpoint/2010/main" val="797204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dirty="0">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E071C91C-643D-3242-97A7-E2746386E8A5}" type="slidenum">
              <a:rPr lang="en-US" smtClean="0"/>
              <a:t>2</a:t>
            </a:fld>
            <a:endParaRPr lang="en-US"/>
          </a:p>
        </p:txBody>
      </p:sp>
    </p:spTree>
    <p:extLst>
      <p:ext uri="{BB962C8B-B14F-4D97-AF65-F5344CB8AC3E}">
        <p14:creationId xmlns:p14="http://schemas.microsoft.com/office/powerpoint/2010/main" val="38385690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dirty="0">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E071C91C-643D-3242-97A7-E2746386E8A5}" type="slidenum">
              <a:rPr lang="en-US" smtClean="0"/>
              <a:t>14</a:t>
            </a:fld>
            <a:endParaRPr lang="en-US"/>
          </a:p>
        </p:txBody>
      </p:sp>
    </p:spTree>
    <p:extLst>
      <p:ext uri="{BB962C8B-B14F-4D97-AF65-F5344CB8AC3E}">
        <p14:creationId xmlns:p14="http://schemas.microsoft.com/office/powerpoint/2010/main" val="26836634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1C91C-643D-3242-97A7-E2746386E8A5}" type="slidenum">
              <a:rPr lang="en-US" smtClean="0"/>
              <a:t>15</a:t>
            </a:fld>
            <a:endParaRPr lang="en-US"/>
          </a:p>
        </p:txBody>
      </p:sp>
    </p:spTree>
    <p:extLst>
      <p:ext uri="{BB962C8B-B14F-4D97-AF65-F5344CB8AC3E}">
        <p14:creationId xmlns:p14="http://schemas.microsoft.com/office/powerpoint/2010/main" val="31103911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dirty="0">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E071C91C-643D-3242-97A7-E2746386E8A5}" type="slidenum">
              <a:rPr lang="en-US" smtClean="0"/>
              <a:t>16</a:t>
            </a:fld>
            <a:endParaRPr lang="en-US"/>
          </a:p>
        </p:txBody>
      </p:sp>
    </p:spTree>
    <p:extLst>
      <p:ext uri="{BB962C8B-B14F-4D97-AF65-F5344CB8AC3E}">
        <p14:creationId xmlns:p14="http://schemas.microsoft.com/office/powerpoint/2010/main" val="16791618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dirty="0">
                <a:latin typeface="Segoe UI" panose="020B0502040204020203" pitchFamily="34" charset="0"/>
              </a:rPr>
              <a:t>[1] </a:t>
            </a:r>
            <a:r>
              <a:rPr lang="en-US" sz="1800" i="1" dirty="0">
                <a:latin typeface="Segoe UI" panose="020B0502040204020203" pitchFamily="34" charset="0"/>
              </a:rPr>
              <a:t>CISNET Model Registry</a:t>
            </a:r>
            <a:r>
              <a:rPr lang="en-US" sz="1800" i="0" dirty="0">
                <a:latin typeface="Segoe UI" panose="020B0502040204020203" pitchFamily="34" charset="0"/>
              </a:rPr>
              <a:t>.  [cited 2021; Available from: https://resources.cisnet.cancer.gov/registry/home/.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dirty="0">
                <a:latin typeface="Segoe UI" panose="020B0502040204020203" pitchFamily="34" charset="0"/>
              </a:rPr>
              <a:t>[2] </a:t>
            </a:r>
            <a:r>
              <a:rPr lang="en-US" sz="1800" i="1" dirty="0">
                <a:latin typeface="Segoe UI" panose="020B0502040204020203" pitchFamily="34" charset="0"/>
              </a:rPr>
              <a:t>CISNET-DFCI (Dana-Farber)</a:t>
            </a:r>
            <a:r>
              <a:rPr lang="en-US" sz="1800" i="0" dirty="0">
                <a:latin typeface="Segoe UI" panose="020B0502040204020203" pitchFamily="34" charset="0"/>
              </a:rPr>
              <a:t>.  [cited 2021; Available from: https://resources.cisnet.cancer.gov/registry/packages/cisnet-dfci-dana-farber/#basics.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dirty="0">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E071C91C-643D-3242-97A7-E2746386E8A5}" type="slidenum">
              <a:rPr lang="en-US" smtClean="0"/>
              <a:t>17</a:t>
            </a:fld>
            <a:endParaRPr lang="en-US"/>
          </a:p>
        </p:txBody>
      </p:sp>
    </p:spTree>
    <p:extLst>
      <p:ext uri="{BB962C8B-B14F-4D97-AF65-F5344CB8AC3E}">
        <p14:creationId xmlns:p14="http://schemas.microsoft.com/office/powerpoint/2010/main" val="24663776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dirty="0">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E071C91C-643D-3242-97A7-E2746386E8A5}" type="slidenum">
              <a:rPr lang="en-US" smtClean="0"/>
              <a:t>18</a:t>
            </a:fld>
            <a:endParaRPr lang="en-US"/>
          </a:p>
        </p:txBody>
      </p:sp>
    </p:spTree>
    <p:extLst>
      <p:ext uri="{BB962C8B-B14F-4D97-AF65-F5344CB8AC3E}">
        <p14:creationId xmlns:p14="http://schemas.microsoft.com/office/powerpoint/2010/main" val="42048168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dirty="0">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E071C91C-643D-3242-97A7-E2746386E8A5}" type="slidenum">
              <a:rPr lang="en-US" smtClean="0"/>
              <a:t>19</a:t>
            </a:fld>
            <a:endParaRPr lang="en-US"/>
          </a:p>
        </p:txBody>
      </p:sp>
    </p:spTree>
    <p:extLst>
      <p:ext uri="{BB962C8B-B14F-4D97-AF65-F5344CB8AC3E}">
        <p14:creationId xmlns:p14="http://schemas.microsoft.com/office/powerpoint/2010/main" val="67523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dirty="0">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E071C91C-643D-3242-97A7-E2746386E8A5}" type="slidenum">
              <a:rPr lang="en-US" smtClean="0"/>
              <a:t>20</a:t>
            </a:fld>
            <a:endParaRPr lang="en-US"/>
          </a:p>
        </p:txBody>
      </p:sp>
    </p:spTree>
    <p:extLst>
      <p:ext uri="{BB962C8B-B14F-4D97-AF65-F5344CB8AC3E}">
        <p14:creationId xmlns:p14="http://schemas.microsoft.com/office/powerpoint/2010/main" val="10868352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dirty="0">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E071C91C-643D-3242-97A7-E2746386E8A5}" type="slidenum">
              <a:rPr lang="en-US" smtClean="0"/>
              <a:t>21</a:t>
            </a:fld>
            <a:endParaRPr lang="en-US"/>
          </a:p>
        </p:txBody>
      </p:sp>
    </p:spTree>
    <p:extLst>
      <p:ext uri="{BB962C8B-B14F-4D97-AF65-F5344CB8AC3E}">
        <p14:creationId xmlns:p14="http://schemas.microsoft.com/office/powerpoint/2010/main" val="16380941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dirty="0">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E071C91C-643D-3242-97A7-E2746386E8A5}" type="slidenum">
              <a:rPr lang="en-US" smtClean="0"/>
              <a:t>22</a:t>
            </a:fld>
            <a:endParaRPr lang="en-US"/>
          </a:p>
        </p:txBody>
      </p:sp>
    </p:spTree>
    <p:extLst>
      <p:ext uri="{BB962C8B-B14F-4D97-AF65-F5344CB8AC3E}">
        <p14:creationId xmlns:p14="http://schemas.microsoft.com/office/powerpoint/2010/main" val="707959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dirty="0">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E071C91C-643D-3242-97A7-E2746386E8A5}" type="slidenum">
              <a:rPr lang="en-US" smtClean="0"/>
              <a:t>4</a:t>
            </a:fld>
            <a:endParaRPr lang="en-US"/>
          </a:p>
        </p:txBody>
      </p:sp>
    </p:spTree>
    <p:extLst>
      <p:ext uri="{BB962C8B-B14F-4D97-AF65-F5344CB8AC3E}">
        <p14:creationId xmlns:p14="http://schemas.microsoft.com/office/powerpoint/2010/main" val="3496712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dirty="0">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E071C91C-643D-3242-97A7-E2746386E8A5}" type="slidenum">
              <a:rPr lang="en-US" smtClean="0"/>
              <a:t>5</a:t>
            </a:fld>
            <a:endParaRPr lang="en-US"/>
          </a:p>
        </p:txBody>
      </p:sp>
    </p:spTree>
    <p:extLst>
      <p:ext uri="{BB962C8B-B14F-4D97-AF65-F5344CB8AC3E}">
        <p14:creationId xmlns:p14="http://schemas.microsoft.com/office/powerpoint/2010/main" val="191134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Segoe UI" panose="020B0502040204020203" pitchFamily="34" charset="0"/>
              </a:rPr>
              <a:t>[1] MJ, I.J., et al., </a:t>
            </a:r>
            <a:r>
              <a:rPr lang="en-US" sz="1800" i="1" dirty="0">
                <a:latin typeface="Segoe UI" panose="020B0502040204020203" pitchFamily="34" charset="0"/>
              </a:rPr>
              <a:t>Towards Routine Implementation of Liquid Biopsies in Cancer Management: It Is Always Too Early, until Suddenly It Is Too Late.</a:t>
            </a:r>
            <a:r>
              <a:rPr lang="en-US" sz="1800" i="0" dirty="0">
                <a:latin typeface="Segoe UI" panose="020B0502040204020203" pitchFamily="34" charset="0"/>
              </a:rPr>
              <a:t> Diagnostics (Basel), 2021. </a:t>
            </a:r>
            <a:r>
              <a:rPr lang="en-US" sz="1800" b="1" i="0" dirty="0">
                <a:latin typeface="Segoe UI" panose="020B0502040204020203" pitchFamily="34" charset="0"/>
              </a:rPr>
              <a:t>11</a:t>
            </a:r>
            <a:r>
              <a:rPr lang="en-US" sz="1800" b="0" i="0" dirty="0">
                <a:latin typeface="Segoe UI" panose="020B0502040204020203" pitchFamily="34" charset="0"/>
              </a:rPr>
              <a:t>(1).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dirty="0">
                <a:latin typeface="Segoe UI" panose="020B0502040204020203" pitchFamily="34" charset="0"/>
              </a:rPr>
              <a:t>[2] </a:t>
            </a:r>
            <a:r>
              <a:rPr lang="en-US" sz="1800" dirty="0" err="1">
                <a:latin typeface="Segoe UI" panose="020B0502040204020203" pitchFamily="34" charset="0"/>
              </a:rPr>
              <a:t>Degeling</a:t>
            </a:r>
            <a:r>
              <a:rPr lang="en-US" sz="1800" dirty="0">
                <a:latin typeface="Segoe UI" panose="020B0502040204020203" pitchFamily="34" charset="0"/>
              </a:rPr>
              <a:t>, K., et al., </a:t>
            </a:r>
            <a:r>
              <a:rPr lang="en-US" sz="1800" i="1" dirty="0">
                <a:latin typeface="Segoe UI" panose="020B0502040204020203" pitchFamily="34" charset="0"/>
              </a:rPr>
              <a:t>Comparison of Timed Automata with Discrete Event Simulation for Modeling of Biomarker-Based Treatment Decisions: An Illustration for Metastatic Castration-Resistant Prostate Cancer.</a:t>
            </a:r>
            <a:r>
              <a:rPr lang="en-US" sz="1800" i="0" dirty="0">
                <a:latin typeface="Segoe UI" panose="020B0502040204020203" pitchFamily="34" charset="0"/>
              </a:rPr>
              <a:t> Value Health, 2017. </a:t>
            </a:r>
            <a:r>
              <a:rPr lang="en-US" sz="1800" b="1" i="0" dirty="0">
                <a:latin typeface="Segoe UI" panose="020B0502040204020203" pitchFamily="34" charset="0"/>
              </a:rPr>
              <a:t>20</a:t>
            </a:r>
            <a:r>
              <a:rPr lang="en-US" sz="1800" b="0" i="0" dirty="0">
                <a:latin typeface="Segoe UI" panose="020B0502040204020203" pitchFamily="34" charset="0"/>
              </a:rPr>
              <a:t>(10): p. 1411-1419.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dirty="0">
                <a:latin typeface="Segoe UI" panose="020B0502040204020203" pitchFamily="34" charset="0"/>
              </a:rPr>
              <a:t>[3]</a:t>
            </a:r>
            <a:r>
              <a:rPr lang="en-US" sz="1800" dirty="0">
                <a:latin typeface="Segoe UI" panose="020B0502040204020203" pitchFamily="34" charset="0"/>
              </a:rPr>
              <a:t> Kapoor, R., et al., </a:t>
            </a:r>
            <a:r>
              <a:rPr lang="en-US" sz="1800" i="1" dirty="0">
                <a:latin typeface="Segoe UI" panose="020B0502040204020203" pitchFamily="34" charset="0"/>
              </a:rPr>
              <a:t>Evaluating the Use of microRNA Blood Tests for Gastric Cancer Screening in a Stratified Population-Level Screening Program: An Early Model-Based Cost-Effectiveness Analysis.</a:t>
            </a:r>
            <a:r>
              <a:rPr lang="en-US" sz="1800" i="0" dirty="0">
                <a:latin typeface="Segoe UI" panose="020B0502040204020203" pitchFamily="34" charset="0"/>
              </a:rPr>
              <a:t> Value Health, 2020. </a:t>
            </a:r>
            <a:r>
              <a:rPr lang="en-US" sz="1800" b="1" i="0" dirty="0">
                <a:latin typeface="Segoe UI" panose="020B0502040204020203" pitchFamily="34" charset="0"/>
              </a:rPr>
              <a:t>23</a:t>
            </a:r>
            <a:r>
              <a:rPr lang="en-US" sz="1800" b="0" i="0" dirty="0">
                <a:latin typeface="Segoe UI" panose="020B0502040204020203" pitchFamily="34" charset="0"/>
              </a:rPr>
              <a:t>(9): p. 1171-1179.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dirty="0">
                <a:latin typeface="Segoe UI" panose="020B0502040204020203" pitchFamily="34" charset="0"/>
              </a:rPr>
              <a:t>[4] </a:t>
            </a:r>
            <a:r>
              <a:rPr lang="en-US" sz="1800" dirty="0">
                <a:latin typeface="Segoe UI" panose="020B0502040204020203" pitchFamily="34" charset="0"/>
              </a:rPr>
              <a:t>Sánchez-Calderón, D., et al., </a:t>
            </a:r>
            <a:r>
              <a:rPr lang="en-US" sz="1800" i="1" dirty="0">
                <a:latin typeface="Segoe UI" panose="020B0502040204020203" pitchFamily="34" charset="0"/>
              </a:rPr>
              <a:t>Analysis of the Cost-Effectiveness of Liquid Biopsy to Determine Treatment Change in Patients with Her2-Positive Advanced Breast Cancer in Colombia.</a:t>
            </a:r>
            <a:r>
              <a:rPr lang="en-US" sz="1800" i="0" dirty="0">
                <a:latin typeface="Segoe UI" panose="020B0502040204020203" pitchFamily="34" charset="0"/>
              </a:rPr>
              <a:t> </a:t>
            </a:r>
            <a:r>
              <a:rPr lang="en-US" sz="1800" i="0" dirty="0" err="1">
                <a:latin typeface="Segoe UI" panose="020B0502040204020203" pitchFamily="34" charset="0"/>
              </a:rPr>
              <a:t>Clinicoecon</a:t>
            </a:r>
            <a:r>
              <a:rPr lang="en-US" sz="1800" i="0" dirty="0">
                <a:latin typeface="Segoe UI" panose="020B0502040204020203" pitchFamily="34" charset="0"/>
              </a:rPr>
              <a:t> Outcomes Res, 2020. </a:t>
            </a:r>
            <a:r>
              <a:rPr lang="en-US" sz="1800" b="1" i="0" dirty="0">
                <a:latin typeface="Segoe UI" panose="020B0502040204020203" pitchFamily="34" charset="0"/>
              </a:rPr>
              <a:t>12</a:t>
            </a:r>
            <a:r>
              <a:rPr lang="en-US" sz="1800" b="0" i="0" dirty="0">
                <a:latin typeface="Segoe UI" panose="020B0502040204020203" pitchFamily="34" charset="0"/>
              </a:rPr>
              <a:t>: p. 115-122.</a:t>
            </a:r>
          </a:p>
        </p:txBody>
      </p:sp>
      <p:sp>
        <p:nvSpPr>
          <p:cNvPr id="4" name="Slide Number Placeholder 3"/>
          <p:cNvSpPr>
            <a:spLocks noGrp="1"/>
          </p:cNvSpPr>
          <p:nvPr>
            <p:ph type="sldNum" sz="quarter" idx="5"/>
          </p:nvPr>
        </p:nvSpPr>
        <p:spPr/>
        <p:txBody>
          <a:bodyPr/>
          <a:lstStyle/>
          <a:p>
            <a:fld id="{E071C91C-643D-3242-97A7-E2746386E8A5}" type="slidenum">
              <a:rPr lang="en-US" smtClean="0"/>
              <a:t>6</a:t>
            </a:fld>
            <a:endParaRPr lang="en-US"/>
          </a:p>
        </p:txBody>
      </p:sp>
    </p:spTree>
    <p:extLst>
      <p:ext uri="{BB962C8B-B14F-4D97-AF65-F5344CB8AC3E}">
        <p14:creationId xmlns:p14="http://schemas.microsoft.com/office/powerpoint/2010/main" val="14766101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Segoe UI" panose="020B0502040204020203" pitchFamily="34" charset="0"/>
              </a:rPr>
              <a:t>MJ, I.J., et al., </a:t>
            </a:r>
            <a:r>
              <a:rPr lang="en-US" sz="1800" i="1" dirty="0">
                <a:latin typeface="Segoe UI" panose="020B0502040204020203" pitchFamily="34" charset="0"/>
              </a:rPr>
              <a:t>Towards Routine Implementation of Liquid Biopsies in Cancer Management: It Is Always Too Early, until Suddenly It Is Too Late.</a:t>
            </a:r>
            <a:r>
              <a:rPr lang="en-US" sz="1800" i="0" dirty="0">
                <a:latin typeface="Segoe UI" panose="020B0502040204020203" pitchFamily="34" charset="0"/>
              </a:rPr>
              <a:t> Diagnostics (Basel), 2021. </a:t>
            </a:r>
            <a:r>
              <a:rPr lang="en-US" sz="1800" b="1" i="0" dirty="0">
                <a:latin typeface="Segoe UI" panose="020B0502040204020203" pitchFamily="34" charset="0"/>
              </a:rPr>
              <a:t>11</a:t>
            </a:r>
            <a:r>
              <a:rPr lang="en-US" sz="1800" b="0" i="0" dirty="0">
                <a:latin typeface="Segoe UI" panose="020B0502040204020203" pitchFamily="34" charset="0"/>
              </a:rPr>
              <a:t>(1).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dirty="0">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E071C91C-643D-3242-97A7-E2746386E8A5}" type="slidenum">
              <a:rPr lang="en-US" smtClean="0"/>
              <a:t>7</a:t>
            </a:fld>
            <a:endParaRPr lang="en-US"/>
          </a:p>
        </p:txBody>
      </p:sp>
    </p:spTree>
    <p:extLst>
      <p:ext uri="{BB962C8B-B14F-4D97-AF65-F5344CB8AC3E}">
        <p14:creationId xmlns:p14="http://schemas.microsoft.com/office/powerpoint/2010/main" val="3535267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[1] </a:t>
            </a:r>
            <a:r>
              <a:rPr lang="en-US" sz="1800" dirty="0">
                <a:latin typeface="Segoe UI" panose="020B0502040204020203" pitchFamily="34" charset="0"/>
              </a:rPr>
              <a:t>MJ, I.J., et al., </a:t>
            </a:r>
            <a:r>
              <a:rPr lang="en-US" sz="1800" i="1" dirty="0">
                <a:latin typeface="Segoe UI" panose="020B0502040204020203" pitchFamily="34" charset="0"/>
              </a:rPr>
              <a:t>Health economic impact of liquid biopsies in cancer management.</a:t>
            </a:r>
            <a:r>
              <a:rPr lang="en-US" sz="1800" i="0" dirty="0">
                <a:latin typeface="Segoe UI" panose="020B0502040204020203" pitchFamily="34" charset="0"/>
              </a:rPr>
              <a:t> Expert Rev </a:t>
            </a:r>
            <a:r>
              <a:rPr lang="en-US" sz="1800" i="0" dirty="0" err="1">
                <a:latin typeface="Segoe UI" panose="020B0502040204020203" pitchFamily="34" charset="0"/>
              </a:rPr>
              <a:t>Pharmacoecon</a:t>
            </a:r>
            <a:r>
              <a:rPr lang="en-US" sz="1800" i="0" dirty="0">
                <a:latin typeface="Segoe UI" panose="020B0502040204020203" pitchFamily="34" charset="0"/>
              </a:rPr>
              <a:t> Outcomes Res, 2018. </a:t>
            </a:r>
            <a:r>
              <a:rPr lang="en-US" sz="1800" b="1" i="0" dirty="0">
                <a:latin typeface="Segoe UI" panose="020B0502040204020203" pitchFamily="34" charset="0"/>
              </a:rPr>
              <a:t>18</a:t>
            </a:r>
            <a:r>
              <a:rPr lang="en-US" sz="1800" b="0" i="0" dirty="0">
                <a:latin typeface="Segoe UI" panose="020B0502040204020203" pitchFamily="34" charset="0"/>
              </a:rPr>
              <a:t>(6): p. 593-599.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dirty="0">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E071C91C-643D-3242-97A7-E2746386E8A5}" type="slidenum">
              <a:rPr lang="en-US" smtClean="0"/>
              <a:t>9</a:t>
            </a:fld>
            <a:endParaRPr lang="en-US"/>
          </a:p>
        </p:txBody>
      </p:sp>
    </p:spTree>
    <p:extLst>
      <p:ext uri="{BB962C8B-B14F-4D97-AF65-F5344CB8AC3E}">
        <p14:creationId xmlns:p14="http://schemas.microsoft.com/office/powerpoint/2010/main" val="827956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dirty="0">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E071C91C-643D-3242-97A7-E2746386E8A5}" type="slidenum">
              <a:rPr lang="en-US" smtClean="0"/>
              <a:t>10</a:t>
            </a:fld>
            <a:endParaRPr lang="en-US"/>
          </a:p>
        </p:txBody>
      </p:sp>
    </p:spTree>
    <p:extLst>
      <p:ext uri="{BB962C8B-B14F-4D97-AF65-F5344CB8AC3E}">
        <p14:creationId xmlns:p14="http://schemas.microsoft.com/office/powerpoint/2010/main" val="26632579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dirty="0">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E071C91C-643D-3242-97A7-E2746386E8A5}" type="slidenum">
              <a:rPr lang="en-US" smtClean="0"/>
              <a:t>11</a:t>
            </a:fld>
            <a:endParaRPr lang="en-US"/>
          </a:p>
        </p:txBody>
      </p:sp>
    </p:spTree>
    <p:extLst>
      <p:ext uri="{BB962C8B-B14F-4D97-AF65-F5344CB8AC3E}">
        <p14:creationId xmlns:p14="http://schemas.microsoft.com/office/powerpoint/2010/main" val="3835125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[1] </a:t>
            </a:r>
            <a:r>
              <a:rPr lang="en-US" sz="1800" dirty="0">
                <a:latin typeface="Segoe UI" panose="020B0502040204020203" pitchFamily="34" charset="0"/>
              </a:rPr>
              <a:t>MJ, I.J., et al., </a:t>
            </a:r>
            <a:r>
              <a:rPr lang="en-US" sz="1800" i="1" dirty="0">
                <a:latin typeface="Segoe UI" panose="020B0502040204020203" pitchFamily="34" charset="0"/>
              </a:rPr>
              <a:t>Health economic impact of liquid biopsies in cancer management.</a:t>
            </a:r>
            <a:r>
              <a:rPr lang="en-US" sz="1800" i="0" dirty="0">
                <a:latin typeface="Segoe UI" panose="020B0502040204020203" pitchFamily="34" charset="0"/>
              </a:rPr>
              <a:t> Expert Rev </a:t>
            </a:r>
            <a:r>
              <a:rPr lang="en-US" sz="1800" i="0" dirty="0" err="1">
                <a:latin typeface="Segoe UI" panose="020B0502040204020203" pitchFamily="34" charset="0"/>
              </a:rPr>
              <a:t>Pharmacoecon</a:t>
            </a:r>
            <a:r>
              <a:rPr lang="en-US" sz="1800" i="0" dirty="0">
                <a:latin typeface="Segoe UI" panose="020B0502040204020203" pitchFamily="34" charset="0"/>
              </a:rPr>
              <a:t> Outcomes Res, 2018. </a:t>
            </a:r>
            <a:r>
              <a:rPr lang="en-US" sz="1800" b="1" i="0" dirty="0">
                <a:latin typeface="Segoe UI" panose="020B0502040204020203" pitchFamily="34" charset="0"/>
              </a:rPr>
              <a:t>18</a:t>
            </a:r>
            <a:r>
              <a:rPr lang="en-US" sz="1800" b="0" i="0" dirty="0">
                <a:latin typeface="Segoe UI" panose="020B0502040204020203" pitchFamily="34" charset="0"/>
              </a:rPr>
              <a:t>(6): p. 593-599.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dirty="0">
                <a:latin typeface="Segoe UI" panose="020B0502040204020203" pitchFamily="34" charset="0"/>
              </a:rPr>
              <a:t>[2] </a:t>
            </a:r>
            <a:r>
              <a:rPr lang="en-US" sz="1800" dirty="0">
                <a:latin typeface="Segoe UI" panose="020B0502040204020203" pitchFamily="34" charset="0"/>
              </a:rPr>
              <a:t>Tay, T.K.Y. and P.H. Tan, </a:t>
            </a:r>
            <a:r>
              <a:rPr lang="en-US" sz="1800" i="1" dirty="0">
                <a:latin typeface="Segoe UI" panose="020B0502040204020203" pitchFamily="34" charset="0"/>
              </a:rPr>
              <a:t>Liquid Biopsy in Breast Cancer: A Focused Review.</a:t>
            </a:r>
            <a:r>
              <a:rPr lang="en-US" sz="1800" i="0" dirty="0">
                <a:latin typeface="Segoe UI" panose="020B0502040204020203" pitchFamily="34" charset="0"/>
              </a:rPr>
              <a:t> Arch </a:t>
            </a:r>
            <a:r>
              <a:rPr lang="en-US" sz="1800" i="0" dirty="0" err="1">
                <a:latin typeface="Segoe UI" panose="020B0502040204020203" pitchFamily="34" charset="0"/>
              </a:rPr>
              <a:t>Pathol</a:t>
            </a:r>
            <a:r>
              <a:rPr lang="en-US" sz="1800" i="0" dirty="0">
                <a:latin typeface="Segoe UI" panose="020B0502040204020203" pitchFamily="34" charset="0"/>
              </a:rPr>
              <a:t> Lab Med, 2021. </a:t>
            </a:r>
            <a:r>
              <a:rPr lang="en-US" sz="1800" b="1" i="0" dirty="0">
                <a:latin typeface="Segoe UI" panose="020B0502040204020203" pitchFamily="34" charset="0"/>
              </a:rPr>
              <a:t>145</a:t>
            </a:r>
            <a:r>
              <a:rPr lang="en-US" sz="1800" b="0" i="0" dirty="0">
                <a:latin typeface="Segoe UI" panose="020B0502040204020203" pitchFamily="34" charset="0"/>
              </a:rPr>
              <a:t>(6): p. 678-686.</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dirty="0">
              <a:latin typeface="Segoe UI" panose="020B0502040204020203" pitchFamily="34" charset="0"/>
            </a:endParaRPr>
          </a:p>
        </p:txBody>
      </p:sp>
      <p:sp>
        <p:nvSpPr>
          <p:cNvPr id="4" name="Slide Number Placeholder 3"/>
          <p:cNvSpPr>
            <a:spLocks noGrp="1"/>
          </p:cNvSpPr>
          <p:nvPr>
            <p:ph type="sldNum" sz="quarter" idx="5"/>
          </p:nvPr>
        </p:nvSpPr>
        <p:spPr/>
        <p:txBody>
          <a:bodyPr/>
          <a:lstStyle/>
          <a:p>
            <a:fld id="{E071C91C-643D-3242-97A7-E2746386E8A5}" type="slidenum">
              <a:rPr lang="en-US" smtClean="0"/>
              <a:t>12</a:t>
            </a:fld>
            <a:endParaRPr lang="en-US"/>
          </a:p>
        </p:txBody>
      </p:sp>
    </p:spTree>
    <p:extLst>
      <p:ext uri="{BB962C8B-B14F-4D97-AF65-F5344CB8AC3E}">
        <p14:creationId xmlns:p14="http://schemas.microsoft.com/office/powerpoint/2010/main" val="13987466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2B5D4-A40C-B846-B8E5-AB399963B5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642C532-5491-B54C-A533-0D70D53A75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7" name="Picture 6">
            <a:extLst>
              <a:ext uri="{FF2B5EF4-FFF2-40B4-BE49-F238E27FC236}">
                <a16:creationId xmlns:a16="http://schemas.microsoft.com/office/drawing/2014/main" id="{1898BFB4-E9CA-4948-9071-FE01384F93CA}"/>
              </a:ext>
            </a:extLst>
          </p:cNvPr>
          <p:cNvPicPr>
            <a:picLocks noChangeAspect="1"/>
          </p:cNvPicPr>
          <p:nvPr userDrawn="1"/>
        </p:nvPicPr>
        <p:blipFill>
          <a:blip r:embed="rId2">
            <a:alphaModFix amt="13000"/>
          </a:blip>
          <a:stretch>
            <a:fillRect/>
          </a:stretch>
        </p:blipFill>
        <p:spPr>
          <a:xfrm>
            <a:off x="6671721" y="4256573"/>
            <a:ext cx="7348745" cy="3219450"/>
          </a:xfrm>
          <a:prstGeom prst="rect">
            <a:avLst/>
          </a:prstGeom>
        </p:spPr>
      </p:pic>
    </p:spTree>
    <p:extLst>
      <p:ext uri="{BB962C8B-B14F-4D97-AF65-F5344CB8AC3E}">
        <p14:creationId xmlns:p14="http://schemas.microsoft.com/office/powerpoint/2010/main" val="868230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499915-4380-E743-8FD1-61B1ACB7B2F8}"/>
              </a:ext>
            </a:extLst>
          </p:cNvPr>
          <p:cNvSpPr>
            <a:spLocks noGrp="1"/>
          </p:cNvSpPr>
          <p:nvPr>
            <p:ph type="dt" sz="half" idx="10"/>
          </p:nvPr>
        </p:nvSpPr>
        <p:spPr>
          <a:xfrm>
            <a:off x="838200" y="6356350"/>
            <a:ext cx="2743200" cy="365125"/>
          </a:xfrm>
          <a:prstGeom prst="rect">
            <a:avLst/>
          </a:prstGeom>
        </p:spPr>
        <p:txBody>
          <a:bodyPr/>
          <a:lstStyle/>
          <a:p>
            <a:fld id="{14D50455-0471-A041-8DAF-273F69F77489}" type="datetimeFigureOut">
              <a:t>3/31/2022</a:t>
            </a:fld>
            <a:endParaRPr lang="en-US"/>
          </a:p>
        </p:txBody>
      </p:sp>
      <p:sp>
        <p:nvSpPr>
          <p:cNvPr id="3" name="Footer Placeholder 2">
            <a:extLst>
              <a:ext uri="{FF2B5EF4-FFF2-40B4-BE49-F238E27FC236}">
                <a16:creationId xmlns:a16="http://schemas.microsoft.com/office/drawing/2014/main" id="{ECE671C9-1665-1E4A-ACE0-B67EDFC3C93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5F0D6A37-5A5B-5E47-ABA1-12593483AEE6}"/>
              </a:ext>
            </a:extLst>
          </p:cNvPr>
          <p:cNvSpPr>
            <a:spLocks noGrp="1"/>
          </p:cNvSpPr>
          <p:nvPr>
            <p:ph type="sldNum" sz="quarter" idx="12"/>
          </p:nvPr>
        </p:nvSpPr>
        <p:spPr/>
        <p:txBody>
          <a:bodyPr/>
          <a:lstStyle/>
          <a:p>
            <a:fld id="{192B389E-F7C6-C94D-BE43-62F00F1BD3F2}" type="slidenum">
              <a:t>‹#›</a:t>
            </a:fld>
            <a:endParaRPr lang="en-US"/>
          </a:p>
        </p:txBody>
      </p:sp>
    </p:spTree>
    <p:extLst>
      <p:ext uri="{BB962C8B-B14F-4D97-AF65-F5344CB8AC3E}">
        <p14:creationId xmlns:p14="http://schemas.microsoft.com/office/powerpoint/2010/main" val="3443773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73895-B021-1941-A196-BC8116C797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CAF695B-B3EA-CA49-8C8D-0A853DC09B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325F6E-774C-3C4F-9594-D1A1032D18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A3CEDA5-D92D-3640-B198-8B872B10DE7E}"/>
              </a:ext>
            </a:extLst>
          </p:cNvPr>
          <p:cNvSpPr>
            <a:spLocks noGrp="1"/>
          </p:cNvSpPr>
          <p:nvPr>
            <p:ph type="dt" sz="half" idx="10"/>
          </p:nvPr>
        </p:nvSpPr>
        <p:spPr>
          <a:xfrm>
            <a:off x="838200" y="6356350"/>
            <a:ext cx="2743200" cy="365125"/>
          </a:xfrm>
          <a:prstGeom prst="rect">
            <a:avLst/>
          </a:prstGeom>
        </p:spPr>
        <p:txBody>
          <a:bodyPr/>
          <a:lstStyle/>
          <a:p>
            <a:fld id="{14D50455-0471-A041-8DAF-273F69F77489}" type="datetimeFigureOut">
              <a:t>3/31/2022</a:t>
            </a:fld>
            <a:endParaRPr lang="en-US"/>
          </a:p>
        </p:txBody>
      </p:sp>
      <p:sp>
        <p:nvSpPr>
          <p:cNvPr id="6" name="Footer Placeholder 5">
            <a:extLst>
              <a:ext uri="{FF2B5EF4-FFF2-40B4-BE49-F238E27FC236}">
                <a16:creationId xmlns:a16="http://schemas.microsoft.com/office/drawing/2014/main" id="{08A61399-983C-4B46-8DD5-920F4731B30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02DE3D9B-31AC-8941-AEBE-4D477DCE7866}"/>
              </a:ext>
            </a:extLst>
          </p:cNvPr>
          <p:cNvSpPr>
            <a:spLocks noGrp="1"/>
          </p:cNvSpPr>
          <p:nvPr>
            <p:ph type="sldNum" sz="quarter" idx="12"/>
          </p:nvPr>
        </p:nvSpPr>
        <p:spPr/>
        <p:txBody>
          <a:bodyPr/>
          <a:lstStyle/>
          <a:p>
            <a:fld id="{192B389E-F7C6-C94D-BE43-62F00F1BD3F2}" type="slidenum">
              <a:t>‹#›</a:t>
            </a:fld>
            <a:endParaRPr lang="en-US"/>
          </a:p>
        </p:txBody>
      </p:sp>
    </p:spTree>
    <p:extLst>
      <p:ext uri="{BB962C8B-B14F-4D97-AF65-F5344CB8AC3E}">
        <p14:creationId xmlns:p14="http://schemas.microsoft.com/office/powerpoint/2010/main" val="30351959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9D3B1-31DC-314F-BEFC-08BF448115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6DFC4B-AFF3-DB4B-AC7B-88139881A2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402EE53-C156-D744-B581-0323561E64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6A37006-8211-A446-B7E9-FF220DF7B26F}"/>
              </a:ext>
            </a:extLst>
          </p:cNvPr>
          <p:cNvSpPr>
            <a:spLocks noGrp="1"/>
          </p:cNvSpPr>
          <p:nvPr>
            <p:ph type="dt" sz="half" idx="10"/>
          </p:nvPr>
        </p:nvSpPr>
        <p:spPr>
          <a:xfrm>
            <a:off x="838200" y="6356350"/>
            <a:ext cx="2743200" cy="365125"/>
          </a:xfrm>
          <a:prstGeom prst="rect">
            <a:avLst/>
          </a:prstGeom>
        </p:spPr>
        <p:txBody>
          <a:bodyPr/>
          <a:lstStyle/>
          <a:p>
            <a:fld id="{14D50455-0471-A041-8DAF-273F69F77489}" type="datetimeFigureOut">
              <a:t>3/31/2022</a:t>
            </a:fld>
            <a:endParaRPr lang="en-US"/>
          </a:p>
        </p:txBody>
      </p:sp>
      <p:sp>
        <p:nvSpPr>
          <p:cNvPr id="6" name="Footer Placeholder 5">
            <a:extLst>
              <a:ext uri="{FF2B5EF4-FFF2-40B4-BE49-F238E27FC236}">
                <a16:creationId xmlns:a16="http://schemas.microsoft.com/office/drawing/2014/main" id="{3EA4F692-96C9-664F-8644-B042E73EAC9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79BD02B4-CE58-A94E-BFD7-65D44635362A}"/>
              </a:ext>
            </a:extLst>
          </p:cNvPr>
          <p:cNvSpPr>
            <a:spLocks noGrp="1"/>
          </p:cNvSpPr>
          <p:nvPr>
            <p:ph type="sldNum" sz="quarter" idx="12"/>
          </p:nvPr>
        </p:nvSpPr>
        <p:spPr/>
        <p:txBody>
          <a:bodyPr/>
          <a:lstStyle/>
          <a:p>
            <a:fld id="{192B389E-F7C6-C94D-BE43-62F00F1BD3F2}" type="slidenum">
              <a:t>‹#›</a:t>
            </a:fld>
            <a:endParaRPr lang="en-US"/>
          </a:p>
        </p:txBody>
      </p:sp>
    </p:spTree>
    <p:extLst>
      <p:ext uri="{BB962C8B-B14F-4D97-AF65-F5344CB8AC3E}">
        <p14:creationId xmlns:p14="http://schemas.microsoft.com/office/powerpoint/2010/main" val="1355416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8D189-52F6-8644-844C-39EBDDC7CE4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E6637F-B2A1-B341-A1EE-6253C910D82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5984E8-F7CE-8643-9B29-FE8CDE086FAD}"/>
              </a:ext>
            </a:extLst>
          </p:cNvPr>
          <p:cNvSpPr>
            <a:spLocks noGrp="1"/>
          </p:cNvSpPr>
          <p:nvPr>
            <p:ph type="dt" sz="half" idx="10"/>
          </p:nvPr>
        </p:nvSpPr>
        <p:spPr>
          <a:xfrm>
            <a:off x="838200" y="6356350"/>
            <a:ext cx="2743200" cy="365125"/>
          </a:xfrm>
          <a:prstGeom prst="rect">
            <a:avLst/>
          </a:prstGeom>
        </p:spPr>
        <p:txBody>
          <a:bodyPr/>
          <a:lstStyle/>
          <a:p>
            <a:fld id="{14D50455-0471-A041-8DAF-273F69F77489}" type="datetimeFigureOut">
              <a:t>3/31/2022</a:t>
            </a:fld>
            <a:endParaRPr lang="en-US"/>
          </a:p>
        </p:txBody>
      </p:sp>
      <p:sp>
        <p:nvSpPr>
          <p:cNvPr id="5" name="Footer Placeholder 4">
            <a:extLst>
              <a:ext uri="{FF2B5EF4-FFF2-40B4-BE49-F238E27FC236}">
                <a16:creationId xmlns:a16="http://schemas.microsoft.com/office/drawing/2014/main" id="{1F64EB54-B806-A248-869B-F080924A2BE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AC6707A-CCFD-BF47-88D8-4537BD2601B2}"/>
              </a:ext>
            </a:extLst>
          </p:cNvPr>
          <p:cNvSpPr>
            <a:spLocks noGrp="1"/>
          </p:cNvSpPr>
          <p:nvPr>
            <p:ph type="sldNum" sz="quarter" idx="12"/>
          </p:nvPr>
        </p:nvSpPr>
        <p:spPr/>
        <p:txBody>
          <a:bodyPr/>
          <a:lstStyle/>
          <a:p>
            <a:fld id="{192B389E-F7C6-C94D-BE43-62F00F1BD3F2}" type="slidenum">
              <a:t>‹#›</a:t>
            </a:fld>
            <a:endParaRPr lang="en-US"/>
          </a:p>
        </p:txBody>
      </p:sp>
    </p:spTree>
    <p:extLst>
      <p:ext uri="{BB962C8B-B14F-4D97-AF65-F5344CB8AC3E}">
        <p14:creationId xmlns:p14="http://schemas.microsoft.com/office/powerpoint/2010/main" val="4756459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D10A83-5953-E745-9694-798610BB5FD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362FEC3-2656-894F-AE44-714135A2EFA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1F76AF-33E8-CD4C-BBB3-183D16D61AAF}"/>
              </a:ext>
            </a:extLst>
          </p:cNvPr>
          <p:cNvSpPr>
            <a:spLocks noGrp="1"/>
          </p:cNvSpPr>
          <p:nvPr>
            <p:ph type="dt" sz="half" idx="10"/>
          </p:nvPr>
        </p:nvSpPr>
        <p:spPr>
          <a:xfrm>
            <a:off x="838200" y="6356350"/>
            <a:ext cx="2743200" cy="365125"/>
          </a:xfrm>
          <a:prstGeom prst="rect">
            <a:avLst/>
          </a:prstGeom>
        </p:spPr>
        <p:txBody>
          <a:bodyPr/>
          <a:lstStyle/>
          <a:p>
            <a:fld id="{14D50455-0471-A041-8DAF-273F69F77489}" type="datetimeFigureOut">
              <a:t>3/31/2022</a:t>
            </a:fld>
            <a:endParaRPr lang="en-US"/>
          </a:p>
        </p:txBody>
      </p:sp>
      <p:sp>
        <p:nvSpPr>
          <p:cNvPr id="5" name="Footer Placeholder 4">
            <a:extLst>
              <a:ext uri="{FF2B5EF4-FFF2-40B4-BE49-F238E27FC236}">
                <a16:creationId xmlns:a16="http://schemas.microsoft.com/office/drawing/2014/main" id="{E8E11FFB-D27F-D445-AACE-46AC0541A7B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E8428CFD-7F63-D84C-8FBA-8B98B701480D}"/>
              </a:ext>
            </a:extLst>
          </p:cNvPr>
          <p:cNvSpPr>
            <a:spLocks noGrp="1"/>
          </p:cNvSpPr>
          <p:nvPr>
            <p:ph type="sldNum" sz="quarter" idx="12"/>
          </p:nvPr>
        </p:nvSpPr>
        <p:spPr/>
        <p:txBody>
          <a:bodyPr/>
          <a:lstStyle/>
          <a:p>
            <a:fld id="{192B389E-F7C6-C94D-BE43-62F00F1BD3F2}" type="slidenum">
              <a:t>‹#›</a:t>
            </a:fld>
            <a:endParaRPr lang="en-US"/>
          </a:p>
        </p:txBody>
      </p:sp>
    </p:spTree>
    <p:extLst>
      <p:ext uri="{BB962C8B-B14F-4D97-AF65-F5344CB8AC3E}">
        <p14:creationId xmlns:p14="http://schemas.microsoft.com/office/powerpoint/2010/main" val="849653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98C99-7B7B-6248-99F7-23A0D75B60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74BB51-F782-B247-8260-BE360C19463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DBB9D1C4-EE50-C24E-97FB-01F20E3A4462}"/>
              </a:ext>
            </a:extLst>
          </p:cNvPr>
          <p:cNvPicPr>
            <a:picLocks noChangeAspect="1"/>
          </p:cNvPicPr>
          <p:nvPr userDrawn="1"/>
        </p:nvPicPr>
        <p:blipFill>
          <a:blip r:embed="rId2">
            <a:alphaModFix amt="20000"/>
          </a:blip>
          <a:stretch>
            <a:fillRect/>
          </a:stretch>
        </p:blipFill>
        <p:spPr>
          <a:xfrm>
            <a:off x="6671722" y="4256573"/>
            <a:ext cx="7348744" cy="3219450"/>
          </a:xfrm>
          <a:prstGeom prst="rect">
            <a:avLst/>
          </a:prstGeom>
        </p:spPr>
      </p:pic>
    </p:spTree>
    <p:extLst>
      <p:ext uri="{BB962C8B-B14F-4D97-AF65-F5344CB8AC3E}">
        <p14:creationId xmlns:p14="http://schemas.microsoft.com/office/powerpoint/2010/main" val="2550142547"/>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98C99-7B7B-6248-99F7-23A0D75B60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74BB51-F782-B247-8260-BE360C19463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DBB9D1C4-EE50-C24E-97FB-01F20E3A4462}"/>
              </a:ext>
            </a:extLst>
          </p:cNvPr>
          <p:cNvPicPr>
            <a:picLocks noChangeAspect="1"/>
          </p:cNvPicPr>
          <p:nvPr userDrawn="1"/>
        </p:nvPicPr>
        <p:blipFill>
          <a:blip r:embed="rId2">
            <a:alphaModFix amt="20000"/>
          </a:blip>
          <a:stretch>
            <a:fillRect/>
          </a:stretch>
        </p:blipFill>
        <p:spPr>
          <a:xfrm>
            <a:off x="6671722" y="4256573"/>
            <a:ext cx="7348744" cy="3219450"/>
          </a:xfrm>
          <a:prstGeom prst="rect">
            <a:avLst/>
          </a:prstGeom>
        </p:spPr>
      </p:pic>
    </p:spTree>
    <p:extLst>
      <p:ext uri="{BB962C8B-B14F-4D97-AF65-F5344CB8AC3E}">
        <p14:creationId xmlns:p14="http://schemas.microsoft.com/office/powerpoint/2010/main" val="379087497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C3B76A4-58A1-424E-BD3C-424F46270166}"/>
              </a:ext>
            </a:extLst>
          </p:cNvPr>
          <p:cNvSpPr/>
          <p:nvPr userDrawn="1"/>
        </p:nvSpPr>
        <p:spPr>
          <a:xfrm>
            <a:off x="0" y="0"/>
            <a:ext cx="4231758" cy="68580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7018BF-3D0E-7C49-AEF4-BC69E6BB1587}"/>
              </a:ext>
            </a:extLst>
          </p:cNvPr>
          <p:cNvSpPr>
            <a:spLocks noGrp="1"/>
          </p:cNvSpPr>
          <p:nvPr>
            <p:ph type="title" hasCustomPrompt="1"/>
          </p:nvPr>
        </p:nvSpPr>
        <p:spPr>
          <a:xfrm>
            <a:off x="551109" y="2305877"/>
            <a:ext cx="4027241" cy="1018617"/>
          </a:xfrm>
        </p:spPr>
        <p:txBody>
          <a:bodyPr anchor="b">
            <a:normAutofit/>
          </a:bodyPr>
          <a:lstStyle>
            <a:lvl1pPr>
              <a:defRPr sz="4800">
                <a:solidFill>
                  <a:schemeClr val="bg1"/>
                </a:solidFill>
              </a:defRPr>
            </a:lvl1pPr>
          </a:lstStyle>
          <a:p>
            <a:r>
              <a:rPr lang="en-US"/>
              <a:t>Title</a:t>
            </a:r>
          </a:p>
        </p:txBody>
      </p:sp>
      <p:sp>
        <p:nvSpPr>
          <p:cNvPr id="3" name="Text Placeholder 2">
            <a:extLst>
              <a:ext uri="{FF2B5EF4-FFF2-40B4-BE49-F238E27FC236}">
                <a16:creationId xmlns:a16="http://schemas.microsoft.com/office/drawing/2014/main" id="{A9BBD456-6B01-CF4A-B19C-2A6CD0576ADC}"/>
              </a:ext>
            </a:extLst>
          </p:cNvPr>
          <p:cNvSpPr>
            <a:spLocks noGrp="1"/>
          </p:cNvSpPr>
          <p:nvPr>
            <p:ph type="body" idx="1" hasCustomPrompt="1"/>
          </p:nvPr>
        </p:nvSpPr>
        <p:spPr>
          <a:xfrm>
            <a:off x="551109" y="3256529"/>
            <a:ext cx="4027241" cy="2283054"/>
          </a:xfrm>
        </p:spPr>
        <p:txBody>
          <a:bodyPr/>
          <a:lstStyle>
            <a:lvl1pPr marL="0" indent="0">
              <a:buNone/>
              <a:defRPr sz="24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466780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B150A84-5B89-F743-BECE-FE98F1A3C197}"/>
              </a:ext>
            </a:extLst>
          </p:cNvPr>
          <p:cNvSpPr/>
          <p:nvPr userDrawn="1"/>
        </p:nvSpPr>
        <p:spPr>
          <a:xfrm>
            <a:off x="0" y="0"/>
            <a:ext cx="457835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2">
            <a:extLst>
              <a:ext uri="{FF2B5EF4-FFF2-40B4-BE49-F238E27FC236}">
                <a16:creationId xmlns:a16="http://schemas.microsoft.com/office/drawing/2014/main" id="{A2500F34-B6DF-E148-9B14-95A201B61AAF}"/>
              </a:ext>
            </a:extLst>
          </p:cNvPr>
          <p:cNvSpPr>
            <a:spLocks noGrp="1"/>
          </p:cNvSpPr>
          <p:nvPr>
            <p:ph type="body" idx="13"/>
          </p:nvPr>
        </p:nvSpPr>
        <p:spPr>
          <a:xfrm>
            <a:off x="838200" y="4039395"/>
            <a:ext cx="348996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13" name="Text Placeholder 2">
            <a:extLst>
              <a:ext uri="{FF2B5EF4-FFF2-40B4-BE49-F238E27FC236}">
                <a16:creationId xmlns:a16="http://schemas.microsoft.com/office/drawing/2014/main" id="{B26C5726-D6BB-0541-8B9D-9B1159509827}"/>
              </a:ext>
            </a:extLst>
          </p:cNvPr>
          <p:cNvSpPr>
            <a:spLocks noGrp="1"/>
          </p:cNvSpPr>
          <p:nvPr>
            <p:ph type="body" idx="14"/>
          </p:nvPr>
        </p:nvSpPr>
        <p:spPr>
          <a:xfrm>
            <a:off x="838200" y="945675"/>
            <a:ext cx="3489960" cy="2986245"/>
          </a:xfrm>
        </p:spPr>
        <p:txBody>
          <a:bodyPr>
            <a:noAutofit/>
          </a:bodyPr>
          <a:lstStyle>
            <a:lvl1pPr marL="0" indent="0">
              <a:buNone/>
              <a:defRPr sz="6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1976938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CC183DC-FB2F-8C42-AC7D-13DD7BB78D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CF21FB6-FBEE-0243-8B22-08B2DCE1224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A77CA28-33C2-114E-96B7-0187177CE2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5C5EAC1-E65D-094E-9890-1BF24821527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a:extLst>
              <a:ext uri="{FF2B5EF4-FFF2-40B4-BE49-F238E27FC236}">
                <a16:creationId xmlns:a16="http://schemas.microsoft.com/office/drawing/2014/main" id="{99020299-DD1C-9744-90E7-2B7F6377CF45}"/>
              </a:ext>
            </a:extLst>
          </p:cNvPr>
          <p:cNvSpPr/>
          <p:nvPr userDrawn="1"/>
        </p:nvSpPr>
        <p:spPr>
          <a:xfrm>
            <a:off x="0" y="0"/>
            <a:ext cx="12192000" cy="13716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Text Placeholder 2">
            <a:extLst>
              <a:ext uri="{FF2B5EF4-FFF2-40B4-BE49-F238E27FC236}">
                <a16:creationId xmlns:a16="http://schemas.microsoft.com/office/drawing/2014/main" id="{B52B2CF2-B8B1-8B46-9468-F2339C5AC83F}"/>
              </a:ext>
            </a:extLst>
          </p:cNvPr>
          <p:cNvSpPr>
            <a:spLocks noGrp="1"/>
          </p:cNvSpPr>
          <p:nvPr>
            <p:ph type="body" idx="10" hasCustomPrompt="1"/>
          </p:nvPr>
        </p:nvSpPr>
        <p:spPr>
          <a:xfrm>
            <a:off x="839788" y="256381"/>
            <a:ext cx="10515600" cy="823912"/>
          </a:xfrm>
        </p:spPr>
        <p:txBody>
          <a:bodyPr anchor="b">
            <a:normAutofit/>
          </a:bodyPr>
          <a:lstStyle>
            <a:lvl1pPr marL="0" indent="0">
              <a:buNone/>
              <a:defRPr sz="40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Tree>
    <p:extLst>
      <p:ext uri="{BB962C8B-B14F-4D97-AF65-F5344CB8AC3E}">
        <p14:creationId xmlns:p14="http://schemas.microsoft.com/office/powerpoint/2010/main" val="93417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CC183DC-FB2F-8C42-AC7D-13DD7BB78D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CF21FB6-FBEE-0243-8B22-08B2DCE1224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A77CA28-33C2-114E-96B7-0187177CE2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5C5EAC1-E65D-094E-9890-1BF24821527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a:extLst>
              <a:ext uri="{FF2B5EF4-FFF2-40B4-BE49-F238E27FC236}">
                <a16:creationId xmlns:a16="http://schemas.microsoft.com/office/drawing/2014/main" id="{99020299-DD1C-9744-90E7-2B7F6377CF45}"/>
              </a:ext>
            </a:extLst>
          </p:cNvPr>
          <p:cNvSpPr/>
          <p:nvPr userDrawn="1"/>
        </p:nvSpPr>
        <p:spPr>
          <a:xfrm>
            <a:off x="0" y="0"/>
            <a:ext cx="12192000" cy="1371600"/>
          </a:xfrm>
          <a:prstGeom prst="rect">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Text Placeholder 2">
            <a:extLst>
              <a:ext uri="{FF2B5EF4-FFF2-40B4-BE49-F238E27FC236}">
                <a16:creationId xmlns:a16="http://schemas.microsoft.com/office/drawing/2014/main" id="{B52B2CF2-B8B1-8B46-9468-F2339C5AC83F}"/>
              </a:ext>
            </a:extLst>
          </p:cNvPr>
          <p:cNvSpPr>
            <a:spLocks noGrp="1"/>
          </p:cNvSpPr>
          <p:nvPr>
            <p:ph type="body" idx="10" hasCustomPrompt="1"/>
          </p:nvPr>
        </p:nvSpPr>
        <p:spPr>
          <a:xfrm>
            <a:off x="839788" y="256381"/>
            <a:ext cx="10515600" cy="823912"/>
          </a:xfrm>
        </p:spPr>
        <p:txBody>
          <a:bodyPr anchor="b">
            <a:normAutofit/>
          </a:bodyPr>
          <a:lstStyle>
            <a:lvl1pPr marL="0" indent="0">
              <a:buNone/>
              <a:defRPr sz="40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Tree>
    <p:extLst>
      <p:ext uri="{BB962C8B-B14F-4D97-AF65-F5344CB8AC3E}">
        <p14:creationId xmlns:p14="http://schemas.microsoft.com/office/powerpoint/2010/main" val="1621940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CC183DC-FB2F-8C42-AC7D-13DD7BB78D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CF21FB6-FBEE-0243-8B22-08B2DCE1224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A77CA28-33C2-114E-96B7-0187177CE2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5C5EAC1-E65D-094E-9890-1BF24821527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a:extLst>
              <a:ext uri="{FF2B5EF4-FFF2-40B4-BE49-F238E27FC236}">
                <a16:creationId xmlns:a16="http://schemas.microsoft.com/office/drawing/2014/main" id="{99020299-DD1C-9744-90E7-2B7F6377CF45}"/>
              </a:ext>
            </a:extLst>
          </p:cNvPr>
          <p:cNvSpPr/>
          <p:nvPr userDrawn="1"/>
        </p:nvSpPr>
        <p:spPr>
          <a:xfrm>
            <a:off x="0" y="0"/>
            <a:ext cx="12192000" cy="1371600"/>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3EEB9508-3D9A-3C4C-8D2C-618287B907B7}"/>
              </a:ext>
            </a:extLst>
          </p:cNvPr>
          <p:cNvSpPr txBox="1">
            <a:spLocks/>
          </p:cNvSpPr>
          <p:nvPr userDrawn="1"/>
        </p:nvSpPr>
        <p:spPr>
          <a:xfrm>
            <a:off x="836612" y="374017"/>
            <a:ext cx="10515600" cy="66230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bg1"/>
                </a:solidFill>
                <a:latin typeface="+mj-lt"/>
                <a:ea typeface="+mj-ea"/>
                <a:cs typeface="+mj-cs"/>
              </a:defRPr>
            </a:lvl1pPr>
          </a:lstStyle>
          <a:p>
            <a:r>
              <a:rPr lang="en-US" sz="4000">
                <a:solidFill>
                  <a:schemeClr val="bg1"/>
                </a:solidFill>
                <a:latin typeface="+mn-lt"/>
              </a:rPr>
              <a:t>CLICK TO EDIT MASTER TITLE STYLE</a:t>
            </a:r>
          </a:p>
        </p:txBody>
      </p:sp>
      <p:pic>
        <p:nvPicPr>
          <p:cNvPr id="12" name="Picture 11">
            <a:extLst>
              <a:ext uri="{FF2B5EF4-FFF2-40B4-BE49-F238E27FC236}">
                <a16:creationId xmlns:a16="http://schemas.microsoft.com/office/drawing/2014/main" id="{36901F65-E8F5-514A-B8E5-F33B5EFFE1EF}"/>
              </a:ext>
            </a:extLst>
          </p:cNvPr>
          <p:cNvPicPr>
            <a:picLocks noChangeAspect="1"/>
          </p:cNvPicPr>
          <p:nvPr userDrawn="1"/>
        </p:nvPicPr>
        <p:blipFill>
          <a:blip r:embed="rId2">
            <a:alphaModFix amt="13000"/>
          </a:blip>
          <a:stretch>
            <a:fillRect/>
          </a:stretch>
        </p:blipFill>
        <p:spPr>
          <a:xfrm>
            <a:off x="6671721" y="4256573"/>
            <a:ext cx="7348745" cy="3219450"/>
          </a:xfrm>
          <a:prstGeom prst="rect">
            <a:avLst/>
          </a:prstGeom>
        </p:spPr>
      </p:pic>
    </p:spTree>
    <p:extLst>
      <p:ext uri="{BB962C8B-B14F-4D97-AF65-F5344CB8AC3E}">
        <p14:creationId xmlns:p14="http://schemas.microsoft.com/office/powerpoint/2010/main" val="608083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DFB0A-5251-A940-A50C-1109CD07E89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7D791C-3F01-8D48-B939-1785947D1E9C}"/>
              </a:ext>
            </a:extLst>
          </p:cNvPr>
          <p:cNvSpPr>
            <a:spLocks noGrp="1"/>
          </p:cNvSpPr>
          <p:nvPr>
            <p:ph type="dt" sz="half" idx="10"/>
          </p:nvPr>
        </p:nvSpPr>
        <p:spPr>
          <a:xfrm>
            <a:off x="838200" y="6356350"/>
            <a:ext cx="2743200" cy="365125"/>
          </a:xfrm>
          <a:prstGeom prst="rect">
            <a:avLst/>
          </a:prstGeom>
        </p:spPr>
        <p:txBody>
          <a:bodyPr/>
          <a:lstStyle/>
          <a:p>
            <a:fld id="{14D50455-0471-A041-8DAF-273F69F77489}" type="datetimeFigureOut">
              <a:t>3/31/2022</a:t>
            </a:fld>
            <a:endParaRPr lang="en-US"/>
          </a:p>
        </p:txBody>
      </p:sp>
      <p:sp>
        <p:nvSpPr>
          <p:cNvPr id="4" name="Footer Placeholder 3">
            <a:extLst>
              <a:ext uri="{FF2B5EF4-FFF2-40B4-BE49-F238E27FC236}">
                <a16:creationId xmlns:a16="http://schemas.microsoft.com/office/drawing/2014/main" id="{D2F8CA16-CCA2-BB4C-9686-FC84DFC9EAA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7E6D4CC0-383D-7748-968B-EC53EB667C89}"/>
              </a:ext>
            </a:extLst>
          </p:cNvPr>
          <p:cNvSpPr>
            <a:spLocks noGrp="1"/>
          </p:cNvSpPr>
          <p:nvPr>
            <p:ph type="sldNum" sz="quarter" idx="12"/>
          </p:nvPr>
        </p:nvSpPr>
        <p:spPr/>
        <p:txBody>
          <a:bodyPr/>
          <a:lstStyle/>
          <a:p>
            <a:fld id="{192B389E-F7C6-C94D-BE43-62F00F1BD3F2}" type="slidenum">
              <a:t>‹#›</a:t>
            </a:fld>
            <a:endParaRPr lang="en-US"/>
          </a:p>
        </p:txBody>
      </p:sp>
    </p:spTree>
    <p:extLst>
      <p:ext uri="{BB962C8B-B14F-4D97-AF65-F5344CB8AC3E}">
        <p14:creationId xmlns:p14="http://schemas.microsoft.com/office/powerpoint/2010/main" val="3840810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B222F8-3EDF-9643-90E9-3456BC65BB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1F00323-B149-664A-8897-C28190E144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E28772F7-1383-6443-9CE4-1E073AFF22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2B389E-F7C6-C94D-BE43-62F00F1BD3F2}" type="slidenum">
              <a:t>‹#›</a:t>
            </a:fld>
            <a:endParaRPr lang="en-US"/>
          </a:p>
        </p:txBody>
      </p:sp>
    </p:spTree>
    <p:extLst>
      <p:ext uri="{BB962C8B-B14F-4D97-AF65-F5344CB8AC3E}">
        <p14:creationId xmlns:p14="http://schemas.microsoft.com/office/powerpoint/2010/main" val="3158356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62" r:id="rId7"/>
    <p:sldLayoutId id="2147483661" r:id="rId8"/>
    <p:sldLayoutId id="2147483654" r:id="rId9"/>
    <p:sldLayoutId id="2147483655" r:id="rId10"/>
    <p:sldLayoutId id="2147483656" r:id="rId11"/>
    <p:sldLayoutId id="2147483657" r:id="rId12"/>
    <p:sldLayoutId id="2147483658" r:id="rId13"/>
    <p:sldLayoutId id="2147483659"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1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 Id="rId6" Type="http://schemas.openxmlformats.org/officeDocument/2006/relationships/image" Target="../media/image1.emf"/><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0.x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1D961FE-E77D-024F-95D8-2C0F5E43549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4845929" y="1046163"/>
            <a:ext cx="2500142" cy="978971"/>
          </a:xfrm>
          <a:prstGeom prst="rect">
            <a:avLst/>
          </a:prstGeom>
        </p:spPr>
      </p:pic>
      <p:sp>
        <p:nvSpPr>
          <p:cNvPr id="2" name="Title 1">
            <a:extLst>
              <a:ext uri="{FF2B5EF4-FFF2-40B4-BE49-F238E27FC236}">
                <a16:creationId xmlns:a16="http://schemas.microsoft.com/office/drawing/2014/main" id="{8FCE1C8A-2080-A54F-A0A4-C5128802049A}"/>
              </a:ext>
            </a:extLst>
          </p:cNvPr>
          <p:cNvSpPr>
            <a:spLocks noGrp="1"/>
          </p:cNvSpPr>
          <p:nvPr>
            <p:ph type="ctrTitle"/>
          </p:nvPr>
        </p:nvSpPr>
        <p:spPr>
          <a:xfrm>
            <a:off x="1524000" y="1997928"/>
            <a:ext cx="9144000" cy="2276152"/>
          </a:xfrm>
        </p:spPr>
        <p:txBody>
          <a:bodyPr>
            <a:normAutofit/>
          </a:bodyPr>
          <a:lstStyle/>
          <a:p>
            <a:r>
              <a:rPr lang="en-US" sz="4800" dirty="0"/>
              <a:t>Cost Benefit Analyses for Liquid Biopsy Studies</a:t>
            </a:r>
          </a:p>
        </p:txBody>
      </p:sp>
      <p:cxnSp>
        <p:nvCxnSpPr>
          <p:cNvPr id="5" name="Straight Connector 4">
            <a:extLst>
              <a:ext uri="{FF2B5EF4-FFF2-40B4-BE49-F238E27FC236}">
                <a16:creationId xmlns:a16="http://schemas.microsoft.com/office/drawing/2014/main" id="{A656ECB9-776C-3840-8D14-A0C76FF54E83}"/>
              </a:ext>
              <a:ext uri="{C183D7F6-B498-43B3-948B-1728B52AA6E4}">
                <adec:decorative xmlns:adec="http://schemas.microsoft.com/office/drawing/2017/decorative" val="1"/>
              </a:ext>
            </a:extLst>
          </p:cNvPr>
          <p:cNvCxnSpPr/>
          <p:nvPr/>
        </p:nvCxnSpPr>
        <p:spPr>
          <a:xfrm>
            <a:off x="2423160" y="4365521"/>
            <a:ext cx="7635240" cy="0"/>
          </a:xfrm>
          <a:prstGeom prst="line">
            <a:avLst/>
          </a:prstGeom>
          <a:ln w="19050"/>
        </p:spPr>
        <p:style>
          <a:lnRef idx="1">
            <a:schemeClr val="accent2"/>
          </a:lnRef>
          <a:fillRef idx="0">
            <a:schemeClr val="accent2"/>
          </a:fillRef>
          <a:effectRef idx="0">
            <a:schemeClr val="accent2"/>
          </a:effectRef>
          <a:fontRef idx="minor">
            <a:schemeClr val="tx1"/>
          </a:fontRef>
        </p:style>
      </p:cxnSp>
      <p:sp>
        <p:nvSpPr>
          <p:cNvPr id="3" name="Subtitle 2">
            <a:extLst>
              <a:ext uri="{FF2B5EF4-FFF2-40B4-BE49-F238E27FC236}">
                <a16:creationId xmlns:a16="http://schemas.microsoft.com/office/drawing/2014/main" id="{D34B95C2-5E1E-8A48-8B8E-1AC1ED238E81}"/>
              </a:ext>
            </a:extLst>
          </p:cNvPr>
          <p:cNvSpPr>
            <a:spLocks noGrp="1"/>
          </p:cNvSpPr>
          <p:nvPr>
            <p:ph type="subTitle" idx="1"/>
          </p:nvPr>
        </p:nvSpPr>
        <p:spPr>
          <a:xfrm>
            <a:off x="1524000" y="4587240"/>
            <a:ext cx="9144000" cy="1219200"/>
          </a:xfrm>
        </p:spPr>
        <p:txBody>
          <a:bodyPr/>
          <a:lstStyle/>
          <a:p>
            <a:r>
              <a:rPr lang="en-US" b="1" dirty="0"/>
              <a:t>December 16, 2021</a:t>
            </a:r>
          </a:p>
        </p:txBody>
      </p:sp>
    </p:spTree>
    <p:extLst>
      <p:ext uri="{BB962C8B-B14F-4D97-AF65-F5344CB8AC3E}">
        <p14:creationId xmlns:p14="http://schemas.microsoft.com/office/powerpoint/2010/main" val="2472158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5184E373-B351-2B48-99F2-4E19BB5869A2}"/>
              </a:ext>
            </a:extLst>
          </p:cNvPr>
          <p:cNvSpPr txBox="1">
            <a:spLocks noGrp="1"/>
          </p:cNvSpPr>
          <p:nvPr>
            <p:ph type="title" idx="4294967295"/>
          </p:nvPr>
        </p:nvSpPr>
        <p:spPr>
          <a:xfrm>
            <a:off x="551109" y="79056"/>
            <a:ext cx="10431316" cy="1481951"/>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Cancer Screening Programs</a:t>
            </a:r>
          </a:p>
        </p:txBody>
      </p:sp>
      <p:cxnSp>
        <p:nvCxnSpPr>
          <p:cNvPr id="14" name="Straight Connector 13">
            <a:extLst>
              <a:ext uri="{FF2B5EF4-FFF2-40B4-BE49-F238E27FC236}">
                <a16:creationId xmlns:a16="http://schemas.microsoft.com/office/drawing/2014/main" id="{20DC9DCE-9668-624E-8BDD-9B758002C0B5}"/>
              </a:ext>
              <a:ext uri="{C183D7F6-B498-43B3-948B-1728B52AA6E4}">
                <adec:decorative xmlns:adec="http://schemas.microsoft.com/office/drawing/2017/decorative" val="1"/>
              </a:ext>
            </a:extLst>
          </p:cNvPr>
          <p:cNvCxnSpPr>
            <a:cxnSpLocks/>
          </p:cNvCxnSpPr>
          <p:nvPr/>
        </p:nvCxnSpPr>
        <p:spPr>
          <a:xfrm>
            <a:off x="661859" y="1709121"/>
            <a:ext cx="10841689" cy="0"/>
          </a:xfrm>
          <a:prstGeom prst="line">
            <a:avLst/>
          </a:prstGeom>
          <a:ln w="19050"/>
        </p:spPr>
        <p:style>
          <a:lnRef idx="1">
            <a:schemeClr val="accent2"/>
          </a:lnRef>
          <a:fillRef idx="0">
            <a:schemeClr val="accent2"/>
          </a:fillRef>
          <a:effectRef idx="0">
            <a:schemeClr val="accent2"/>
          </a:effectRef>
          <a:fontRef idx="minor">
            <a:schemeClr val="tx1"/>
          </a:fontRef>
        </p:style>
      </p:cxnSp>
      <p:grpSp>
        <p:nvGrpSpPr>
          <p:cNvPr id="4" name="Group 3" descr="A diagram illustrating that routine screening can lead to four types of results: true positive, true negative, false positive, and false negative.">
            <a:extLst>
              <a:ext uri="{FF2B5EF4-FFF2-40B4-BE49-F238E27FC236}">
                <a16:creationId xmlns:a16="http://schemas.microsoft.com/office/drawing/2014/main" id="{BD658AD1-AA5D-4304-A58F-E6EE0FC4D4CD}"/>
              </a:ext>
            </a:extLst>
          </p:cNvPr>
          <p:cNvGrpSpPr/>
          <p:nvPr/>
        </p:nvGrpSpPr>
        <p:grpSpPr>
          <a:xfrm>
            <a:off x="2015850" y="2194559"/>
            <a:ext cx="7653393" cy="1875174"/>
            <a:chOff x="2015850" y="2194559"/>
            <a:chExt cx="7653393" cy="1875174"/>
          </a:xfrm>
        </p:grpSpPr>
        <p:sp>
          <p:nvSpPr>
            <p:cNvPr id="3" name="Rectangle: Rounded Corners 2">
              <a:extLst>
                <a:ext uri="{FF2B5EF4-FFF2-40B4-BE49-F238E27FC236}">
                  <a16:creationId xmlns:a16="http://schemas.microsoft.com/office/drawing/2014/main" id="{DC6F71FA-82B1-4E76-A880-A492AAD5CB25}"/>
                </a:ext>
              </a:extLst>
            </p:cNvPr>
            <p:cNvSpPr/>
            <p:nvPr/>
          </p:nvSpPr>
          <p:spPr>
            <a:xfrm>
              <a:off x="4668436" y="2194559"/>
              <a:ext cx="2196662" cy="662149"/>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Routine Screening</a:t>
              </a:r>
            </a:p>
          </p:txBody>
        </p:sp>
        <p:sp>
          <p:nvSpPr>
            <p:cNvPr id="7" name="Rectangle: Rounded Corners 6">
              <a:extLst>
                <a:ext uri="{FF2B5EF4-FFF2-40B4-BE49-F238E27FC236}">
                  <a16:creationId xmlns:a16="http://schemas.microsoft.com/office/drawing/2014/main" id="{F566FB66-F777-424A-9B19-44A6C0D4AD08}"/>
                </a:ext>
              </a:extLst>
            </p:cNvPr>
            <p:cNvSpPr/>
            <p:nvPr/>
          </p:nvSpPr>
          <p:spPr>
            <a:xfrm>
              <a:off x="2015850" y="3407584"/>
              <a:ext cx="1800681" cy="6621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True Positive</a:t>
              </a:r>
            </a:p>
          </p:txBody>
        </p:sp>
        <p:sp>
          <p:nvSpPr>
            <p:cNvPr id="8" name="Rectangle: Rounded Corners 7">
              <a:extLst>
                <a:ext uri="{FF2B5EF4-FFF2-40B4-BE49-F238E27FC236}">
                  <a16:creationId xmlns:a16="http://schemas.microsoft.com/office/drawing/2014/main" id="{699D2356-DF8B-4A84-AC81-CFBFE78339B3}"/>
                </a:ext>
              </a:extLst>
            </p:cNvPr>
            <p:cNvSpPr/>
            <p:nvPr/>
          </p:nvSpPr>
          <p:spPr>
            <a:xfrm>
              <a:off x="3968931" y="3407584"/>
              <a:ext cx="1800681" cy="6621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True Negative</a:t>
              </a:r>
            </a:p>
          </p:txBody>
        </p:sp>
        <p:sp>
          <p:nvSpPr>
            <p:cNvPr id="9" name="Rectangle: Rounded Corners 8">
              <a:extLst>
                <a:ext uri="{FF2B5EF4-FFF2-40B4-BE49-F238E27FC236}">
                  <a16:creationId xmlns:a16="http://schemas.microsoft.com/office/drawing/2014/main" id="{5711F888-10EC-4EF8-988C-E38140010447}"/>
                </a:ext>
              </a:extLst>
            </p:cNvPr>
            <p:cNvSpPr/>
            <p:nvPr/>
          </p:nvSpPr>
          <p:spPr>
            <a:xfrm>
              <a:off x="5915481" y="3407584"/>
              <a:ext cx="1800681" cy="6621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False Positive</a:t>
              </a:r>
            </a:p>
          </p:txBody>
        </p:sp>
        <p:sp>
          <p:nvSpPr>
            <p:cNvPr id="10" name="Rectangle: Rounded Corners 9">
              <a:extLst>
                <a:ext uri="{FF2B5EF4-FFF2-40B4-BE49-F238E27FC236}">
                  <a16:creationId xmlns:a16="http://schemas.microsoft.com/office/drawing/2014/main" id="{139BDC76-91C1-47A4-964B-D675FFB1D4BD}"/>
                </a:ext>
              </a:extLst>
            </p:cNvPr>
            <p:cNvSpPr/>
            <p:nvPr/>
          </p:nvSpPr>
          <p:spPr>
            <a:xfrm>
              <a:off x="7868562" y="3407584"/>
              <a:ext cx="1800681" cy="6621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False Negative</a:t>
              </a:r>
            </a:p>
          </p:txBody>
        </p:sp>
        <p:cxnSp>
          <p:nvCxnSpPr>
            <p:cNvPr id="5" name="Connector: Elbow 4">
              <a:extLst>
                <a:ext uri="{FF2B5EF4-FFF2-40B4-BE49-F238E27FC236}">
                  <a16:creationId xmlns:a16="http://schemas.microsoft.com/office/drawing/2014/main" id="{8667852F-BEC0-43F1-A55C-688F4EB5F775}"/>
                </a:ext>
              </a:extLst>
            </p:cNvPr>
            <p:cNvCxnSpPr>
              <a:cxnSpLocks/>
              <a:stCxn id="3" idx="2"/>
              <a:endCxn id="7" idx="0"/>
            </p:cNvCxnSpPr>
            <p:nvPr/>
          </p:nvCxnSpPr>
          <p:spPr>
            <a:xfrm rot="5400000">
              <a:off x="4066041" y="1706858"/>
              <a:ext cx="550876" cy="2850576"/>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15" name="Connector: Elbow 14">
              <a:extLst>
                <a:ext uri="{FF2B5EF4-FFF2-40B4-BE49-F238E27FC236}">
                  <a16:creationId xmlns:a16="http://schemas.microsoft.com/office/drawing/2014/main" id="{F19F46E2-E2B1-493E-992A-988E68045B02}"/>
                </a:ext>
              </a:extLst>
            </p:cNvPr>
            <p:cNvCxnSpPr>
              <a:cxnSpLocks/>
              <a:stCxn id="3" idx="2"/>
              <a:endCxn id="8" idx="0"/>
            </p:cNvCxnSpPr>
            <p:nvPr/>
          </p:nvCxnSpPr>
          <p:spPr>
            <a:xfrm rot="5400000">
              <a:off x="5042582" y="2683399"/>
              <a:ext cx="550876" cy="897495"/>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18" name="Connector: Elbow 17">
              <a:extLst>
                <a:ext uri="{FF2B5EF4-FFF2-40B4-BE49-F238E27FC236}">
                  <a16:creationId xmlns:a16="http://schemas.microsoft.com/office/drawing/2014/main" id="{F88CA605-C9A5-458F-852B-01248A08364B}"/>
                </a:ext>
              </a:extLst>
            </p:cNvPr>
            <p:cNvCxnSpPr>
              <a:cxnSpLocks/>
              <a:stCxn id="3" idx="2"/>
              <a:endCxn id="9" idx="0"/>
            </p:cNvCxnSpPr>
            <p:nvPr/>
          </p:nvCxnSpPr>
          <p:spPr>
            <a:xfrm rot="16200000" flipH="1">
              <a:off x="6015856" y="2607618"/>
              <a:ext cx="550876" cy="1049055"/>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21" name="Connector: Elbow 20">
              <a:extLst>
                <a:ext uri="{FF2B5EF4-FFF2-40B4-BE49-F238E27FC236}">
                  <a16:creationId xmlns:a16="http://schemas.microsoft.com/office/drawing/2014/main" id="{A753252A-4E4F-446E-9BAF-731693F5237F}"/>
                </a:ext>
              </a:extLst>
            </p:cNvPr>
            <p:cNvCxnSpPr>
              <a:cxnSpLocks/>
              <a:stCxn id="3" idx="2"/>
              <a:endCxn id="10" idx="0"/>
            </p:cNvCxnSpPr>
            <p:nvPr/>
          </p:nvCxnSpPr>
          <p:spPr>
            <a:xfrm rot="16200000" flipH="1">
              <a:off x="6992397" y="1631078"/>
              <a:ext cx="550876" cy="3002136"/>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grpSp>
      <p:sp>
        <p:nvSpPr>
          <p:cNvPr id="2" name="TextBox 1">
            <a:extLst>
              <a:ext uri="{FF2B5EF4-FFF2-40B4-BE49-F238E27FC236}">
                <a16:creationId xmlns:a16="http://schemas.microsoft.com/office/drawing/2014/main" id="{52C4B5D2-4A01-4FF0-95DB-9984EFA349A1}"/>
              </a:ext>
            </a:extLst>
          </p:cNvPr>
          <p:cNvSpPr txBox="1"/>
          <p:nvPr/>
        </p:nvSpPr>
        <p:spPr>
          <a:xfrm>
            <a:off x="675155" y="4486377"/>
            <a:ext cx="10841689" cy="2292567"/>
          </a:xfrm>
          <a:prstGeom prst="rect">
            <a:avLst/>
          </a:prstGeom>
        </p:spPr>
        <p:txBody>
          <a:bodyPr/>
          <a:lstStyle>
            <a:defPPr>
              <a:defRPr lang="en-US"/>
            </a:defPPr>
            <a:lvl1pPr marL="228600" indent="-228600">
              <a:lnSpc>
                <a:spcPct val="90000"/>
              </a:lnSpc>
              <a:spcBef>
                <a:spcPts val="1000"/>
              </a:spcBef>
              <a:buFont typeface="Arial" panose="020B0604020202020204" pitchFamily="34" charset="0"/>
              <a:buChar char="•"/>
              <a:defRPr sz="2000">
                <a:solidFill>
                  <a:schemeClr val="accent4"/>
                </a:solidFill>
                <a:latin typeface="+mj-lt"/>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en-US" sz="2400" b="1" dirty="0">
                <a:solidFill>
                  <a:schemeClr val="accent4"/>
                </a:solidFill>
                <a:latin typeface="+mn-lt"/>
              </a:rPr>
              <a:t>The use of liquid biopsies as a supplement in a cancer screening program would improve the sensitivity of the screening program.</a:t>
            </a:r>
          </a:p>
          <a:p>
            <a:r>
              <a:rPr lang="en-US" sz="2400" dirty="0">
                <a:solidFill>
                  <a:schemeClr val="accent4"/>
                </a:solidFill>
                <a:latin typeface="+mn-lt"/>
              </a:rPr>
              <a:t>More true positiv</a:t>
            </a:r>
            <a:r>
              <a:rPr lang="en-US" sz="2400" dirty="0">
                <a:latin typeface="+mn-lt"/>
              </a:rPr>
              <a:t>e results and less false positives</a:t>
            </a:r>
          </a:p>
          <a:p>
            <a:r>
              <a:rPr lang="en-US" sz="2400" dirty="0">
                <a:latin typeface="+mn-lt"/>
              </a:rPr>
              <a:t>This translates to earlier detection, quicker treatment, better outcomes, and reduced imaging and diagnosis costs</a:t>
            </a:r>
            <a:endParaRPr lang="en-US" sz="2400" dirty="0">
              <a:solidFill>
                <a:schemeClr val="accent4"/>
              </a:solidFill>
              <a:latin typeface="+mn-lt"/>
            </a:endParaRPr>
          </a:p>
        </p:txBody>
      </p:sp>
      <p:pic>
        <p:nvPicPr>
          <p:cNvPr id="16" name="Picture 15">
            <a:extLst>
              <a:ext uri="{FF2B5EF4-FFF2-40B4-BE49-F238E27FC236}">
                <a16:creationId xmlns:a16="http://schemas.microsoft.com/office/drawing/2014/main" id="{6C25AE97-5BAE-1340-8E0D-E784AEE1329B}"/>
              </a:ext>
              <a:ext uri="{C183D7F6-B498-43B3-948B-1728B52AA6E4}">
                <adec:decorative xmlns:adec="http://schemas.microsoft.com/office/drawing/2017/decorative" val="1"/>
              </a:ext>
            </a:extLst>
          </p:cNvPr>
          <p:cNvPicPr>
            <a:picLocks noChangeAspect="1"/>
          </p:cNvPicPr>
          <p:nvPr/>
        </p:nvPicPr>
        <p:blipFill>
          <a:blip r:embed="rId3" cstate="email">
            <a:alphaModFix/>
            <a:extLst>
              <a:ext uri="{28A0092B-C50C-407E-A947-70E740481C1C}">
                <a14:useLocalDpi xmlns:a14="http://schemas.microsoft.com/office/drawing/2010/main"/>
              </a:ext>
            </a:extLst>
          </a:blip>
          <a:stretch>
            <a:fillRect/>
          </a:stretch>
        </p:blipFill>
        <p:spPr>
          <a:xfrm>
            <a:off x="10872153" y="6129268"/>
            <a:ext cx="816927" cy="357892"/>
          </a:xfrm>
          <a:prstGeom prst="rect">
            <a:avLst/>
          </a:prstGeom>
        </p:spPr>
      </p:pic>
    </p:spTree>
    <p:extLst>
      <p:ext uri="{BB962C8B-B14F-4D97-AF65-F5344CB8AC3E}">
        <p14:creationId xmlns:p14="http://schemas.microsoft.com/office/powerpoint/2010/main" val="2060287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5184E373-B351-2B48-99F2-4E19BB5869A2}"/>
              </a:ext>
            </a:extLst>
          </p:cNvPr>
          <p:cNvSpPr txBox="1">
            <a:spLocks noGrp="1"/>
          </p:cNvSpPr>
          <p:nvPr>
            <p:ph type="title" idx="4294967295"/>
          </p:nvPr>
        </p:nvSpPr>
        <p:spPr>
          <a:xfrm>
            <a:off x="551109" y="79056"/>
            <a:ext cx="10431316" cy="1481951"/>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Improved Tumor Staging</a:t>
            </a:r>
          </a:p>
        </p:txBody>
      </p:sp>
      <p:cxnSp>
        <p:nvCxnSpPr>
          <p:cNvPr id="14" name="Straight Connector 13">
            <a:extLst>
              <a:ext uri="{FF2B5EF4-FFF2-40B4-BE49-F238E27FC236}">
                <a16:creationId xmlns:a16="http://schemas.microsoft.com/office/drawing/2014/main" id="{20DC9DCE-9668-624E-8BDD-9B758002C0B5}"/>
              </a:ext>
              <a:ext uri="{C183D7F6-B498-43B3-948B-1728B52AA6E4}">
                <adec:decorative xmlns:adec="http://schemas.microsoft.com/office/drawing/2017/decorative" val="1"/>
              </a:ext>
            </a:extLst>
          </p:cNvPr>
          <p:cNvCxnSpPr>
            <a:cxnSpLocks/>
          </p:cNvCxnSpPr>
          <p:nvPr/>
        </p:nvCxnSpPr>
        <p:spPr>
          <a:xfrm>
            <a:off x="661859" y="1709121"/>
            <a:ext cx="10841689" cy="0"/>
          </a:xfrm>
          <a:prstGeom prst="line">
            <a:avLst/>
          </a:prstGeom>
          <a:ln w="19050"/>
        </p:spPr>
        <p:style>
          <a:lnRef idx="1">
            <a:schemeClr val="accent2"/>
          </a:lnRef>
          <a:fillRef idx="0">
            <a:schemeClr val="accent2"/>
          </a:fillRef>
          <a:effectRef idx="0">
            <a:schemeClr val="accent2"/>
          </a:effectRef>
          <a:fontRef idx="minor">
            <a:schemeClr val="tx1"/>
          </a:fontRef>
        </p:style>
      </p:cxnSp>
      <p:sp>
        <p:nvSpPr>
          <p:cNvPr id="2" name="TextBox 1">
            <a:extLst>
              <a:ext uri="{FF2B5EF4-FFF2-40B4-BE49-F238E27FC236}">
                <a16:creationId xmlns:a16="http://schemas.microsoft.com/office/drawing/2014/main" id="{52C4B5D2-4A01-4FF0-95DB-9984EFA349A1}"/>
              </a:ext>
              <a:ext uri="{C183D7F6-B498-43B3-948B-1728B52AA6E4}">
                <adec:decorative xmlns:adec="http://schemas.microsoft.com/office/drawing/2017/decorative" val="1"/>
              </a:ext>
            </a:extLst>
          </p:cNvPr>
          <p:cNvSpPr txBox="1"/>
          <p:nvPr/>
        </p:nvSpPr>
        <p:spPr>
          <a:xfrm>
            <a:off x="661859" y="2194559"/>
            <a:ext cx="10841689" cy="4396740"/>
          </a:xfrm>
          <a:prstGeom prst="rect">
            <a:avLst/>
          </a:prstGeom>
        </p:spPr>
        <p:txBody>
          <a:bodyPr/>
          <a:lstStyle>
            <a:defPPr>
              <a:defRPr lang="en-US"/>
            </a:defPPr>
            <a:lvl1pPr marL="228600" indent="-228600">
              <a:lnSpc>
                <a:spcPct val="90000"/>
              </a:lnSpc>
              <a:spcBef>
                <a:spcPts val="1000"/>
              </a:spcBef>
              <a:buFont typeface="Arial" panose="020B0604020202020204" pitchFamily="34" charset="0"/>
              <a:buChar char="•"/>
              <a:defRPr sz="2000">
                <a:solidFill>
                  <a:schemeClr val="accent4"/>
                </a:solidFill>
                <a:latin typeface="+mj-lt"/>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endParaRPr lang="en-US" sz="2400" dirty="0">
              <a:solidFill>
                <a:schemeClr val="accent4"/>
              </a:solidFill>
              <a:latin typeface="+mn-lt"/>
            </a:endParaRPr>
          </a:p>
        </p:txBody>
      </p:sp>
      <p:grpSp>
        <p:nvGrpSpPr>
          <p:cNvPr id="3" name="Group 2" descr="Diagram illustrating that liquid biopsy generated evidence on micro metasasis can guide and inform systemic therapy, which results in more optimal resource allocation. These steps can lead to reductions in over and under treatment.">
            <a:extLst>
              <a:ext uri="{FF2B5EF4-FFF2-40B4-BE49-F238E27FC236}">
                <a16:creationId xmlns:a16="http://schemas.microsoft.com/office/drawing/2014/main" id="{613504A1-6C9A-4600-B068-5AA780557D33}"/>
              </a:ext>
            </a:extLst>
          </p:cNvPr>
          <p:cNvGrpSpPr/>
          <p:nvPr/>
        </p:nvGrpSpPr>
        <p:grpSpPr>
          <a:xfrm>
            <a:off x="551109" y="2194559"/>
            <a:ext cx="10929579" cy="3495038"/>
            <a:chOff x="551109" y="2194559"/>
            <a:chExt cx="10929579" cy="3495038"/>
          </a:xfrm>
        </p:grpSpPr>
        <p:graphicFrame>
          <p:nvGraphicFramePr>
            <p:cNvPr id="4" name="Diagram 3">
              <a:extLst>
                <a:ext uri="{FF2B5EF4-FFF2-40B4-BE49-F238E27FC236}">
                  <a16:creationId xmlns:a16="http://schemas.microsoft.com/office/drawing/2014/main" id="{B7E596C9-E413-43FB-961A-F5E3B7080B28}"/>
                </a:ext>
              </a:extLst>
            </p:cNvPr>
            <p:cNvGraphicFramePr/>
            <p:nvPr>
              <p:extLst>
                <p:ext uri="{D42A27DB-BD31-4B8C-83A1-F6EECF244321}">
                  <p14:modId xmlns:p14="http://schemas.microsoft.com/office/powerpoint/2010/main" val="1217948924"/>
                </p:ext>
              </p:extLst>
            </p:nvPr>
          </p:nvGraphicFramePr>
          <p:xfrm>
            <a:off x="551109" y="2194559"/>
            <a:ext cx="5249327" cy="34950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8" name="Group 7">
              <a:extLst>
                <a:ext uri="{FF2B5EF4-FFF2-40B4-BE49-F238E27FC236}">
                  <a16:creationId xmlns:a16="http://schemas.microsoft.com/office/drawing/2014/main" id="{88CCA058-4B62-46BE-A355-54C7292E33D5}"/>
                </a:ext>
              </a:extLst>
            </p:cNvPr>
            <p:cNvGrpSpPr/>
            <p:nvPr/>
          </p:nvGrpSpPr>
          <p:grpSpPr>
            <a:xfrm rot="16200000">
              <a:off x="5971798" y="3601311"/>
              <a:ext cx="681532" cy="681532"/>
              <a:chOff x="3780395" y="795121"/>
              <a:chExt cx="681532" cy="681532"/>
            </a:xfrm>
            <a:solidFill>
              <a:schemeClr val="accent1">
                <a:lumMod val="60000"/>
                <a:lumOff val="40000"/>
              </a:schemeClr>
            </a:solidFill>
          </p:grpSpPr>
          <p:sp>
            <p:nvSpPr>
              <p:cNvPr id="9" name="Arrow: Down 8">
                <a:extLst>
                  <a:ext uri="{FF2B5EF4-FFF2-40B4-BE49-F238E27FC236}">
                    <a16:creationId xmlns:a16="http://schemas.microsoft.com/office/drawing/2014/main" id="{EB2FBBE5-F104-459D-B72C-B89D59315B83}"/>
                  </a:ext>
                </a:extLst>
              </p:cNvPr>
              <p:cNvSpPr/>
              <p:nvPr/>
            </p:nvSpPr>
            <p:spPr>
              <a:xfrm>
                <a:off x="3780395" y="795121"/>
                <a:ext cx="681532" cy="681532"/>
              </a:xfrm>
              <a:prstGeom prst="downArrow">
                <a:avLst>
                  <a:gd name="adj1" fmla="val 55000"/>
                  <a:gd name="adj2" fmla="val 45000"/>
                </a:avLst>
              </a:prstGeom>
              <a:grpFill/>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0" name="Arrow: Down 4">
                <a:extLst>
                  <a:ext uri="{FF2B5EF4-FFF2-40B4-BE49-F238E27FC236}">
                    <a16:creationId xmlns:a16="http://schemas.microsoft.com/office/drawing/2014/main" id="{0254A320-6F8A-40B6-81BA-35E5A5A13543}"/>
                  </a:ext>
                </a:extLst>
              </p:cNvPr>
              <p:cNvSpPr txBox="1"/>
              <p:nvPr/>
            </p:nvSpPr>
            <p:spPr>
              <a:xfrm>
                <a:off x="3933740" y="795121"/>
                <a:ext cx="374842" cy="512853"/>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p:txBody>
          </p:sp>
        </p:grpSp>
        <p:grpSp>
          <p:nvGrpSpPr>
            <p:cNvPr id="11" name="Group 10">
              <a:extLst>
                <a:ext uri="{FF2B5EF4-FFF2-40B4-BE49-F238E27FC236}">
                  <a16:creationId xmlns:a16="http://schemas.microsoft.com/office/drawing/2014/main" id="{DE407744-9453-4299-A656-AC3DC5B06B86}"/>
                </a:ext>
              </a:extLst>
            </p:cNvPr>
            <p:cNvGrpSpPr/>
            <p:nvPr/>
          </p:nvGrpSpPr>
          <p:grpSpPr>
            <a:xfrm>
              <a:off x="7018761" y="3417822"/>
              <a:ext cx="4461927" cy="1048511"/>
              <a:chOff x="787399" y="2446526"/>
              <a:chExt cx="4461927" cy="1048511"/>
            </a:xfrm>
            <a:scene3d>
              <a:camera prst="orthographicFront"/>
              <a:lightRig rig="flat" dir="t"/>
            </a:scene3d>
          </p:grpSpPr>
          <p:sp>
            <p:nvSpPr>
              <p:cNvPr id="12" name="Rectangle: Rounded Corners 11">
                <a:extLst>
                  <a:ext uri="{FF2B5EF4-FFF2-40B4-BE49-F238E27FC236}">
                    <a16:creationId xmlns:a16="http://schemas.microsoft.com/office/drawing/2014/main" id="{C56476A1-79B6-418C-8D11-4F59F737BBB2}"/>
                  </a:ext>
                </a:extLst>
              </p:cNvPr>
              <p:cNvSpPr/>
              <p:nvPr/>
            </p:nvSpPr>
            <p:spPr>
              <a:xfrm>
                <a:off x="787399" y="2446526"/>
                <a:ext cx="4461927" cy="1048511"/>
              </a:xfrm>
              <a:prstGeom prst="roundRect">
                <a:avLst>
                  <a:gd name="adj" fmla="val 10000"/>
                </a:avLst>
              </a:prstGeom>
            </p:spPr>
            <p:style>
              <a:lnRef idx="2">
                <a:schemeClr val="accent3">
                  <a:shade val="50000"/>
                </a:schemeClr>
              </a:lnRef>
              <a:fillRef idx="1">
                <a:schemeClr val="accent3"/>
              </a:fillRef>
              <a:effectRef idx="0">
                <a:schemeClr val="accent3"/>
              </a:effectRef>
              <a:fontRef idx="minor">
                <a:schemeClr val="lt1"/>
              </a:fontRef>
            </p:style>
          </p:sp>
          <p:sp>
            <p:nvSpPr>
              <p:cNvPr id="13" name="Rectangle: Rounded Corners 4">
                <a:extLst>
                  <a:ext uri="{FF2B5EF4-FFF2-40B4-BE49-F238E27FC236}">
                    <a16:creationId xmlns:a16="http://schemas.microsoft.com/office/drawing/2014/main" id="{258B9569-D982-44E8-9DF2-E6B6409EFCFC}"/>
                  </a:ext>
                </a:extLst>
              </p:cNvPr>
              <p:cNvSpPr txBox="1"/>
              <p:nvPr/>
            </p:nvSpPr>
            <p:spPr>
              <a:xfrm>
                <a:off x="818108" y="2477236"/>
                <a:ext cx="4357439" cy="98709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Reductions in over and under treatment</a:t>
                </a:r>
              </a:p>
            </p:txBody>
          </p:sp>
        </p:grpSp>
      </p:grpSp>
      <p:pic>
        <p:nvPicPr>
          <p:cNvPr id="16" name="Picture 15">
            <a:extLst>
              <a:ext uri="{FF2B5EF4-FFF2-40B4-BE49-F238E27FC236}">
                <a16:creationId xmlns:a16="http://schemas.microsoft.com/office/drawing/2014/main" id="{6C25AE97-5BAE-1340-8E0D-E784AEE1329B}"/>
              </a:ext>
              <a:ext uri="{C183D7F6-B498-43B3-948B-1728B52AA6E4}">
                <adec:decorative xmlns:adec="http://schemas.microsoft.com/office/drawing/2017/decorative" val="1"/>
              </a:ext>
            </a:extLst>
          </p:cNvPr>
          <p:cNvPicPr>
            <a:picLocks noChangeAspect="1"/>
          </p:cNvPicPr>
          <p:nvPr/>
        </p:nvPicPr>
        <p:blipFill>
          <a:blip r:embed="rId8" cstate="email">
            <a:alphaModFix/>
            <a:extLst>
              <a:ext uri="{28A0092B-C50C-407E-A947-70E740481C1C}">
                <a14:useLocalDpi xmlns:a14="http://schemas.microsoft.com/office/drawing/2010/main"/>
              </a:ext>
            </a:extLst>
          </a:blip>
          <a:stretch>
            <a:fillRect/>
          </a:stretch>
        </p:blipFill>
        <p:spPr>
          <a:xfrm>
            <a:off x="10872153" y="6129268"/>
            <a:ext cx="816927" cy="357892"/>
          </a:xfrm>
          <a:prstGeom prst="rect">
            <a:avLst/>
          </a:prstGeom>
        </p:spPr>
      </p:pic>
    </p:spTree>
    <p:extLst>
      <p:ext uri="{BB962C8B-B14F-4D97-AF65-F5344CB8AC3E}">
        <p14:creationId xmlns:p14="http://schemas.microsoft.com/office/powerpoint/2010/main" val="2148421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5184E373-B351-2B48-99F2-4E19BB5869A2}"/>
              </a:ext>
            </a:extLst>
          </p:cNvPr>
          <p:cNvSpPr txBox="1">
            <a:spLocks noGrp="1"/>
          </p:cNvSpPr>
          <p:nvPr>
            <p:ph type="title" idx="4294967295"/>
          </p:nvPr>
        </p:nvSpPr>
        <p:spPr>
          <a:xfrm>
            <a:off x="551109" y="79056"/>
            <a:ext cx="10431316" cy="1481951"/>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Response Monitoring</a:t>
            </a:r>
          </a:p>
        </p:txBody>
      </p:sp>
      <p:cxnSp>
        <p:nvCxnSpPr>
          <p:cNvPr id="14" name="Straight Connector 13">
            <a:extLst>
              <a:ext uri="{FF2B5EF4-FFF2-40B4-BE49-F238E27FC236}">
                <a16:creationId xmlns:a16="http://schemas.microsoft.com/office/drawing/2014/main" id="{20DC9DCE-9668-624E-8BDD-9B758002C0B5}"/>
              </a:ext>
              <a:ext uri="{C183D7F6-B498-43B3-948B-1728B52AA6E4}">
                <adec:decorative xmlns:adec="http://schemas.microsoft.com/office/drawing/2017/decorative" val="1"/>
              </a:ext>
            </a:extLst>
          </p:cNvPr>
          <p:cNvCxnSpPr>
            <a:cxnSpLocks/>
          </p:cNvCxnSpPr>
          <p:nvPr/>
        </p:nvCxnSpPr>
        <p:spPr>
          <a:xfrm>
            <a:off x="661859" y="1709121"/>
            <a:ext cx="10841689" cy="0"/>
          </a:xfrm>
          <a:prstGeom prst="line">
            <a:avLst/>
          </a:prstGeom>
          <a:ln w="19050"/>
        </p:spPr>
        <p:style>
          <a:lnRef idx="1">
            <a:schemeClr val="accent2"/>
          </a:lnRef>
          <a:fillRef idx="0">
            <a:schemeClr val="accent2"/>
          </a:fillRef>
          <a:effectRef idx="0">
            <a:schemeClr val="accent2"/>
          </a:effectRef>
          <a:fontRef idx="minor">
            <a:schemeClr val="tx1"/>
          </a:fontRef>
        </p:style>
      </p:cxnSp>
      <p:sp>
        <p:nvSpPr>
          <p:cNvPr id="2" name="TextBox 1">
            <a:extLst>
              <a:ext uri="{FF2B5EF4-FFF2-40B4-BE49-F238E27FC236}">
                <a16:creationId xmlns:a16="http://schemas.microsoft.com/office/drawing/2014/main" id="{52C4B5D2-4A01-4FF0-95DB-9984EFA349A1}"/>
              </a:ext>
            </a:extLst>
          </p:cNvPr>
          <p:cNvSpPr txBox="1"/>
          <p:nvPr/>
        </p:nvSpPr>
        <p:spPr>
          <a:xfrm>
            <a:off x="661859" y="2194559"/>
            <a:ext cx="10841689" cy="4396740"/>
          </a:xfrm>
          <a:prstGeom prst="rect">
            <a:avLst/>
          </a:prstGeom>
        </p:spPr>
        <p:txBody>
          <a:bodyPr/>
          <a:lstStyle>
            <a:defPPr>
              <a:defRPr lang="en-US"/>
            </a:defPPr>
            <a:lvl1pPr marL="228600" indent="-228600">
              <a:lnSpc>
                <a:spcPct val="90000"/>
              </a:lnSpc>
              <a:spcBef>
                <a:spcPts val="1000"/>
              </a:spcBef>
              <a:buFont typeface="Arial" panose="020B0604020202020204" pitchFamily="34" charset="0"/>
              <a:buChar char="•"/>
              <a:defRPr sz="2000">
                <a:solidFill>
                  <a:schemeClr val="accent4"/>
                </a:solidFill>
                <a:latin typeface="+mj-lt"/>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en-US" sz="2400" b="1" dirty="0">
                <a:latin typeface="+mn-lt"/>
              </a:rPr>
              <a:t>Liquid biopsies can be used to initiate and serially monitor treatment response to inform decisions. [1]</a:t>
            </a:r>
          </a:p>
          <a:p>
            <a:pPr marL="0" indent="0">
              <a:buNone/>
            </a:pPr>
            <a:endParaRPr lang="en-US" sz="2400" b="1" dirty="0">
              <a:latin typeface="+mn-lt"/>
            </a:endParaRPr>
          </a:p>
          <a:p>
            <a:pPr marL="0" indent="0">
              <a:buNone/>
            </a:pPr>
            <a:r>
              <a:rPr lang="en-US" sz="2400" b="1" dirty="0">
                <a:latin typeface="+mn-lt"/>
              </a:rPr>
              <a:t>Changes in CTC or </a:t>
            </a:r>
            <a:r>
              <a:rPr lang="en-US" sz="2400" b="1" dirty="0" err="1">
                <a:latin typeface="+mn-lt"/>
              </a:rPr>
              <a:t>ctDNA</a:t>
            </a:r>
            <a:r>
              <a:rPr lang="en-US" sz="2400" b="1" dirty="0">
                <a:latin typeface="+mn-lt"/>
              </a:rPr>
              <a:t> levels </a:t>
            </a:r>
            <a:r>
              <a:rPr lang="en-US" sz="2400" b="1" dirty="0" err="1">
                <a:latin typeface="+mn-lt"/>
              </a:rPr>
              <a:t>thorugh</a:t>
            </a:r>
            <a:r>
              <a:rPr lang="en-US" sz="2400" b="1" dirty="0">
                <a:latin typeface="+mn-lt"/>
              </a:rPr>
              <a:t> serial monitoring is correlated with tumor size and survival outcomes offering prognostic benefits. [2]</a:t>
            </a:r>
          </a:p>
          <a:p>
            <a:pPr marL="0" indent="0">
              <a:buNone/>
            </a:pPr>
            <a:r>
              <a:rPr lang="en-US" sz="2400" dirty="0">
                <a:solidFill>
                  <a:schemeClr val="accent4"/>
                </a:solidFill>
                <a:latin typeface="+mn-lt"/>
              </a:rPr>
              <a:t>	</a:t>
            </a:r>
          </a:p>
          <a:p>
            <a:pPr marL="0" indent="0">
              <a:buNone/>
            </a:pPr>
            <a:r>
              <a:rPr lang="en-US" sz="2400" b="1" dirty="0">
                <a:latin typeface="+mn-lt"/>
              </a:rPr>
              <a:t>Potential Health Economic benefits:</a:t>
            </a:r>
          </a:p>
          <a:p>
            <a:r>
              <a:rPr lang="en-US" sz="2400" dirty="0">
                <a:solidFill>
                  <a:schemeClr val="accent4"/>
                </a:solidFill>
                <a:latin typeface="+mn-lt"/>
              </a:rPr>
              <a:t>Inform treatment decisions or discontinuation</a:t>
            </a:r>
          </a:p>
          <a:p>
            <a:r>
              <a:rPr lang="en-US" sz="2400" dirty="0">
                <a:latin typeface="+mn-lt"/>
              </a:rPr>
              <a:t>Reduction in treatment related adverse event and improved outcomes</a:t>
            </a:r>
            <a:endParaRPr lang="en-US" sz="2400" dirty="0">
              <a:solidFill>
                <a:schemeClr val="accent4"/>
              </a:solidFill>
              <a:latin typeface="+mn-lt"/>
            </a:endParaRPr>
          </a:p>
        </p:txBody>
      </p:sp>
      <p:sp>
        <p:nvSpPr>
          <p:cNvPr id="6" name="TextBox 5">
            <a:extLst>
              <a:ext uri="{FF2B5EF4-FFF2-40B4-BE49-F238E27FC236}">
                <a16:creationId xmlns:a16="http://schemas.microsoft.com/office/drawing/2014/main" id="{99C4F078-8B5C-4DDC-9A49-D68EE03BA698}"/>
              </a:ext>
            </a:extLst>
          </p:cNvPr>
          <p:cNvSpPr txBox="1"/>
          <p:nvPr/>
        </p:nvSpPr>
        <p:spPr>
          <a:xfrm>
            <a:off x="661859" y="6421651"/>
            <a:ext cx="1032056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[1] </a:t>
            </a:r>
            <a:r>
              <a:rPr lang="en-US" sz="1000" dirty="0" err="1">
                <a:latin typeface="Segoe UI" panose="020B0502040204020203" pitchFamily="34" charset="0"/>
              </a:rPr>
              <a:t>Ijzerman</a:t>
            </a:r>
            <a:r>
              <a:rPr lang="en-US" sz="1000" dirty="0">
                <a:latin typeface="Segoe UI" panose="020B0502040204020203" pitchFamily="34" charset="0"/>
              </a:rPr>
              <a:t>., et al., </a:t>
            </a:r>
            <a:r>
              <a:rPr lang="en-US" sz="1000" i="1" dirty="0">
                <a:latin typeface="Segoe UI" panose="020B0502040204020203" pitchFamily="34" charset="0"/>
              </a:rPr>
              <a:t>Health economic impact of liquid biopsies in cancer management.</a:t>
            </a:r>
            <a:r>
              <a:rPr lang="en-US" sz="1000" i="0" dirty="0">
                <a:latin typeface="Segoe UI" panose="020B0502040204020203" pitchFamily="34" charset="0"/>
              </a:rPr>
              <a:t> Expert Rev </a:t>
            </a:r>
            <a:r>
              <a:rPr lang="en-US" sz="1000" i="0" dirty="0" err="1">
                <a:latin typeface="Segoe UI" panose="020B0502040204020203" pitchFamily="34" charset="0"/>
              </a:rPr>
              <a:t>Pharmacoecon</a:t>
            </a:r>
            <a:r>
              <a:rPr lang="en-US" sz="1000" i="0" dirty="0">
                <a:latin typeface="Segoe UI" panose="020B0502040204020203" pitchFamily="34" charset="0"/>
              </a:rPr>
              <a:t> Outcomes Res, 2018. </a:t>
            </a:r>
            <a:r>
              <a:rPr lang="en-US" sz="1000" b="1" i="0" dirty="0">
                <a:latin typeface="Segoe UI" panose="020B0502040204020203" pitchFamily="34" charset="0"/>
              </a:rPr>
              <a:t>18</a:t>
            </a:r>
            <a:r>
              <a:rPr lang="en-US" sz="1000" b="0" i="0" dirty="0">
                <a:latin typeface="Segoe UI" panose="020B0502040204020203" pitchFamily="34" charset="0"/>
              </a:rPr>
              <a:t>(6): p. 593-599.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dirty="0">
                <a:latin typeface="Segoe UI" panose="020B0502040204020203" pitchFamily="34" charset="0"/>
              </a:rPr>
              <a:t>[2] </a:t>
            </a:r>
            <a:r>
              <a:rPr lang="en-US" sz="1000" dirty="0">
                <a:latin typeface="Segoe UI" panose="020B0502040204020203" pitchFamily="34" charset="0"/>
              </a:rPr>
              <a:t>Tay, T.K.Y. and P.H. Tan, </a:t>
            </a:r>
            <a:r>
              <a:rPr lang="en-US" sz="1000" i="1" dirty="0">
                <a:latin typeface="Segoe UI" panose="020B0502040204020203" pitchFamily="34" charset="0"/>
              </a:rPr>
              <a:t>Liquid Biopsy in Breast Cancer: A Focused Review.</a:t>
            </a:r>
            <a:r>
              <a:rPr lang="en-US" sz="1000" i="0" dirty="0">
                <a:latin typeface="Segoe UI" panose="020B0502040204020203" pitchFamily="34" charset="0"/>
              </a:rPr>
              <a:t> Arch </a:t>
            </a:r>
            <a:r>
              <a:rPr lang="en-US" sz="1000" i="0" dirty="0" err="1">
                <a:latin typeface="Segoe UI" panose="020B0502040204020203" pitchFamily="34" charset="0"/>
              </a:rPr>
              <a:t>Pathol</a:t>
            </a:r>
            <a:r>
              <a:rPr lang="en-US" sz="1000" i="0" dirty="0">
                <a:latin typeface="Segoe UI" panose="020B0502040204020203" pitchFamily="34" charset="0"/>
              </a:rPr>
              <a:t> Lab Med, 2021. </a:t>
            </a:r>
            <a:r>
              <a:rPr lang="en-US" sz="1000" b="1" i="0" dirty="0">
                <a:latin typeface="Segoe UI" panose="020B0502040204020203" pitchFamily="34" charset="0"/>
              </a:rPr>
              <a:t>145</a:t>
            </a:r>
            <a:r>
              <a:rPr lang="en-US" sz="1000" b="0" i="0" dirty="0">
                <a:latin typeface="Segoe UI" panose="020B0502040204020203" pitchFamily="34" charset="0"/>
              </a:rPr>
              <a:t>(6): p. 678-686.</a:t>
            </a:r>
          </a:p>
        </p:txBody>
      </p:sp>
      <p:pic>
        <p:nvPicPr>
          <p:cNvPr id="16" name="Picture 15">
            <a:extLst>
              <a:ext uri="{FF2B5EF4-FFF2-40B4-BE49-F238E27FC236}">
                <a16:creationId xmlns:a16="http://schemas.microsoft.com/office/drawing/2014/main" id="{6C25AE97-5BAE-1340-8E0D-E784AEE1329B}"/>
              </a:ext>
              <a:ext uri="{C183D7F6-B498-43B3-948B-1728B52AA6E4}">
                <adec:decorative xmlns:adec="http://schemas.microsoft.com/office/drawing/2017/decorative" val="1"/>
              </a:ext>
            </a:extLst>
          </p:cNvPr>
          <p:cNvPicPr>
            <a:picLocks noChangeAspect="1"/>
          </p:cNvPicPr>
          <p:nvPr/>
        </p:nvPicPr>
        <p:blipFill>
          <a:blip r:embed="rId3" cstate="email">
            <a:alphaModFix/>
            <a:extLst>
              <a:ext uri="{28A0092B-C50C-407E-A947-70E740481C1C}">
                <a14:useLocalDpi xmlns:a14="http://schemas.microsoft.com/office/drawing/2010/main"/>
              </a:ext>
            </a:extLst>
          </a:blip>
          <a:stretch>
            <a:fillRect/>
          </a:stretch>
        </p:blipFill>
        <p:spPr>
          <a:xfrm>
            <a:off x="10872153" y="6129268"/>
            <a:ext cx="816927" cy="357892"/>
          </a:xfrm>
          <a:prstGeom prst="rect">
            <a:avLst/>
          </a:prstGeom>
        </p:spPr>
      </p:pic>
    </p:spTree>
    <p:extLst>
      <p:ext uri="{BB962C8B-B14F-4D97-AF65-F5344CB8AC3E}">
        <p14:creationId xmlns:p14="http://schemas.microsoft.com/office/powerpoint/2010/main" val="1685798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C823D-6540-4133-B9B0-0CB5B06EF2FF}"/>
              </a:ext>
            </a:extLst>
          </p:cNvPr>
          <p:cNvSpPr>
            <a:spLocks noGrp="1"/>
          </p:cNvSpPr>
          <p:nvPr>
            <p:ph type="title"/>
          </p:nvPr>
        </p:nvSpPr>
        <p:spPr>
          <a:xfrm>
            <a:off x="277840" y="3792049"/>
            <a:ext cx="4027241" cy="1018617"/>
          </a:xfrm>
        </p:spPr>
        <p:txBody>
          <a:bodyPr>
            <a:normAutofit fontScale="90000"/>
          </a:bodyPr>
          <a:lstStyle/>
          <a:p>
            <a:r>
              <a:rPr lang="en-US" dirty="0"/>
              <a:t>Development of a Preliminary Liquid Biopsy CEA in Breast Cancer</a:t>
            </a:r>
          </a:p>
        </p:txBody>
      </p:sp>
    </p:spTree>
    <p:extLst>
      <p:ext uri="{BB962C8B-B14F-4D97-AF65-F5344CB8AC3E}">
        <p14:creationId xmlns:p14="http://schemas.microsoft.com/office/powerpoint/2010/main" val="2300600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5184E373-B351-2B48-99F2-4E19BB5869A2}"/>
              </a:ext>
            </a:extLst>
          </p:cNvPr>
          <p:cNvSpPr txBox="1">
            <a:spLocks noGrp="1"/>
          </p:cNvSpPr>
          <p:nvPr>
            <p:ph type="title" idx="4294967295"/>
          </p:nvPr>
        </p:nvSpPr>
        <p:spPr>
          <a:xfrm>
            <a:off x="551109" y="79056"/>
            <a:ext cx="10431316" cy="1481951"/>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Model Goals</a:t>
            </a:r>
          </a:p>
        </p:txBody>
      </p:sp>
      <p:cxnSp>
        <p:nvCxnSpPr>
          <p:cNvPr id="14" name="Straight Connector 13">
            <a:extLst>
              <a:ext uri="{FF2B5EF4-FFF2-40B4-BE49-F238E27FC236}">
                <a16:creationId xmlns:a16="http://schemas.microsoft.com/office/drawing/2014/main" id="{20DC9DCE-9668-624E-8BDD-9B758002C0B5}"/>
              </a:ext>
              <a:ext uri="{C183D7F6-B498-43B3-948B-1728B52AA6E4}">
                <adec:decorative xmlns:adec="http://schemas.microsoft.com/office/drawing/2017/decorative" val="1"/>
              </a:ext>
            </a:extLst>
          </p:cNvPr>
          <p:cNvCxnSpPr>
            <a:cxnSpLocks/>
          </p:cNvCxnSpPr>
          <p:nvPr/>
        </p:nvCxnSpPr>
        <p:spPr>
          <a:xfrm>
            <a:off x="661859" y="1709121"/>
            <a:ext cx="10841689" cy="0"/>
          </a:xfrm>
          <a:prstGeom prst="line">
            <a:avLst/>
          </a:prstGeom>
          <a:ln w="19050"/>
        </p:spPr>
        <p:style>
          <a:lnRef idx="1">
            <a:schemeClr val="accent2"/>
          </a:lnRef>
          <a:fillRef idx="0">
            <a:schemeClr val="accent2"/>
          </a:fillRef>
          <a:effectRef idx="0">
            <a:schemeClr val="accent2"/>
          </a:effectRef>
          <a:fontRef idx="minor">
            <a:schemeClr val="tx1"/>
          </a:fontRef>
        </p:style>
      </p:cxnSp>
      <p:sp>
        <p:nvSpPr>
          <p:cNvPr id="2" name="TextBox 1">
            <a:extLst>
              <a:ext uri="{FF2B5EF4-FFF2-40B4-BE49-F238E27FC236}">
                <a16:creationId xmlns:a16="http://schemas.microsoft.com/office/drawing/2014/main" id="{52C4B5D2-4A01-4FF0-95DB-9984EFA349A1}"/>
              </a:ext>
            </a:extLst>
          </p:cNvPr>
          <p:cNvSpPr txBox="1"/>
          <p:nvPr/>
        </p:nvSpPr>
        <p:spPr>
          <a:xfrm>
            <a:off x="661858" y="2302702"/>
            <a:ext cx="10841689" cy="3354903"/>
          </a:xfrm>
          <a:prstGeom prst="rect">
            <a:avLst/>
          </a:prstGeom>
        </p:spPr>
        <p:txBody>
          <a:bodyPr/>
          <a:lstStyle>
            <a:defPPr>
              <a:defRPr lang="en-US"/>
            </a:defPPr>
            <a:lvl1pPr marL="228600" indent="-228600">
              <a:lnSpc>
                <a:spcPct val="90000"/>
              </a:lnSpc>
              <a:spcBef>
                <a:spcPts val="1000"/>
              </a:spcBef>
              <a:buFont typeface="Arial" panose="020B0604020202020204" pitchFamily="34" charset="0"/>
              <a:buChar char="•"/>
              <a:defRPr sz="2000">
                <a:solidFill>
                  <a:schemeClr val="accent4"/>
                </a:solidFill>
                <a:latin typeface="+mj-lt"/>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en-US" sz="2400" b="1" dirty="0">
                <a:latin typeface="+mn-lt"/>
              </a:rPr>
              <a:t>Objective</a:t>
            </a:r>
          </a:p>
          <a:p>
            <a:pPr marL="0" indent="0">
              <a:buNone/>
            </a:pPr>
            <a:r>
              <a:rPr lang="en-US" sz="2400" dirty="0">
                <a:latin typeface="+mn-lt"/>
              </a:rPr>
              <a:t>To provide a preliminary direct economic argument for the use of liquid biopsies in breast cancer diagnosis, staging, and response, through a simplistic decision analytic model.</a:t>
            </a:r>
          </a:p>
          <a:p>
            <a:endParaRPr lang="en-US" sz="2400" dirty="0">
              <a:latin typeface="+mn-lt"/>
            </a:endParaRPr>
          </a:p>
          <a:p>
            <a:pPr marL="0" indent="0">
              <a:buNone/>
            </a:pPr>
            <a:r>
              <a:rPr lang="en-US" sz="2400" b="1" dirty="0">
                <a:latin typeface="+mn-lt"/>
              </a:rPr>
              <a:t>Hypothesis</a:t>
            </a:r>
          </a:p>
          <a:p>
            <a:pPr marL="0" indent="0">
              <a:buNone/>
            </a:pPr>
            <a:r>
              <a:rPr lang="en-US" sz="2400" dirty="0">
                <a:latin typeface="+mn-lt"/>
              </a:rPr>
              <a:t>The use of liquid biopsies as a supplement to the current standard of care for breast cancer in diagnosis, tumor staging, and response will be cost-effective.</a:t>
            </a:r>
          </a:p>
          <a:p>
            <a:endParaRPr lang="en-US" dirty="0"/>
          </a:p>
          <a:p>
            <a:endParaRPr lang="en-US" dirty="0"/>
          </a:p>
        </p:txBody>
      </p:sp>
      <p:pic>
        <p:nvPicPr>
          <p:cNvPr id="16" name="Picture 15">
            <a:extLst>
              <a:ext uri="{FF2B5EF4-FFF2-40B4-BE49-F238E27FC236}">
                <a16:creationId xmlns:a16="http://schemas.microsoft.com/office/drawing/2014/main" id="{6C25AE97-5BAE-1340-8E0D-E784AEE1329B}"/>
              </a:ext>
              <a:ext uri="{C183D7F6-B498-43B3-948B-1728B52AA6E4}">
                <adec:decorative xmlns:adec="http://schemas.microsoft.com/office/drawing/2017/decorative" val="1"/>
              </a:ext>
            </a:extLst>
          </p:cNvPr>
          <p:cNvPicPr>
            <a:picLocks noChangeAspect="1"/>
          </p:cNvPicPr>
          <p:nvPr/>
        </p:nvPicPr>
        <p:blipFill>
          <a:blip r:embed="rId3" cstate="email">
            <a:alphaModFix/>
            <a:extLst>
              <a:ext uri="{28A0092B-C50C-407E-A947-70E740481C1C}">
                <a14:useLocalDpi xmlns:a14="http://schemas.microsoft.com/office/drawing/2010/main"/>
              </a:ext>
            </a:extLst>
          </a:blip>
          <a:stretch>
            <a:fillRect/>
          </a:stretch>
        </p:blipFill>
        <p:spPr>
          <a:xfrm>
            <a:off x="10872153" y="6129268"/>
            <a:ext cx="816927" cy="357892"/>
          </a:xfrm>
          <a:prstGeom prst="rect">
            <a:avLst/>
          </a:prstGeom>
        </p:spPr>
      </p:pic>
    </p:spTree>
    <p:extLst>
      <p:ext uri="{BB962C8B-B14F-4D97-AF65-F5344CB8AC3E}">
        <p14:creationId xmlns:p14="http://schemas.microsoft.com/office/powerpoint/2010/main" val="1001590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5184E373-B351-2B48-99F2-4E19BB5869A2}"/>
              </a:ext>
            </a:extLst>
          </p:cNvPr>
          <p:cNvSpPr txBox="1">
            <a:spLocks noGrp="1"/>
          </p:cNvSpPr>
          <p:nvPr>
            <p:ph type="title" idx="4294967295"/>
          </p:nvPr>
        </p:nvSpPr>
        <p:spPr>
          <a:xfrm>
            <a:off x="551109" y="79056"/>
            <a:ext cx="8454668" cy="1481951"/>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Early Conceptual Model</a:t>
            </a:r>
          </a:p>
        </p:txBody>
      </p:sp>
      <p:cxnSp>
        <p:nvCxnSpPr>
          <p:cNvPr id="14" name="Straight Connector 13">
            <a:extLst>
              <a:ext uri="{FF2B5EF4-FFF2-40B4-BE49-F238E27FC236}">
                <a16:creationId xmlns:a16="http://schemas.microsoft.com/office/drawing/2014/main" id="{20DC9DCE-9668-624E-8BDD-9B758002C0B5}"/>
              </a:ext>
              <a:ext uri="{C183D7F6-B498-43B3-948B-1728B52AA6E4}">
                <adec:decorative xmlns:adec="http://schemas.microsoft.com/office/drawing/2017/decorative" val="1"/>
              </a:ext>
            </a:extLst>
          </p:cNvPr>
          <p:cNvCxnSpPr>
            <a:cxnSpLocks/>
          </p:cNvCxnSpPr>
          <p:nvPr/>
        </p:nvCxnSpPr>
        <p:spPr>
          <a:xfrm>
            <a:off x="661859" y="1709121"/>
            <a:ext cx="10841689" cy="0"/>
          </a:xfrm>
          <a:prstGeom prst="line">
            <a:avLst/>
          </a:prstGeom>
          <a:ln w="19050"/>
        </p:spPr>
        <p:style>
          <a:lnRef idx="1">
            <a:schemeClr val="accent2"/>
          </a:lnRef>
          <a:fillRef idx="0">
            <a:schemeClr val="accent2"/>
          </a:fillRef>
          <a:effectRef idx="0">
            <a:schemeClr val="accent2"/>
          </a:effectRef>
          <a:fontRef idx="minor">
            <a:schemeClr val="tx1"/>
          </a:fontRef>
        </p:style>
      </p:cxnSp>
      <p:grpSp>
        <p:nvGrpSpPr>
          <p:cNvPr id="3" name="Group 2" descr="An infographic showing a model. It includes a population (at risk individuals and cancer patients) which receives diagnostics (liquid biopsy and/or standard of care, which both have costs). These result in diagnostic outcomes: true positives, true negatives, false positives (which have costs), and false negatives (which have costs). True positives result in personalized treatment or standard of care, which lead to survival and health-related quality of life or adverse events. These treatments and primary outcomes all involve costs and are associated with survival and quality of life.">
            <a:extLst>
              <a:ext uri="{FF2B5EF4-FFF2-40B4-BE49-F238E27FC236}">
                <a16:creationId xmlns:a16="http://schemas.microsoft.com/office/drawing/2014/main" id="{5B3F4A3D-B715-4EE1-8C81-15EDD86BB34D}"/>
              </a:ext>
            </a:extLst>
          </p:cNvPr>
          <p:cNvGrpSpPr/>
          <p:nvPr/>
        </p:nvGrpSpPr>
        <p:grpSpPr>
          <a:xfrm>
            <a:off x="401439" y="1854219"/>
            <a:ext cx="11640978" cy="4474004"/>
            <a:chOff x="401439" y="1854219"/>
            <a:chExt cx="11640978" cy="4474004"/>
          </a:xfrm>
        </p:grpSpPr>
        <p:sp>
          <p:nvSpPr>
            <p:cNvPr id="159" name="Rectangle: Rounded Corners 158">
              <a:extLst>
                <a:ext uri="{FF2B5EF4-FFF2-40B4-BE49-F238E27FC236}">
                  <a16:creationId xmlns:a16="http://schemas.microsoft.com/office/drawing/2014/main" id="{3188006A-C350-4CE1-8B97-B54A8BAC3647}"/>
                </a:ext>
              </a:extLst>
            </p:cNvPr>
            <p:cNvSpPr/>
            <p:nvPr/>
          </p:nvSpPr>
          <p:spPr>
            <a:xfrm>
              <a:off x="676403" y="2900373"/>
              <a:ext cx="1955036" cy="18646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AFF3396F-85B7-4792-B9E7-9A3AC9F713A7}"/>
                </a:ext>
              </a:extLst>
            </p:cNvPr>
            <p:cNvSpPr/>
            <p:nvPr/>
          </p:nvSpPr>
          <p:spPr>
            <a:xfrm>
              <a:off x="880919" y="3047370"/>
              <a:ext cx="1534866" cy="715369"/>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At Risk Individuals</a:t>
              </a:r>
            </a:p>
          </p:txBody>
        </p:sp>
        <p:sp>
          <p:nvSpPr>
            <p:cNvPr id="54" name="Rectangle: Rounded Corners 53">
              <a:extLst>
                <a:ext uri="{FF2B5EF4-FFF2-40B4-BE49-F238E27FC236}">
                  <a16:creationId xmlns:a16="http://schemas.microsoft.com/office/drawing/2014/main" id="{9A2444E1-C266-4FE0-B5BA-397CC167EE02}"/>
                </a:ext>
              </a:extLst>
            </p:cNvPr>
            <p:cNvSpPr/>
            <p:nvPr/>
          </p:nvSpPr>
          <p:spPr>
            <a:xfrm>
              <a:off x="3056243" y="2626042"/>
              <a:ext cx="1534866" cy="715369"/>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Liquid Biopsy</a:t>
              </a:r>
            </a:p>
          </p:txBody>
        </p:sp>
        <p:sp>
          <p:nvSpPr>
            <p:cNvPr id="57" name="Rectangle: Rounded Corners 56">
              <a:extLst>
                <a:ext uri="{FF2B5EF4-FFF2-40B4-BE49-F238E27FC236}">
                  <a16:creationId xmlns:a16="http://schemas.microsoft.com/office/drawing/2014/main" id="{926F08CA-6C93-445E-AAB7-566A807FF951}"/>
                </a:ext>
              </a:extLst>
            </p:cNvPr>
            <p:cNvSpPr/>
            <p:nvPr/>
          </p:nvSpPr>
          <p:spPr>
            <a:xfrm>
              <a:off x="7235431" y="2552891"/>
              <a:ext cx="1534866" cy="966849"/>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Personalized Treatment</a:t>
              </a:r>
            </a:p>
          </p:txBody>
        </p:sp>
        <p:sp>
          <p:nvSpPr>
            <p:cNvPr id="58" name="Rectangle: Rounded Corners 57">
              <a:extLst>
                <a:ext uri="{FF2B5EF4-FFF2-40B4-BE49-F238E27FC236}">
                  <a16:creationId xmlns:a16="http://schemas.microsoft.com/office/drawing/2014/main" id="{85C67906-A47D-428F-9D5F-E564539053DE}"/>
                </a:ext>
              </a:extLst>
            </p:cNvPr>
            <p:cNvSpPr/>
            <p:nvPr/>
          </p:nvSpPr>
          <p:spPr>
            <a:xfrm>
              <a:off x="9530306" y="4470530"/>
              <a:ext cx="1727647" cy="715369"/>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Adverse Events</a:t>
              </a:r>
            </a:p>
          </p:txBody>
        </p:sp>
        <p:grpSp>
          <p:nvGrpSpPr>
            <p:cNvPr id="331" name="Group 330">
              <a:extLst>
                <a:ext uri="{FF2B5EF4-FFF2-40B4-BE49-F238E27FC236}">
                  <a16:creationId xmlns:a16="http://schemas.microsoft.com/office/drawing/2014/main" id="{8367508F-420F-435F-A7B9-D04EAABB5B4C}"/>
                </a:ext>
              </a:extLst>
            </p:cNvPr>
            <p:cNvGrpSpPr/>
            <p:nvPr/>
          </p:nvGrpSpPr>
          <p:grpSpPr>
            <a:xfrm>
              <a:off x="401439" y="5700167"/>
              <a:ext cx="250211" cy="338554"/>
              <a:chOff x="7896839" y="1930684"/>
              <a:chExt cx="250211" cy="338554"/>
            </a:xfrm>
          </p:grpSpPr>
          <p:sp>
            <p:nvSpPr>
              <p:cNvPr id="332" name="Rectangle 331">
                <a:extLst>
                  <a:ext uri="{FF2B5EF4-FFF2-40B4-BE49-F238E27FC236}">
                    <a16:creationId xmlns:a16="http://schemas.microsoft.com/office/drawing/2014/main" id="{86A8E09D-01D9-470A-9214-68F8BF16CEC5}"/>
                  </a:ext>
                </a:extLst>
              </p:cNvPr>
              <p:cNvSpPr/>
              <p:nvPr/>
            </p:nvSpPr>
            <p:spPr>
              <a:xfrm>
                <a:off x="7921592" y="1982805"/>
                <a:ext cx="225458" cy="23017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3" name="TextBox 332">
                <a:extLst>
                  <a:ext uri="{FF2B5EF4-FFF2-40B4-BE49-F238E27FC236}">
                    <a16:creationId xmlns:a16="http://schemas.microsoft.com/office/drawing/2014/main" id="{C5A600E5-70C9-41EE-84F2-2E76BB04ED6D}"/>
                  </a:ext>
                </a:extLst>
              </p:cNvPr>
              <p:cNvSpPr txBox="1"/>
              <p:nvPr/>
            </p:nvSpPr>
            <p:spPr>
              <a:xfrm>
                <a:off x="7896839" y="1930684"/>
                <a:ext cx="192505" cy="338554"/>
              </a:xfrm>
              <a:prstGeom prst="rect">
                <a:avLst/>
              </a:prstGeom>
              <a:noFill/>
            </p:spPr>
            <p:txBody>
              <a:bodyPr wrap="square" rtlCol="0">
                <a:spAutoFit/>
              </a:bodyPr>
              <a:lstStyle/>
              <a:p>
                <a:r>
                  <a:rPr lang="en-US" sz="1600" dirty="0"/>
                  <a:t>$</a:t>
                </a:r>
              </a:p>
            </p:txBody>
          </p:sp>
        </p:grpSp>
        <p:grpSp>
          <p:nvGrpSpPr>
            <p:cNvPr id="334" name="Group 333">
              <a:extLst>
                <a:ext uri="{FF2B5EF4-FFF2-40B4-BE49-F238E27FC236}">
                  <a16:creationId xmlns:a16="http://schemas.microsoft.com/office/drawing/2014/main" id="{698E44C1-FFFD-4596-BE14-556B8334D7B3}"/>
                </a:ext>
              </a:extLst>
            </p:cNvPr>
            <p:cNvGrpSpPr/>
            <p:nvPr/>
          </p:nvGrpSpPr>
          <p:grpSpPr>
            <a:xfrm>
              <a:off x="401439" y="5989669"/>
              <a:ext cx="250211" cy="338554"/>
              <a:chOff x="7319230" y="2836323"/>
              <a:chExt cx="250211" cy="338554"/>
            </a:xfrm>
          </p:grpSpPr>
          <p:grpSp>
            <p:nvGrpSpPr>
              <p:cNvPr id="335" name="Group 334">
                <a:extLst>
                  <a:ext uri="{FF2B5EF4-FFF2-40B4-BE49-F238E27FC236}">
                    <a16:creationId xmlns:a16="http://schemas.microsoft.com/office/drawing/2014/main" id="{64E1464E-A493-4409-BCE4-DC207FD96E24}"/>
                  </a:ext>
                </a:extLst>
              </p:cNvPr>
              <p:cNvGrpSpPr/>
              <p:nvPr/>
            </p:nvGrpSpPr>
            <p:grpSpPr>
              <a:xfrm>
                <a:off x="7319230" y="2836323"/>
                <a:ext cx="250211" cy="338554"/>
                <a:chOff x="7896839" y="1930684"/>
                <a:chExt cx="250211" cy="338554"/>
              </a:xfrm>
            </p:grpSpPr>
            <p:sp>
              <p:nvSpPr>
                <p:cNvPr id="337" name="Rectangle 336">
                  <a:extLst>
                    <a:ext uri="{FF2B5EF4-FFF2-40B4-BE49-F238E27FC236}">
                      <a16:creationId xmlns:a16="http://schemas.microsoft.com/office/drawing/2014/main" id="{B32F1C92-5D26-4AAC-861E-764D8B0E5824}"/>
                    </a:ext>
                  </a:extLst>
                </p:cNvPr>
                <p:cNvSpPr/>
                <p:nvPr/>
              </p:nvSpPr>
              <p:spPr>
                <a:xfrm>
                  <a:off x="7921592" y="1982805"/>
                  <a:ext cx="225458" cy="230170"/>
                </a:xfrm>
                <a:prstGeom prst="rect">
                  <a:avLst/>
                </a:prstGeom>
                <a:solidFill>
                  <a:schemeClr val="bg1">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8" name="TextBox 337">
                  <a:extLst>
                    <a:ext uri="{FF2B5EF4-FFF2-40B4-BE49-F238E27FC236}">
                      <a16:creationId xmlns:a16="http://schemas.microsoft.com/office/drawing/2014/main" id="{E13F5745-97F9-4E04-8FD6-BD92E91FB7B2}"/>
                    </a:ext>
                  </a:extLst>
                </p:cNvPr>
                <p:cNvSpPr txBox="1"/>
                <p:nvPr/>
              </p:nvSpPr>
              <p:spPr>
                <a:xfrm>
                  <a:off x="7896839" y="1930684"/>
                  <a:ext cx="192505" cy="338554"/>
                </a:xfrm>
                <a:prstGeom prst="rect">
                  <a:avLst/>
                </a:prstGeom>
                <a:noFill/>
              </p:spPr>
              <p:txBody>
                <a:bodyPr wrap="square" rtlCol="0">
                  <a:spAutoFit/>
                </a:bodyPr>
                <a:lstStyle/>
                <a:p>
                  <a:endParaRPr lang="en-US" sz="1600" dirty="0"/>
                </a:p>
              </p:txBody>
            </p:sp>
          </p:grpSp>
          <p:sp>
            <p:nvSpPr>
              <p:cNvPr id="336" name="Smiley Face 335">
                <a:extLst>
                  <a:ext uri="{FF2B5EF4-FFF2-40B4-BE49-F238E27FC236}">
                    <a16:creationId xmlns:a16="http://schemas.microsoft.com/office/drawing/2014/main" id="{31F7EA00-062A-4E45-9BCC-E09821675FD9}"/>
                  </a:ext>
                </a:extLst>
              </p:cNvPr>
              <p:cNvSpPr/>
              <p:nvPr/>
            </p:nvSpPr>
            <p:spPr>
              <a:xfrm>
                <a:off x="7393644" y="2943409"/>
                <a:ext cx="130754" cy="13099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2" name="TextBox 341">
              <a:extLst>
                <a:ext uri="{FF2B5EF4-FFF2-40B4-BE49-F238E27FC236}">
                  <a16:creationId xmlns:a16="http://schemas.microsoft.com/office/drawing/2014/main" id="{003B5A7C-D8A8-44C1-AD04-AB157AD96129}"/>
                </a:ext>
              </a:extLst>
            </p:cNvPr>
            <p:cNvSpPr txBox="1"/>
            <p:nvPr/>
          </p:nvSpPr>
          <p:spPr>
            <a:xfrm>
              <a:off x="676402" y="5713484"/>
              <a:ext cx="1268025" cy="307777"/>
            </a:xfrm>
            <a:prstGeom prst="rect">
              <a:avLst/>
            </a:prstGeom>
            <a:noFill/>
          </p:spPr>
          <p:txBody>
            <a:bodyPr wrap="square" rtlCol="0">
              <a:spAutoFit/>
            </a:bodyPr>
            <a:lstStyle/>
            <a:p>
              <a:r>
                <a:rPr lang="en-US" sz="1400" dirty="0"/>
                <a:t>Costs</a:t>
              </a:r>
            </a:p>
          </p:txBody>
        </p:sp>
        <p:sp>
          <p:nvSpPr>
            <p:cNvPr id="344" name="TextBox 343">
              <a:extLst>
                <a:ext uri="{FF2B5EF4-FFF2-40B4-BE49-F238E27FC236}">
                  <a16:creationId xmlns:a16="http://schemas.microsoft.com/office/drawing/2014/main" id="{C1AE1E31-4FFD-47DB-ADAA-2CF832CEB23E}"/>
                </a:ext>
              </a:extLst>
            </p:cNvPr>
            <p:cNvSpPr txBox="1"/>
            <p:nvPr/>
          </p:nvSpPr>
          <p:spPr>
            <a:xfrm>
              <a:off x="676402" y="5996848"/>
              <a:ext cx="2319047" cy="307777"/>
            </a:xfrm>
            <a:prstGeom prst="rect">
              <a:avLst/>
            </a:prstGeom>
            <a:noFill/>
          </p:spPr>
          <p:txBody>
            <a:bodyPr wrap="square" rtlCol="0">
              <a:spAutoFit/>
            </a:bodyPr>
            <a:lstStyle/>
            <a:p>
              <a:r>
                <a:rPr lang="en-US" sz="1400" dirty="0"/>
                <a:t>Survival and Quality of Life</a:t>
              </a:r>
            </a:p>
          </p:txBody>
        </p:sp>
        <p:sp>
          <p:nvSpPr>
            <p:cNvPr id="274" name="TextBox 273">
              <a:extLst>
                <a:ext uri="{FF2B5EF4-FFF2-40B4-BE49-F238E27FC236}">
                  <a16:creationId xmlns:a16="http://schemas.microsoft.com/office/drawing/2014/main" id="{0144CBB3-51EE-4C91-AB05-F9F11A36E902}"/>
                </a:ext>
              </a:extLst>
            </p:cNvPr>
            <p:cNvSpPr txBox="1"/>
            <p:nvPr/>
          </p:nvSpPr>
          <p:spPr>
            <a:xfrm>
              <a:off x="930027" y="1860808"/>
              <a:ext cx="1413281" cy="369332"/>
            </a:xfrm>
            <a:prstGeom prst="rect">
              <a:avLst/>
            </a:prstGeom>
            <a:noFill/>
          </p:spPr>
          <p:txBody>
            <a:bodyPr wrap="square" rtlCol="0">
              <a:spAutoFit/>
            </a:bodyPr>
            <a:lstStyle/>
            <a:p>
              <a:r>
                <a:rPr lang="en-US" u="sng" dirty="0"/>
                <a:t>Population</a:t>
              </a:r>
            </a:p>
          </p:txBody>
        </p:sp>
        <p:sp>
          <p:nvSpPr>
            <p:cNvPr id="121" name="TextBox 120">
              <a:extLst>
                <a:ext uri="{FF2B5EF4-FFF2-40B4-BE49-F238E27FC236}">
                  <a16:creationId xmlns:a16="http://schemas.microsoft.com/office/drawing/2014/main" id="{DBDCE08B-3FB3-4003-A4B7-84CD21BFD3C5}"/>
                </a:ext>
              </a:extLst>
            </p:cNvPr>
            <p:cNvSpPr txBox="1"/>
            <p:nvPr/>
          </p:nvSpPr>
          <p:spPr>
            <a:xfrm>
              <a:off x="3177828" y="1862361"/>
              <a:ext cx="1413281" cy="369332"/>
            </a:xfrm>
            <a:prstGeom prst="rect">
              <a:avLst/>
            </a:prstGeom>
            <a:noFill/>
          </p:spPr>
          <p:txBody>
            <a:bodyPr wrap="square" rtlCol="0">
              <a:spAutoFit/>
            </a:bodyPr>
            <a:lstStyle/>
            <a:p>
              <a:r>
                <a:rPr lang="en-US" u="sng" dirty="0"/>
                <a:t>Diagnostics</a:t>
              </a:r>
            </a:p>
          </p:txBody>
        </p:sp>
        <p:sp>
          <p:nvSpPr>
            <p:cNvPr id="122" name="TextBox 121">
              <a:extLst>
                <a:ext uri="{FF2B5EF4-FFF2-40B4-BE49-F238E27FC236}">
                  <a16:creationId xmlns:a16="http://schemas.microsoft.com/office/drawing/2014/main" id="{15F5CDB7-2EA8-4047-8203-78D56BFE4B4D}"/>
                </a:ext>
              </a:extLst>
            </p:cNvPr>
            <p:cNvSpPr txBox="1"/>
            <p:nvPr/>
          </p:nvSpPr>
          <p:spPr>
            <a:xfrm>
              <a:off x="7415174" y="1862361"/>
              <a:ext cx="1413281" cy="369332"/>
            </a:xfrm>
            <a:prstGeom prst="rect">
              <a:avLst/>
            </a:prstGeom>
            <a:noFill/>
          </p:spPr>
          <p:txBody>
            <a:bodyPr wrap="square" rtlCol="0">
              <a:spAutoFit/>
            </a:bodyPr>
            <a:lstStyle/>
            <a:p>
              <a:r>
                <a:rPr lang="en-US" u="sng" dirty="0"/>
                <a:t>Treatment</a:t>
              </a:r>
            </a:p>
          </p:txBody>
        </p:sp>
        <p:sp>
          <p:nvSpPr>
            <p:cNvPr id="123" name="TextBox 122">
              <a:extLst>
                <a:ext uri="{FF2B5EF4-FFF2-40B4-BE49-F238E27FC236}">
                  <a16:creationId xmlns:a16="http://schemas.microsoft.com/office/drawing/2014/main" id="{4AB39690-CAA2-4590-A12D-191B021AAD3D}"/>
                </a:ext>
              </a:extLst>
            </p:cNvPr>
            <p:cNvSpPr txBox="1"/>
            <p:nvPr/>
          </p:nvSpPr>
          <p:spPr>
            <a:xfrm>
              <a:off x="9436000" y="1854219"/>
              <a:ext cx="2606417" cy="369332"/>
            </a:xfrm>
            <a:prstGeom prst="rect">
              <a:avLst/>
            </a:prstGeom>
            <a:noFill/>
          </p:spPr>
          <p:txBody>
            <a:bodyPr wrap="square" rtlCol="0">
              <a:spAutoFit/>
            </a:bodyPr>
            <a:lstStyle/>
            <a:p>
              <a:r>
                <a:rPr lang="en-US" u="sng" dirty="0"/>
                <a:t>Primary Outcomes</a:t>
              </a:r>
            </a:p>
          </p:txBody>
        </p:sp>
        <p:sp>
          <p:nvSpPr>
            <p:cNvPr id="130" name="Rectangle: Rounded Corners 129">
              <a:extLst>
                <a:ext uri="{FF2B5EF4-FFF2-40B4-BE49-F238E27FC236}">
                  <a16:creationId xmlns:a16="http://schemas.microsoft.com/office/drawing/2014/main" id="{4796E2D5-32CE-4887-B7E7-477278AA5084}"/>
                </a:ext>
              </a:extLst>
            </p:cNvPr>
            <p:cNvSpPr/>
            <p:nvPr/>
          </p:nvSpPr>
          <p:spPr>
            <a:xfrm>
              <a:off x="865958" y="3939837"/>
              <a:ext cx="1534866" cy="715369"/>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Cancer Patients</a:t>
              </a:r>
            </a:p>
          </p:txBody>
        </p:sp>
        <p:sp>
          <p:nvSpPr>
            <p:cNvPr id="132" name="Rectangle: Rounded Corners 131">
              <a:extLst>
                <a:ext uri="{FF2B5EF4-FFF2-40B4-BE49-F238E27FC236}">
                  <a16:creationId xmlns:a16="http://schemas.microsoft.com/office/drawing/2014/main" id="{046E65B8-C280-42CD-90C5-345BA9837B33}"/>
                </a:ext>
              </a:extLst>
            </p:cNvPr>
            <p:cNvSpPr/>
            <p:nvPr/>
          </p:nvSpPr>
          <p:spPr>
            <a:xfrm>
              <a:off x="3006258" y="4456821"/>
              <a:ext cx="1628471" cy="715369"/>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Standard</a:t>
              </a:r>
            </a:p>
            <a:p>
              <a:pPr algn="ctr"/>
              <a:r>
                <a:rPr lang="en-US" dirty="0">
                  <a:solidFill>
                    <a:schemeClr val="tx1"/>
                  </a:solidFill>
                </a:rPr>
                <a:t>of Care</a:t>
              </a:r>
            </a:p>
          </p:txBody>
        </p:sp>
        <p:grpSp>
          <p:nvGrpSpPr>
            <p:cNvPr id="148" name="Group 147">
              <a:extLst>
                <a:ext uri="{FF2B5EF4-FFF2-40B4-BE49-F238E27FC236}">
                  <a16:creationId xmlns:a16="http://schemas.microsoft.com/office/drawing/2014/main" id="{E02F0757-4F08-445C-836F-1E493CC74F82}"/>
                </a:ext>
              </a:extLst>
            </p:cNvPr>
            <p:cNvGrpSpPr/>
            <p:nvPr/>
          </p:nvGrpSpPr>
          <p:grpSpPr>
            <a:xfrm>
              <a:off x="10689403" y="4440988"/>
              <a:ext cx="250211" cy="338554"/>
              <a:chOff x="7896839" y="1930684"/>
              <a:chExt cx="250211" cy="338554"/>
            </a:xfrm>
          </p:grpSpPr>
          <p:sp>
            <p:nvSpPr>
              <p:cNvPr id="149" name="Rectangle 148">
                <a:extLst>
                  <a:ext uri="{FF2B5EF4-FFF2-40B4-BE49-F238E27FC236}">
                    <a16:creationId xmlns:a16="http://schemas.microsoft.com/office/drawing/2014/main" id="{D7108861-3EC5-4CD2-9C02-BAA8399A4929}"/>
                  </a:ext>
                </a:extLst>
              </p:cNvPr>
              <p:cNvSpPr/>
              <p:nvPr/>
            </p:nvSpPr>
            <p:spPr>
              <a:xfrm>
                <a:off x="7921592" y="1982805"/>
                <a:ext cx="225458" cy="23017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TextBox 149">
                <a:extLst>
                  <a:ext uri="{FF2B5EF4-FFF2-40B4-BE49-F238E27FC236}">
                    <a16:creationId xmlns:a16="http://schemas.microsoft.com/office/drawing/2014/main" id="{3BCCD6EF-6E37-435D-A2C8-6DC4C6DB279E}"/>
                  </a:ext>
                </a:extLst>
              </p:cNvPr>
              <p:cNvSpPr txBox="1"/>
              <p:nvPr/>
            </p:nvSpPr>
            <p:spPr>
              <a:xfrm>
                <a:off x="7896839" y="1930684"/>
                <a:ext cx="192505" cy="338554"/>
              </a:xfrm>
              <a:prstGeom prst="rect">
                <a:avLst/>
              </a:prstGeom>
              <a:noFill/>
            </p:spPr>
            <p:txBody>
              <a:bodyPr wrap="square" rtlCol="0">
                <a:spAutoFit/>
              </a:bodyPr>
              <a:lstStyle/>
              <a:p>
                <a:r>
                  <a:rPr lang="en-US" sz="1600" dirty="0"/>
                  <a:t>$</a:t>
                </a:r>
              </a:p>
            </p:txBody>
          </p:sp>
        </p:grpSp>
        <p:grpSp>
          <p:nvGrpSpPr>
            <p:cNvPr id="151" name="Group 150">
              <a:extLst>
                <a:ext uri="{FF2B5EF4-FFF2-40B4-BE49-F238E27FC236}">
                  <a16:creationId xmlns:a16="http://schemas.microsoft.com/office/drawing/2014/main" id="{AB6B7F1F-A039-4278-A6EE-9C5A69FB3ABC}"/>
                </a:ext>
              </a:extLst>
            </p:cNvPr>
            <p:cNvGrpSpPr/>
            <p:nvPr/>
          </p:nvGrpSpPr>
          <p:grpSpPr>
            <a:xfrm>
              <a:off x="10915972" y="4438917"/>
              <a:ext cx="250211" cy="338554"/>
              <a:chOff x="7319230" y="2836323"/>
              <a:chExt cx="250211" cy="338554"/>
            </a:xfrm>
          </p:grpSpPr>
          <p:grpSp>
            <p:nvGrpSpPr>
              <p:cNvPr id="152" name="Group 151">
                <a:extLst>
                  <a:ext uri="{FF2B5EF4-FFF2-40B4-BE49-F238E27FC236}">
                    <a16:creationId xmlns:a16="http://schemas.microsoft.com/office/drawing/2014/main" id="{E1F8CDF8-1B78-4103-99AC-C27DB38F07DF}"/>
                  </a:ext>
                </a:extLst>
              </p:cNvPr>
              <p:cNvGrpSpPr/>
              <p:nvPr/>
            </p:nvGrpSpPr>
            <p:grpSpPr>
              <a:xfrm>
                <a:off x="7319230" y="2836323"/>
                <a:ext cx="250211" cy="338554"/>
                <a:chOff x="7896839" y="1930684"/>
                <a:chExt cx="250211" cy="338554"/>
              </a:xfrm>
            </p:grpSpPr>
            <p:sp>
              <p:nvSpPr>
                <p:cNvPr id="154" name="Rectangle 153">
                  <a:extLst>
                    <a:ext uri="{FF2B5EF4-FFF2-40B4-BE49-F238E27FC236}">
                      <a16:creationId xmlns:a16="http://schemas.microsoft.com/office/drawing/2014/main" id="{D4DA9A0A-D5CA-4D99-AB8A-1D436E0167EE}"/>
                    </a:ext>
                  </a:extLst>
                </p:cNvPr>
                <p:cNvSpPr/>
                <p:nvPr/>
              </p:nvSpPr>
              <p:spPr>
                <a:xfrm>
                  <a:off x="7921592" y="1982805"/>
                  <a:ext cx="225458" cy="230170"/>
                </a:xfrm>
                <a:prstGeom prst="rect">
                  <a:avLst/>
                </a:prstGeom>
                <a:solidFill>
                  <a:schemeClr val="bg1">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TextBox 154">
                  <a:extLst>
                    <a:ext uri="{FF2B5EF4-FFF2-40B4-BE49-F238E27FC236}">
                      <a16:creationId xmlns:a16="http://schemas.microsoft.com/office/drawing/2014/main" id="{1DFFDE97-3737-4AFC-831D-5E8160E16E81}"/>
                    </a:ext>
                  </a:extLst>
                </p:cNvPr>
                <p:cNvSpPr txBox="1"/>
                <p:nvPr/>
              </p:nvSpPr>
              <p:spPr>
                <a:xfrm>
                  <a:off x="7896839" y="1930684"/>
                  <a:ext cx="192505" cy="338554"/>
                </a:xfrm>
                <a:prstGeom prst="rect">
                  <a:avLst/>
                </a:prstGeom>
                <a:noFill/>
              </p:spPr>
              <p:txBody>
                <a:bodyPr wrap="square" rtlCol="0">
                  <a:spAutoFit/>
                </a:bodyPr>
                <a:lstStyle/>
                <a:p>
                  <a:endParaRPr lang="en-US" sz="1600" dirty="0"/>
                </a:p>
              </p:txBody>
            </p:sp>
          </p:grpSp>
          <p:sp>
            <p:nvSpPr>
              <p:cNvPr id="153" name="Smiley Face 152">
                <a:extLst>
                  <a:ext uri="{FF2B5EF4-FFF2-40B4-BE49-F238E27FC236}">
                    <a16:creationId xmlns:a16="http://schemas.microsoft.com/office/drawing/2014/main" id="{CE1291A4-D2B9-45E9-B4F8-105B5CED9F36}"/>
                  </a:ext>
                </a:extLst>
              </p:cNvPr>
              <p:cNvSpPr/>
              <p:nvPr/>
            </p:nvSpPr>
            <p:spPr>
              <a:xfrm>
                <a:off x="7393644" y="2943409"/>
                <a:ext cx="130754" cy="13099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56" name="Straight Arrow Connector 155">
              <a:extLst>
                <a:ext uri="{FF2B5EF4-FFF2-40B4-BE49-F238E27FC236}">
                  <a16:creationId xmlns:a16="http://schemas.microsoft.com/office/drawing/2014/main" id="{E16EA1C9-3997-47BC-8222-25E4282482F0}"/>
                </a:ext>
              </a:extLst>
            </p:cNvPr>
            <p:cNvCxnSpPr>
              <a:cxnSpLocks/>
              <a:stCxn id="54" idx="2"/>
              <a:endCxn id="132" idx="0"/>
            </p:cNvCxnSpPr>
            <p:nvPr/>
          </p:nvCxnSpPr>
          <p:spPr>
            <a:xfrm flipH="1">
              <a:off x="3820494" y="3341411"/>
              <a:ext cx="3182" cy="1115410"/>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160" name="Straight Arrow Connector 159">
              <a:extLst>
                <a:ext uri="{FF2B5EF4-FFF2-40B4-BE49-F238E27FC236}">
                  <a16:creationId xmlns:a16="http://schemas.microsoft.com/office/drawing/2014/main" id="{0DC8F42A-3C25-42E6-83E2-61BED07062A7}"/>
                </a:ext>
              </a:extLst>
            </p:cNvPr>
            <p:cNvCxnSpPr>
              <a:cxnSpLocks/>
              <a:stCxn id="159" idx="3"/>
              <a:endCxn id="132" idx="1"/>
            </p:cNvCxnSpPr>
            <p:nvPr/>
          </p:nvCxnSpPr>
          <p:spPr>
            <a:xfrm>
              <a:off x="2631439" y="3832707"/>
              <a:ext cx="374819" cy="981799"/>
            </a:xfrm>
            <a:prstGeom prst="straightConnector1">
              <a:avLst/>
            </a:prstGeom>
            <a:ln w="12700">
              <a:tailEnd type="stealth" w="lg" len="lg"/>
            </a:ln>
          </p:spPr>
          <p:style>
            <a:lnRef idx="1">
              <a:schemeClr val="dk1"/>
            </a:lnRef>
            <a:fillRef idx="0">
              <a:schemeClr val="dk1"/>
            </a:fillRef>
            <a:effectRef idx="0">
              <a:schemeClr val="dk1"/>
            </a:effectRef>
            <a:fontRef idx="minor">
              <a:schemeClr val="tx1"/>
            </a:fontRef>
          </p:style>
        </p:cxnSp>
        <p:cxnSp>
          <p:nvCxnSpPr>
            <p:cNvPr id="163" name="Straight Arrow Connector 162">
              <a:extLst>
                <a:ext uri="{FF2B5EF4-FFF2-40B4-BE49-F238E27FC236}">
                  <a16:creationId xmlns:a16="http://schemas.microsoft.com/office/drawing/2014/main" id="{EEBF18C7-9E99-49A9-BC8E-6589164B2AE3}"/>
                </a:ext>
              </a:extLst>
            </p:cNvPr>
            <p:cNvCxnSpPr>
              <a:cxnSpLocks/>
              <a:stCxn id="159" idx="3"/>
              <a:endCxn id="54" idx="1"/>
            </p:cNvCxnSpPr>
            <p:nvPr/>
          </p:nvCxnSpPr>
          <p:spPr>
            <a:xfrm flipV="1">
              <a:off x="2631439" y="2983727"/>
              <a:ext cx="424804" cy="848980"/>
            </a:xfrm>
            <a:prstGeom prst="straightConnector1">
              <a:avLst/>
            </a:prstGeom>
            <a:ln w="12700">
              <a:tailEnd type="stealth" w="lg" len="lg"/>
            </a:ln>
          </p:spPr>
          <p:style>
            <a:lnRef idx="1">
              <a:schemeClr val="dk1"/>
            </a:lnRef>
            <a:fillRef idx="0">
              <a:schemeClr val="dk1"/>
            </a:fillRef>
            <a:effectRef idx="0">
              <a:schemeClr val="dk1"/>
            </a:effectRef>
            <a:fontRef idx="minor">
              <a:schemeClr val="tx1"/>
            </a:fontRef>
          </p:style>
        </p:cxnSp>
        <p:cxnSp>
          <p:nvCxnSpPr>
            <p:cNvPr id="168" name="Straight Arrow Connector 167">
              <a:extLst>
                <a:ext uri="{FF2B5EF4-FFF2-40B4-BE49-F238E27FC236}">
                  <a16:creationId xmlns:a16="http://schemas.microsoft.com/office/drawing/2014/main" id="{1B6BCF11-38BF-41DF-9421-CBBA2F6B4B3A}"/>
                </a:ext>
              </a:extLst>
            </p:cNvPr>
            <p:cNvCxnSpPr>
              <a:cxnSpLocks/>
              <a:stCxn id="57" idx="3"/>
              <a:endCxn id="58" idx="1"/>
            </p:cNvCxnSpPr>
            <p:nvPr/>
          </p:nvCxnSpPr>
          <p:spPr>
            <a:xfrm>
              <a:off x="8770297" y="3036316"/>
              <a:ext cx="760009" cy="1791899"/>
            </a:xfrm>
            <a:prstGeom prst="straightConnector1">
              <a:avLst/>
            </a:prstGeom>
            <a:ln w="12700">
              <a:tailEnd type="stealth" w="lg" len="lg"/>
            </a:ln>
          </p:spPr>
          <p:style>
            <a:lnRef idx="1">
              <a:schemeClr val="dk1"/>
            </a:lnRef>
            <a:fillRef idx="0">
              <a:schemeClr val="dk1"/>
            </a:fillRef>
            <a:effectRef idx="0">
              <a:schemeClr val="dk1"/>
            </a:effectRef>
            <a:fontRef idx="minor">
              <a:schemeClr val="tx1"/>
            </a:fontRef>
          </p:style>
        </p:cxnSp>
        <p:sp>
          <p:nvSpPr>
            <p:cNvPr id="175" name="Rectangle: Rounded Corners 174">
              <a:extLst>
                <a:ext uri="{FF2B5EF4-FFF2-40B4-BE49-F238E27FC236}">
                  <a16:creationId xmlns:a16="http://schemas.microsoft.com/office/drawing/2014/main" id="{837CC1E9-E7A9-403E-B4A1-350E2E7A937A}"/>
                </a:ext>
              </a:extLst>
            </p:cNvPr>
            <p:cNvSpPr/>
            <p:nvPr/>
          </p:nvSpPr>
          <p:spPr>
            <a:xfrm>
              <a:off x="7235431" y="4360358"/>
              <a:ext cx="1534866" cy="964371"/>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Standard of Care</a:t>
              </a:r>
            </a:p>
          </p:txBody>
        </p:sp>
        <p:grpSp>
          <p:nvGrpSpPr>
            <p:cNvPr id="179" name="Group 178">
              <a:extLst>
                <a:ext uri="{FF2B5EF4-FFF2-40B4-BE49-F238E27FC236}">
                  <a16:creationId xmlns:a16="http://schemas.microsoft.com/office/drawing/2014/main" id="{DC681C19-0C37-4D67-8BC1-A044FD8F74B5}"/>
                </a:ext>
              </a:extLst>
            </p:cNvPr>
            <p:cNvGrpSpPr/>
            <p:nvPr/>
          </p:nvGrpSpPr>
          <p:grpSpPr>
            <a:xfrm>
              <a:off x="4232663" y="2570310"/>
              <a:ext cx="250211" cy="338554"/>
              <a:chOff x="7896839" y="1930684"/>
              <a:chExt cx="250211" cy="338554"/>
            </a:xfrm>
          </p:grpSpPr>
          <p:sp>
            <p:nvSpPr>
              <p:cNvPr id="180" name="Rectangle 179">
                <a:extLst>
                  <a:ext uri="{FF2B5EF4-FFF2-40B4-BE49-F238E27FC236}">
                    <a16:creationId xmlns:a16="http://schemas.microsoft.com/office/drawing/2014/main" id="{160C9256-3D1A-456E-868A-3AD355037D68}"/>
                  </a:ext>
                </a:extLst>
              </p:cNvPr>
              <p:cNvSpPr/>
              <p:nvPr/>
            </p:nvSpPr>
            <p:spPr>
              <a:xfrm>
                <a:off x="7921592" y="1982805"/>
                <a:ext cx="225458" cy="23017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TextBox 180">
                <a:extLst>
                  <a:ext uri="{FF2B5EF4-FFF2-40B4-BE49-F238E27FC236}">
                    <a16:creationId xmlns:a16="http://schemas.microsoft.com/office/drawing/2014/main" id="{071D675C-ECF9-4740-A7B4-ED001C7E1274}"/>
                  </a:ext>
                </a:extLst>
              </p:cNvPr>
              <p:cNvSpPr txBox="1"/>
              <p:nvPr/>
            </p:nvSpPr>
            <p:spPr>
              <a:xfrm>
                <a:off x="7896839" y="1930684"/>
                <a:ext cx="192505" cy="338554"/>
              </a:xfrm>
              <a:prstGeom prst="rect">
                <a:avLst/>
              </a:prstGeom>
              <a:noFill/>
            </p:spPr>
            <p:txBody>
              <a:bodyPr wrap="square" rtlCol="0">
                <a:spAutoFit/>
              </a:bodyPr>
              <a:lstStyle/>
              <a:p>
                <a:r>
                  <a:rPr lang="en-US" sz="1600" dirty="0"/>
                  <a:t>$</a:t>
                </a:r>
              </a:p>
            </p:txBody>
          </p:sp>
        </p:grpSp>
        <p:grpSp>
          <p:nvGrpSpPr>
            <p:cNvPr id="182" name="Group 181">
              <a:extLst>
                <a:ext uri="{FF2B5EF4-FFF2-40B4-BE49-F238E27FC236}">
                  <a16:creationId xmlns:a16="http://schemas.microsoft.com/office/drawing/2014/main" id="{25AAB481-36C3-4883-8554-4539D3F28DA6}"/>
                </a:ext>
              </a:extLst>
            </p:cNvPr>
            <p:cNvGrpSpPr/>
            <p:nvPr/>
          </p:nvGrpSpPr>
          <p:grpSpPr>
            <a:xfrm>
              <a:off x="4300062" y="4406414"/>
              <a:ext cx="250211" cy="338554"/>
              <a:chOff x="7896839" y="1930684"/>
              <a:chExt cx="250211" cy="338554"/>
            </a:xfrm>
          </p:grpSpPr>
          <p:sp>
            <p:nvSpPr>
              <p:cNvPr id="183" name="Rectangle 182">
                <a:extLst>
                  <a:ext uri="{FF2B5EF4-FFF2-40B4-BE49-F238E27FC236}">
                    <a16:creationId xmlns:a16="http://schemas.microsoft.com/office/drawing/2014/main" id="{8EAD69EF-EBE4-4DF9-8FCE-5A068C9CD149}"/>
                  </a:ext>
                </a:extLst>
              </p:cNvPr>
              <p:cNvSpPr/>
              <p:nvPr/>
            </p:nvSpPr>
            <p:spPr>
              <a:xfrm>
                <a:off x="7921592" y="1982805"/>
                <a:ext cx="225458" cy="23017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TextBox 183">
                <a:extLst>
                  <a:ext uri="{FF2B5EF4-FFF2-40B4-BE49-F238E27FC236}">
                    <a16:creationId xmlns:a16="http://schemas.microsoft.com/office/drawing/2014/main" id="{19E52C5F-0A19-407A-BAD9-237E92FF4415}"/>
                  </a:ext>
                </a:extLst>
              </p:cNvPr>
              <p:cNvSpPr txBox="1"/>
              <p:nvPr/>
            </p:nvSpPr>
            <p:spPr>
              <a:xfrm>
                <a:off x="7896839" y="1930684"/>
                <a:ext cx="192505" cy="338554"/>
              </a:xfrm>
              <a:prstGeom prst="rect">
                <a:avLst/>
              </a:prstGeom>
              <a:noFill/>
            </p:spPr>
            <p:txBody>
              <a:bodyPr wrap="square" rtlCol="0">
                <a:spAutoFit/>
              </a:bodyPr>
              <a:lstStyle/>
              <a:p>
                <a:r>
                  <a:rPr lang="en-US" sz="1600" dirty="0"/>
                  <a:t>$</a:t>
                </a:r>
              </a:p>
            </p:txBody>
          </p:sp>
        </p:grpSp>
        <p:cxnSp>
          <p:nvCxnSpPr>
            <p:cNvPr id="199" name="Straight Arrow Connector 198">
              <a:extLst>
                <a:ext uri="{FF2B5EF4-FFF2-40B4-BE49-F238E27FC236}">
                  <a16:creationId xmlns:a16="http://schemas.microsoft.com/office/drawing/2014/main" id="{5F67316F-A8A7-4D4F-BF58-4BC56F1F50D1}"/>
                </a:ext>
              </a:extLst>
            </p:cNvPr>
            <p:cNvCxnSpPr>
              <a:cxnSpLocks/>
              <a:stCxn id="175" idx="3"/>
              <a:endCxn id="58" idx="1"/>
            </p:cNvCxnSpPr>
            <p:nvPr/>
          </p:nvCxnSpPr>
          <p:spPr>
            <a:xfrm flipV="1">
              <a:off x="8770297" y="4828215"/>
              <a:ext cx="760009" cy="14329"/>
            </a:xfrm>
            <a:prstGeom prst="straightConnector1">
              <a:avLst/>
            </a:prstGeom>
            <a:ln w="12700">
              <a:tailEnd type="stealth" w="lg" len="lg"/>
            </a:ln>
          </p:spPr>
          <p:style>
            <a:lnRef idx="1">
              <a:schemeClr val="dk1"/>
            </a:lnRef>
            <a:fillRef idx="0">
              <a:schemeClr val="dk1"/>
            </a:fillRef>
            <a:effectRef idx="0">
              <a:schemeClr val="dk1"/>
            </a:effectRef>
            <a:fontRef idx="minor">
              <a:schemeClr val="tx1"/>
            </a:fontRef>
          </p:style>
        </p:cxnSp>
        <p:grpSp>
          <p:nvGrpSpPr>
            <p:cNvPr id="215" name="Group 214">
              <a:extLst>
                <a:ext uri="{FF2B5EF4-FFF2-40B4-BE49-F238E27FC236}">
                  <a16:creationId xmlns:a16="http://schemas.microsoft.com/office/drawing/2014/main" id="{2C453220-6F42-4941-A8C2-E67E42B9E17F}"/>
                </a:ext>
              </a:extLst>
            </p:cNvPr>
            <p:cNvGrpSpPr/>
            <p:nvPr/>
          </p:nvGrpSpPr>
          <p:grpSpPr>
            <a:xfrm>
              <a:off x="8200227" y="2497158"/>
              <a:ext cx="250211" cy="338554"/>
              <a:chOff x="7896839" y="1930684"/>
              <a:chExt cx="250211" cy="338554"/>
            </a:xfrm>
          </p:grpSpPr>
          <p:sp>
            <p:nvSpPr>
              <p:cNvPr id="216" name="Rectangle 215">
                <a:extLst>
                  <a:ext uri="{FF2B5EF4-FFF2-40B4-BE49-F238E27FC236}">
                    <a16:creationId xmlns:a16="http://schemas.microsoft.com/office/drawing/2014/main" id="{4010C1F0-4F24-4A13-81B0-31EB02E74BB3}"/>
                  </a:ext>
                </a:extLst>
              </p:cNvPr>
              <p:cNvSpPr/>
              <p:nvPr/>
            </p:nvSpPr>
            <p:spPr>
              <a:xfrm>
                <a:off x="7921592" y="1982805"/>
                <a:ext cx="225458" cy="23017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7" name="TextBox 216">
                <a:extLst>
                  <a:ext uri="{FF2B5EF4-FFF2-40B4-BE49-F238E27FC236}">
                    <a16:creationId xmlns:a16="http://schemas.microsoft.com/office/drawing/2014/main" id="{C92AF0B6-2949-4E94-B9DC-BF787AD2D8DC}"/>
                  </a:ext>
                </a:extLst>
              </p:cNvPr>
              <p:cNvSpPr txBox="1"/>
              <p:nvPr/>
            </p:nvSpPr>
            <p:spPr>
              <a:xfrm>
                <a:off x="7896839" y="1930684"/>
                <a:ext cx="192505" cy="338554"/>
              </a:xfrm>
              <a:prstGeom prst="rect">
                <a:avLst/>
              </a:prstGeom>
              <a:noFill/>
            </p:spPr>
            <p:txBody>
              <a:bodyPr wrap="square" rtlCol="0">
                <a:spAutoFit/>
              </a:bodyPr>
              <a:lstStyle/>
              <a:p>
                <a:r>
                  <a:rPr lang="en-US" sz="1600" dirty="0"/>
                  <a:t>$</a:t>
                </a:r>
              </a:p>
            </p:txBody>
          </p:sp>
        </p:grpSp>
        <p:grpSp>
          <p:nvGrpSpPr>
            <p:cNvPr id="218" name="Group 217">
              <a:extLst>
                <a:ext uri="{FF2B5EF4-FFF2-40B4-BE49-F238E27FC236}">
                  <a16:creationId xmlns:a16="http://schemas.microsoft.com/office/drawing/2014/main" id="{6AFAF6AA-6E81-472E-9E98-12525965367D}"/>
                </a:ext>
              </a:extLst>
            </p:cNvPr>
            <p:cNvGrpSpPr/>
            <p:nvPr/>
          </p:nvGrpSpPr>
          <p:grpSpPr>
            <a:xfrm>
              <a:off x="8417294" y="2497158"/>
              <a:ext cx="250211" cy="338554"/>
              <a:chOff x="7319230" y="2836323"/>
              <a:chExt cx="250211" cy="338554"/>
            </a:xfrm>
          </p:grpSpPr>
          <p:grpSp>
            <p:nvGrpSpPr>
              <p:cNvPr id="219" name="Group 218">
                <a:extLst>
                  <a:ext uri="{FF2B5EF4-FFF2-40B4-BE49-F238E27FC236}">
                    <a16:creationId xmlns:a16="http://schemas.microsoft.com/office/drawing/2014/main" id="{856CD6C2-0398-4009-BEEB-01F887BF6BEA}"/>
                  </a:ext>
                </a:extLst>
              </p:cNvPr>
              <p:cNvGrpSpPr/>
              <p:nvPr/>
            </p:nvGrpSpPr>
            <p:grpSpPr>
              <a:xfrm>
                <a:off x="7319230" y="2836323"/>
                <a:ext cx="250211" cy="338554"/>
                <a:chOff x="7896839" y="1930684"/>
                <a:chExt cx="250211" cy="338554"/>
              </a:xfrm>
            </p:grpSpPr>
            <p:sp>
              <p:nvSpPr>
                <p:cNvPr id="221" name="Rectangle 220">
                  <a:extLst>
                    <a:ext uri="{FF2B5EF4-FFF2-40B4-BE49-F238E27FC236}">
                      <a16:creationId xmlns:a16="http://schemas.microsoft.com/office/drawing/2014/main" id="{915BCC30-82EB-4E74-88B3-6552F76174EF}"/>
                    </a:ext>
                  </a:extLst>
                </p:cNvPr>
                <p:cNvSpPr/>
                <p:nvPr/>
              </p:nvSpPr>
              <p:spPr>
                <a:xfrm>
                  <a:off x="7921592" y="1982805"/>
                  <a:ext cx="225458" cy="230170"/>
                </a:xfrm>
                <a:prstGeom prst="rect">
                  <a:avLst/>
                </a:prstGeom>
                <a:solidFill>
                  <a:schemeClr val="bg1">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2" name="TextBox 221">
                  <a:extLst>
                    <a:ext uri="{FF2B5EF4-FFF2-40B4-BE49-F238E27FC236}">
                      <a16:creationId xmlns:a16="http://schemas.microsoft.com/office/drawing/2014/main" id="{C4AD3194-02DF-4D67-B7A4-7470B54F2020}"/>
                    </a:ext>
                  </a:extLst>
                </p:cNvPr>
                <p:cNvSpPr txBox="1"/>
                <p:nvPr/>
              </p:nvSpPr>
              <p:spPr>
                <a:xfrm>
                  <a:off x="7896839" y="1930684"/>
                  <a:ext cx="192505" cy="338554"/>
                </a:xfrm>
                <a:prstGeom prst="rect">
                  <a:avLst/>
                </a:prstGeom>
                <a:noFill/>
              </p:spPr>
              <p:txBody>
                <a:bodyPr wrap="square" rtlCol="0">
                  <a:spAutoFit/>
                </a:bodyPr>
                <a:lstStyle/>
                <a:p>
                  <a:endParaRPr lang="en-US" sz="1600" dirty="0"/>
                </a:p>
              </p:txBody>
            </p:sp>
          </p:grpSp>
          <p:sp>
            <p:nvSpPr>
              <p:cNvPr id="220" name="Smiley Face 219">
                <a:extLst>
                  <a:ext uri="{FF2B5EF4-FFF2-40B4-BE49-F238E27FC236}">
                    <a16:creationId xmlns:a16="http://schemas.microsoft.com/office/drawing/2014/main" id="{9AD312DE-8100-4B8D-AA1C-3E5AF3B2C400}"/>
                  </a:ext>
                </a:extLst>
              </p:cNvPr>
              <p:cNvSpPr/>
              <p:nvPr/>
            </p:nvSpPr>
            <p:spPr>
              <a:xfrm>
                <a:off x="7393644" y="2943409"/>
                <a:ext cx="130754" cy="13099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3" name="Group 222">
              <a:extLst>
                <a:ext uri="{FF2B5EF4-FFF2-40B4-BE49-F238E27FC236}">
                  <a16:creationId xmlns:a16="http://schemas.microsoft.com/office/drawing/2014/main" id="{8A50F8B2-47BA-46C9-AC42-5B482CBD49F5}"/>
                </a:ext>
              </a:extLst>
            </p:cNvPr>
            <p:cNvGrpSpPr/>
            <p:nvPr/>
          </p:nvGrpSpPr>
          <p:grpSpPr>
            <a:xfrm>
              <a:off x="8197529" y="4314648"/>
              <a:ext cx="250211" cy="338554"/>
              <a:chOff x="7896839" y="1930684"/>
              <a:chExt cx="250211" cy="338554"/>
            </a:xfrm>
          </p:grpSpPr>
          <p:sp>
            <p:nvSpPr>
              <p:cNvPr id="288" name="Rectangle 287">
                <a:extLst>
                  <a:ext uri="{FF2B5EF4-FFF2-40B4-BE49-F238E27FC236}">
                    <a16:creationId xmlns:a16="http://schemas.microsoft.com/office/drawing/2014/main" id="{E1AE76D6-C8A2-4AF2-8A14-136C40C7DB8E}"/>
                  </a:ext>
                </a:extLst>
              </p:cNvPr>
              <p:cNvSpPr/>
              <p:nvPr/>
            </p:nvSpPr>
            <p:spPr>
              <a:xfrm>
                <a:off x="7921592" y="1982805"/>
                <a:ext cx="225458" cy="23017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0" name="TextBox 289">
                <a:extLst>
                  <a:ext uri="{FF2B5EF4-FFF2-40B4-BE49-F238E27FC236}">
                    <a16:creationId xmlns:a16="http://schemas.microsoft.com/office/drawing/2014/main" id="{75E31C4C-AE62-4C9C-BCCF-05A94BA83920}"/>
                  </a:ext>
                </a:extLst>
              </p:cNvPr>
              <p:cNvSpPr txBox="1"/>
              <p:nvPr/>
            </p:nvSpPr>
            <p:spPr>
              <a:xfrm>
                <a:off x="7896839" y="1930684"/>
                <a:ext cx="192505" cy="338554"/>
              </a:xfrm>
              <a:prstGeom prst="rect">
                <a:avLst/>
              </a:prstGeom>
              <a:noFill/>
            </p:spPr>
            <p:txBody>
              <a:bodyPr wrap="square" rtlCol="0">
                <a:spAutoFit/>
              </a:bodyPr>
              <a:lstStyle/>
              <a:p>
                <a:r>
                  <a:rPr lang="en-US" sz="1600" dirty="0"/>
                  <a:t>$</a:t>
                </a:r>
              </a:p>
            </p:txBody>
          </p:sp>
        </p:grpSp>
        <p:grpSp>
          <p:nvGrpSpPr>
            <p:cNvPr id="292" name="Group 291">
              <a:extLst>
                <a:ext uri="{FF2B5EF4-FFF2-40B4-BE49-F238E27FC236}">
                  <a16:creationId xmlns:a16="http://schemas.microsoft.com/office/drawing/2014/main" id="{AA012EEE-2DEE-4826-941A-3FC6BCBAFDCB}"/>
                </a:ext>
              </a:extLst>
            </p:cNvPr>
            <p:cNvGrpSpPr/>
            <p:nvPr/>
          </p:nvGrpSpPr>
          <p:grpSpPr>
            <a:xfrm>
              <a:off x="8414596" y="4314648"/>
              <a:ext cx="250211" cy="338554"/>
              <a:chOff x="7319230" y="2836323"/>
              <a:chExt cx="250211" cy="338554"/>
            </a:xfrm>
          </p:grpSpPr>
          <p:grpSp>
            <p:nvGrpSpPr>
              <p:cNvPr id="293" name="Group 292">
                <a:extLst>
                  <a:ext uri="{FF2B5EF4-FFF2-40B4-BE49-F238E27FC236}">
                    <a16:creationId xmlns:a16="http://schemas.microsoft.com/office/drawing/2014/main" id="{E8808A7F-1BDA-49AD-BC58-BA9BA69FE249}"/>
                  </a:ext>
                </a:extLst>
              </p:cNvPr>
              <p:cNvGrpSpPr/>
              <p:nvPr/>
            </p:nvGrpSpPr>
            <p:grpSpPr>
              <a:xfrm>
                <a:off x="7319230" y="2836323"/>
                <a:ext cx="250211" cy="338554"/>
                <a:chOff x="7896839" y="1930684"/>
                <a:chExt cx="250211" cy="338554"/>
              </a:xfrm>
            </p:grpSpPr>
            <p:sp>
              <p:nvSpPr>
                <p:cNvPr id="295" name="Rectangle 294">
                  <a:extLst>
                    <a:ext uri="{FF2B5EF4-FFF2-40B4-BE49-F238E27FC236}">
                      <a16:creationId xmlns:a16="http://schemas.microsoft.com/office/drawing/2014/main" id="{C38483EC-C328-4B39-BB3E-FD6CBEBAEF0E}"/>
                    </a:ext>
                  </a:extLst>
                </p:cNvPr>
                <p:cNvSpPr/>
                <p:nvPr/>
              </p:nvSpPr>
              <p:spPr>
                <a:xfrm>
                  <a:off x="7921592" y="1982805"/>
                  <a:ext cx="225458" cy="230170"/>
                </a:xfrm>
                <a:prstGeom prst="rect">
                  <a:avLst/>
                </a:prstGeom>
                <a:solidFill>
                  <a:schemeClr val="bg1">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6" name="TextBox 295">
                  <a:extLst>
                    <a:ext uri="{FF2B5EF4-FFF2-40B4-BE49-F238E27FC236}">
                      <a16:creationId xmlns:a16="http://schemas.microsoft.com/office/drawing/2014/main" id="{BF4127DF-EC2F-4037-9AE0-CE24A4C7AC7F}"/>
                    </a:ext>
                  </a:extLst>
                </p:cNvPr>
                <p:cNvSpPr txBox="1"/>
                <p:nvPr/>
              </p:nvSpPr>
              <p:spPr>
                <a:xfrm>
                  <a:off x="7896839" y="1930684"/>
                  <a:ext cx="192505" cy="338554"/>
                </a:xfrm>
                <a:prstGeom prst="rect">
                  <a:avLst/>
                </a:prstGeom>
                <a:noFill/>
              </p:spPr>
              <p:txBody>
                <a:bodyPr wrap="square" rtlCol="0">
                  <a:spAutoFit/>
                </a:bodyPr>
                <a:lstStyle/>
                <a:p>
                  <a:endParaRPr lang="en-US" sz="1600" dirty="0"/>
                </a:p>
              </p:txBody>
            </p:sp>
          </p:grpSp>
          <p:sp>
            <p:nvSpPr>
              <p:cNvPr id="294" name="Smiley Face 293">
                <a:extLst>
                  <a:ext uri="{FF2B5EF4-FFF2-40B4-BE49-F238E27FC236}">
                    <a16:creationId xmlns:a16="http://schemas.microsoft.com/office/drawing/2014/main" id="{E691649B-D3C7-4D68-9642-F3D057BCD7E7}"/>
                  </a:ext>
                </a:extLst>
              </p:cNvPr>
              <p:cNvSpPr/>
              <p:nvPr/>
            </p:nvSpPr>
            <p:spPr>
              <a:xfrm>
                <a:off x="7393644" y="2943409"/>
                <a:ext cx="130754" cy="13099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0" name="TextBox 119">
              <a:extLst>
                <a:ext uri="{FF2B5EF4-FFF2-40B4-BE49-F238E27FC236}">
                  <a16:creationId xmlns:a16="http://schemas.microsoft.com/office/drawing/2014/main" id="{F7EF82F7-5EEE-414C-95C4-8CEBA70E8F74}"/>
                </a:ext>
              </a:extLst>
            </p:cNvPr>
            <p:cNvSpPr txBox="1"/>
            <p:nvPr/>
          </p:nvSpPr>
          <p:spPr>
            <a:xfrm>
              <a:off x="4891055" y="1860808"/>
              <a:ext cx="2606416" cy="369332"/>
            </a:xfrm>
            <a:prstGeom prst="rect">
              <a:avLst/>
            </a:prstGeom>
            <a:noFill/>
          </p:spPr>
          <p:txBody>
            <a:bodyPr wrap="square" rtlCol="0">
              <a:spAutoFit/>
            </a:bodyPr>
            <a:lstStyle/>
            <a:p>
              <a:r>
                <a:rPr lang="en-US" u="sng" dirty="0"/>
                <a:t>Diagnostic Outcomes</a:t>
              </a:r>
            </a:p>
          </p:txBody>
        </p:sp>
        <p:sp>
          <p:nvSpPr>
            <p:cNvPr id="126" name="Rectangle: Rounded Corners 125">
              <a:extLst>
                <a:ext uri="{FF2B5EF4-FFF2-40B4-BE49-F238E27FC236}">
                  <a16:creationId xmlns:a16="http://schemas.microsoft.com/office/drawing/2014/main" id="{2C037F79-726D-4DD6-8A8A-42254D547D92}"/>
                </a:ext>
              </a:extLst>
            </p:cNvPr>
            <p:cNvSpPr/>
            <p:nvPr/>
          </p:nvSpPr>
          <p:spPr>
            <a:xfrm>
              <a:off x="5389754" y="2219487"/>
              <a:ext cx="999800" cy="715369"/>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TP</a:t>
              </a:r>
            </a:p>
          </p:txBody>
        </p:sp>
        <p:sp>
          <p:nvSpPr>
            <p:cNvPr id="127" name="Rectangle: Rounded Corners 126">
              <a:extLst>
                <a:ext uri="{FF2B5EF4-FFF2-40B4-BE49-F238E27FC236}">
                  <a16:creationId xmlns:a16="http://schemas.microsoft.com/office/drawing/2014/main" id="{68CDD30C-2908-4C4E-AA66-58810EE5140F}"/>
                </a:ext>
              </a:extLst>
            </p:cNvPr>
            <p:cNvSpPr/>
            <p:nvPr/>
          </p:nvSpPr>
          <p:spPr>
            <a:xfrm>
              <a:off x="5405345" y="3161728"/>
              <a:ext cx="999800" cy="715369"/>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TN</a:t>
              </a:r>
            </a:p>
          </p:txBody>
        </p:sp>
        <p:sp>
          <p:nvSpPr>
            <p:cNvPr id="128" name="Rectangle: Rounded Corners 127">
              <a:extLst>
                <a:ext uri="{FF2B5EF4-FFF2-40B4-BE49-F238E27FC236}">
                  <a16:creationId xmlns:a16="http://schemas.microsoft.com/office/drawing/2014/main" id="{581D2C17-F4FD-4E25-B84C-DB211931997B}"/>
                </a:ext>
              </a:extLst>
            </p:cNvPr>
            <p:cNvSpPr/>
            <p:nvPr/>
          </p:nvSpPr>
          <p:spPr>
            <a:xfrm>
              <a:off x="5416329" y="4109668"/>
              <a:ext cx="999800" cy="715369"/>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FP</a:t>
              </a:r>
            </a:p>
          </p:txBody>
        </p:sp>
        <p:sp>
          <p:nvSpPr>
            <p:cNvPr id="129" name="Rectangle: Rounded Corners 128">
              <a:extLst>
                <a:ext uri="{FF2B5EF4-FFF2-40B4-BE49-F238E27FC236}">
                  <a16:creationId xmlns:a16="http://schemas.microsoft.com/office/drawing/2014/main" id="{6F26B38B-A9BA-44F0-B4F9-8F22BEE361C3}"/>
                </a:ext>
              </a:extLst>
            </p:cNvPr>
            <p:cNvSpPr/>
            <p:nvPr/>
          </p:nvSpPr>
          <p:spPr>
            <a:xfrm>
              <a:off x="5409172" y="5067628"/>
              <a:ext cx="999800" cy="715369"/>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FN</a:t>
              </a:r>
            </a:p>
          </p:txBody>
        </p:sp>
        <p:cxnSp>
          <p:nvCxnSpPr>
            <p:cNvPr id="131" name="Straight Arrow Connector 130">
              <a:extLst>
                <a:ext uri="{FF2B5EF4-FFF2-40B4-BE49-F238E27FC236}">
                  <a16:creationId xmlns:a16="http://schemas.microsoft.com/office/drawing/2014/main" id="{92584AC3-63FD-4225-A2E8-392362018DE5}"/>
                </a:ext>
              </a:extLst>
            </p:cNvPr>
            <p:cNvCxnSpPr>
              <a:cxnSpLocks/>
              <a:stCxn id="54" idx="3"/>
              <a:endCxn id="126" idx="1"/>
            </p:cNvCxnSpPr>
            <p:nvPr/>
          </p:nvCxnSpPr>
          <p:spPr>
            <a:xfrm flipV="1">
              <a:off x="4591109" y="2577172"/>
              <a:ext cx="798645" cy="406555"/>
            </a:xfrm>
            <a:prstGeom prst="straightConnector1">
              <a:avLst/>
            </a:prstGeom>
            <a:ln w="12700">
              <a:tailEnd type="stealth" w="lg" len="lg"/>
            </a:ln>
          </p:spPr>
          <p:style>
            <a:lnRef idx="1">
              <a:schemeClr val="dk1"/>
            </a:lnRef>
            <a:fillRef idx="0">
              <a:schemeClr val="dk1"/>
            </a:fillRef>
            <a:effectRef idx="0">
              <a:schemeClr val="dk1"/>
            </a:effectRef>
            <a:fontRef idx="minor">
              <a:schemeClr val="tx1"/>
            </a:fontRef>
          </p:style>
        </p:cxnSp>
        <p:cxnSp>
          <p:nvCxnSpPr>
            <p:cNvPr id="135" name="Straight Arrow Connector 134">
              <a:extLst>
                <a:ext uri="{FF2B5EF4-FFF2-40B4-BE49-F238E27FC236}">
                  <a16:creationId xmlns:a16="http://schemas.microsoft.com/office/drawing/2014/main" id="{5B82B770-6CDB-4327-A989-2B09C4EBF766}"/>
                </a:ext>
              </a:extLst>
            </p:cNvPr>
            <p:cNvCxnSpPr>
              <a:cxnSpLocks/>
              <a:stCxn id="54" idx="3"/>
              <a:endCxn id="127" idx="1"/>
            </p:cNvCxnSpPr>
            <p:nvPr/>
          </p:nvCxnSpPr>
          <p:spPr>
            <a:xfrm>
              <a:off x="4591109" y="2983727"/>
              <a:ext cx="814236" cy="535686"/>
            </a:xfrm>
            <a:prstGeom prst="straightConnector1">
              <a:avLst/>
            </a:prstGeom>
            <a:ln w="12700">
              <a:tailEnd type="stealth" w="lg" len="lg"/>
            </a:ln>
          </p:spPr>
          <p:style>
            <a:lnRef idx="1">
              <a:schemeClr val="dk1"/>
            </a:lnRef>
            <a:fillRef idx="0">
              <a:schemeClr val="dk1"/>
            </a:fillRef>
            <a:effectRef idx="0">
              <a:schemeClr val="dk1"/>
            </a:effectRef>
            <a:fontRef idx="minor">
              <a:schemeClr val="tx1"/>
            </a:fontRef>
          </p:style>
        </p:cxnSp>
        <p:cxnSp>
          <p:nvCxnSpPr>
            <p:cNvPr id="136" name="Straight Arrow Connector 135">
              <a:extLst>
                <a:ext uri="{FF2B5EF4-FFF2-40B4-BE49-F238E27FC236}">
                  <a16:creationId xmlns:a16="http://schemas.microsoft.com/office/drawing/2014/main" id="{97D76662-53F2-487E-9CDE-065E4A5CD000}"/>
                </a:ext>
              </a:extLst>
            </p:cNvPr>
            <p:cNvCxnSpPr>
              <a:cxnSpLocks/>
              <a:stCxn id="54" idx="3"/>
              <a:endCxn id="129" idx="1"/>
            </p:cNvCxnSpPr>
            <p:nvPr/>
          </p:nvCxnSpPr>
          <p:spPr>
            <a:xfrm>
              <a:off x="4591109" y="2983727"/>
              <a:ext cx="818063" cy="2441586"/>
            </a:xfrm>
            <a:prstGeom prst="straightConnector1">
              <a:avLst/>
            </a:prstGeom>
            <a:ln w="12700">
              <a:tailEnd type="stealth" w="lg" len="lg"/>
            </a:ln>
          </p:spPr>
          <p:style>
            <a:lnRef idx="1">
              <a:schemeClr val="dk1"/>
            </a:lnRef>
            <a:fillRef idx="0">
              <a:schemeClr val="dk1"/>
            </a:fillRef>
            <a:effectRef idx="0">
              <a:schemeClr val="dk1"/>
            </a:effectRef>
            <a:fontRef idx="minor">
              <a:schemeClr val="tx1"/>
            </a:fontRef>
          </p:style>
        </p:cxnSp>
        <p:cxnSp>
          <p:nvCxnSpPr>
            <p:cNvPr id="157" name="Straight Arrow Connector 156">
              <a:extLst>
                <a:ext uri="{FF2B5EF4-FFF2-40B4-BE49-F238E27FC236}">
                  <a16:creationId xmlns:a16="http://schemas.microsoft.com/office/drawing/2014/main" id="{A7F74AE5-67E6-4052-B0E5-2E3EBF70B41A}"/>
                </a:ext>
              </a:extLst>
            </p:cNvPr>
            <p:cNvCxnSpPr>
              <a:cxnSpLocks/>
              <a:stCxn id="54" idx="3"/>
              <a:endCxn id="128" idx="1"/>
            </p:cNvCxnSpPr>
            <p:nvPr/>
          </p:nvCxnSpPr>
          <p:spPr>
            <a:xfrm>
              <a:off x="4591109" y="2983727"/>
              <a:ext cx="825220" cy="1483626"/>
            </a:xfrm>
            <a:prstGeom prst="straightConnector1">
              <a:avLst/>
            </a:prstGeom>
            <a:ln w="12700">
              <a:tailEnd type="stealth" w="lg" len="lg"/>
            </a:ln>
          </p:spPr>
          <p:style>
            <a:lnRef idx="1">
              <a:schemeClr val="dk1"/>
            </a:lnRef>
            <a:fillRef idx="0">
              <a:schemeClr val="dk1"/>
            </a:fillRef>
            <a:effectRef idx="0">
              <a:schemeClr val="dk1"/>
            </a:effectRef>
            <a:fontRef idx="minor">
              <a:schemeClr val="tx1"/>
            </a:fontRef>
          </p:style>
        </p:cxnSp>
        <p:cxnSp>
          <p:nvCxnSpPr>
            <p:cNvPr id="158" name="Straight Arrow Connector 157">
              <a:extLst>
                <a:ext uri="{FF2B5EF4-FFF2-40B4-BE49-F238E27FC236}">
                  <a16:creationId xmlns:a16="http://schemas.microsoft.com/office/drawing/2014/main" id="{90CE893A-24C2-4ABE-83C7-43D780459E58}"/>
                </a:ext>
              </a:extLst>
            </p:cNvPr>
            <p:cNvCxnSpPr>
              <a:cxnSpLocks/>
              <a:stCxn id="132" idx="3"/>
              <a:endCxn id="126" idx="1"/>
            </p:cNvCxnSpPr>
            <p:nvPr/>
          </p:nvCxnSpPr>
          <p:spPr>
            <a:xfrm flipV="1">
              <a:off x="4634729" y="2577172"/>
              <a:ext cx="755025" cy="2237334"/>
            </a:xfrm>
            <a:prstGeom prst="straightConnector1">
              <a:avLst/>
            </a:prstGeom>
            <a:ln w="12700">
              <a:tailEnd type="stealth" w="lg" len="lg"/>
            </a:ln>
          </p:spPr>
          <p:style>
            <a:lnRef idx="1">
              <a:schemeClr val="dk1"/>
            </a:lnRef>
            <a:fillRef idx="0">
              <a:schemeClr val="dk1"/>
            </a:fillRef>
            <a:effectRef idx="0">
              <a:schemeClr val="dk1"/>
            </a:effectRef>
            <a:fontRef idx="minor">
              <a:schemeClr val="tx1"/>
            </a:fontRef>
          </p:style>
        </p:cxnSp>
        <p:cxnSp>
          <p:nvCxnSpPr>
            <p:cNvPr id="161" name="Straight Arrow Connector 160">
              <a:extLst>
                <a:ext uri="{FF2B5EF4-FFF2-40B4-BE49-F238E27FC236}">
                  <a16:creationId xmlns:a16="http://schemas.microsoft.com/office/drawing/2014/main" id="{3EB3E308-A90C-4A60-A072-4474F8251907}"/>
                </a:ext>
              </a:extLst>
            </p:cNvPr>
            <p:cNvCxnSpPr>
              <a:cxnSpLocks/>
              <a:stCxn id="132" idx="3"/>
              <a:endCxn id="127" idx="1"/>
            </p:cNvCxnSpPr>
            <p:nvPr/>
          </p:nvCxnSpPr>
          <p:spPr>
            <a:xfrm flipV="1">
              <a:off x="4634729" y="3519413"/>
              <a:ext cx="770616" cy="1295093"/>
            </a:xfrm>
            <a:prstGeom prst="straightConnector1">
              <a:avLst/>
            </a:prstGeom>
            <a:ln w="12700">
              <a:tailEnd type="stealth" w="lg" len="lg"/>
            </a:ln>
          </p:spPr>
          <p:style>
            <a:lnRef idx="1">
              <a:schemeClr val="dk1"/>
            </a:lnRef>
            <a:fillRef idx="0">
              <a:schemeClr val="dk1"/>
            </a:fillRef>
            <a:effectRef idx="0">
              <a:schemeClr val="dk1"/>
            </a:effectRef>
            <a:fontRef idx="minor">
              <a:schemeClr val="tx1"/>
            </a:fontRef>
          </p:style>
        </p:cxnSp>
        <p:cxnSp>
          <p:nvCxnSpPr>
            <p:cNvPr id="162" name="Straight Arrow Connector 161">
              <a:extLst>
                <a:ext uri="{FF2B5EF4-FFF2-40B4-BE49-F238E27FC236}">
                  <a16:creationId xmlns:a16="http://schemas.microsoft.com/office/drawing/2014/main" id="{7D9561FD-A363-48E9-B902-54428EE63F2B}"/>
                </a:ext>
              </a:extLst>
            </p:cNvPr>
            <p:cNvCxnSpPr>
              <a:cxnSpLocks/>
              <a:stCxn id="132" idx="3"/>
              <a:endCxn id="128" idx="1"/>
            </p:cNvCxnSpPr>
            <p:nvPr/>
          </p:nvCxnSpPr>
          <p:spPr>
            <a:xfrm flipV="1">
              <a:off x="4634729" y="4467353"/>
              <a:ext cx="781600" cy="347153"/>
            </a:xfrm>
            <a:prstGeom prst="straightConnector1">
              <a:avLst/>
            </a:prstGeom>
            <a:ln w="12700">
              <a:tailEnd type="stealth" w="lg" len="lg"/>
            </a:ln>
          </p:spPr>
          <p:style>
            <a:lnRef idx="1">
              <a:schemeClr val="dk1"/>
            </a:lnRef>
            <a:fillRef idx="0">
              <a:schemeClr val="dk1"/>
            </a:fillRef>
            <a:effectRef idx="0">
              <a:schemeClr val="dk1"/>
            </a:effectRef>
            <a:fontRef idx="minor">
              <a:schemeClr val="tx1"/>
            </a:fontRef>
          </p:style>
        </p:cxnSp>
        <p:cxnSp>
          <p:nvCxnSpPr>
            <p:cNvPr id="164" name="Straight Arrow Connector 163">
              <a:extLst>
                <a:ext uri="{FF2B5EF4-FFF2-40B4-BE49-F238E27FC236}">
                  <a16:creationId xmlns:a16="http://schemas.microsoft.com/office/drawing/2014/main" id="{A26A8F7C-799C-4FAE-B06B-ED3BDBEBECC9}"/>
                </a:ext>
              </a:extLst>
            </p:cNvPr>
            <p:cNvCxnSpPr>
              <a:cxnSpLocks/>
              <a:stCxn id="132" idx="3"/>
              <a:endCxn id="129" idx="1"/>
            </p:cNvCxnSpPr>
            <p:nvPr/>
          </p:nvCxnSpPr>
          <p:spPr>
            <a:xfrm>
              <a:off x="4634729" y="4814506"/>
              <a:ext cx="774443" cy="610807"/>
            </a:xfrm>
            <a:prstGeom prst="straightConnector1">
              <a:avLst/>
            </a:prstGeom>
            <a:ln w="12700">
              <a:tailEnd type="stealth" w="lg" len="lg"/>
            </a:ln>
          </p:spPr>
          <p:style>
            <a:lnRef idx="1">
              <a:schemeClr val="dk1"/>
            </a:lnRef>
            <a:fillRef idx="0">
              <a:schemeClr val="dk1"/>
            </a:fillRef>
            <a:effectRef idx="0">
              <a:schemeClr val="dk1"/>
            </a:effectRef>
            <a:fontRef idx="minor">
              <a:schemeClr val="tx1"/>
            </a:fontRef>
          </p:style>
        </p:cxnSp>
        <p:grpSp>
          <p:nvGrpSpPr>
            <p:cNvPr id="165" name="Group 164">
              <a:extLst>
                <a:ext uri="{FF2B5EF4-FFF2-40B4-BE49-F238E27FC236}">
                  <a16:creationId xmlns:a16="http://schemas.microsoft.com/office/drawing/2014/main" id="{B174156A-9AD5-4CBC-A65B-1CC805DBD0F2}"/>
                </a:ext>
              </a:extLst>
            </p:cNvPr>
            <p:cNvGrpSpPr/>
            <p:nvPr/>
          </p:nvGrpSpPr>
          <p:grpSpPr>
            <a:xfrm>
              <a:off x="6052738" y="4058716"/>
              <a:ext cx="250211" cy="338554"/>
              <a:chOff x="7896839" y="1930684"/>
              <a:chExt cx="250211" cy="338554"/>
            </a:xfrm>
          </p:grpSpPr>
          <p:sp>
            <p:nvSpPr>
              <p:cNvPr id="166" name="Rectangle 165">
                <a:extLst>
                  <a:ext uri="{FF2B5EF4-FFF2-40B4-BE49-F238E27FC236}">
                    <a16:creationId xmlns:a16="http://schemas.microsoft.com/office/drawing/2014/main" id="{EBF98BBA-DA5E-49E3-BBF7-4507B67E020E}"/>
                  </a:ext>
                </a:extLst>
              </p:cNvPr>
              <p:cNvSpPr/>
              <p:nvPr/>
            </p:nvSpPr>
            <p:spPr>
              <a:xfrm>
                <a:off x="7921592" y="1982805"/>
                <a:ext cx="225458" cy="23017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TextBox 166">
                <a:extLst>
                  <a:ext uri="{FF2B5EF4-FFF2-40B4-BE49-F238E27FC236}">
                    <a16:creationId xmlns:a16="http://schemas.microsoft.com/office/drawing/2014/main" id="{586B8DFC-A969-4A59-87C3-76B2A74BD18A}"/>
                  </a:ext>
                </a:extLst>
              </p:cNvPr>
              <p:cNvSpPr txBox="1"/>
              <p:nvPr/>
            </p:nvSpPr>
            <p:spPr>
              <a:xfrm>
                <a:off x="7896839" y="1930684"/>
                <a:ext cx="192505" cy="338554"/>
              </a:xfrm>
              <a:prstGeom prst="rect">
                <a:avLst/>
              </a:prstGeom>
              <a:noFill/>
            </p:spPr>
            <p:txBody>
              <a:bodyPr wrap="square" rtlCol="0">
                <a:spAutoFit/>
              </a:bodyPr>
              <a:lstStyle/>
              <a:p>
                <a:r>
                  <a:rPr lang="en-US" sz="1600" dirty="0"/>
                  <a:t>$</a:t>
                </a:r>
              </a:p>
            </p:txBody>
          </p:sp>
        </p:grpSp>
        <p:grpSp>
          <p:nvGrpSpPr>
            <p:cNvPr id="169" name="Group 168">
              <a:extLst>
                <a:ext uri="{FF2B5EF4-FFF2-40B4-BE49-F238E27FC236}">
                  <a16:creationId xmlns:a16="http://schemas.microsoft.com/office/drawing/2014/main" id="{845DA44C-26AE-4511-90CC-2966C650ED3E}"/>
                </a:ext>
              </a:extLst>
            </p:cNvPr>
            <p:cNvGrpSpPr/>
            <p:nvPr/>
          </p:nvGrpSpPr>
          <p:grpSpPr>
            <a:xfrm>
              <a:off x="6058834" y="5015788"/>
              <a:ext cx="250211" cy="338554"/>
              <a:chOff x="7896839" y="1930684"/>
              <a:chExt cx="250211" cy="338554"/>
            </a:xfrm>
          </p:grpSpPr>
          <p:sp>
            <p:nvSpPr>
              <p:cNvPr id="170" name="Rectangle 169">
                <a:extLst>
                  <a:ext uri="{FF2B5EF4-FFF2-40B4-BE49-F238E27FC236}">
                    <a16:creationId xmlns:a16="http://schemas.microsoft.com/office/drawing/2014/main" id="{A39C22D8-BC2C-4F89-B06A-DEE2247E684D}"/>
                  </a:ext>
                </a:extLst>
              </p:cNvPr>
              <p:cNvSpPr/>
              <p:nvPr/>
            </p:nvSpPr>
            <p:spPr>
              <a:xfrm>
                <a:off x="7921592" y="1982805"/>
                <a:ext cx="225458" cy="23017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TextBox 170">
                <a:extLst>
                  <a:ext uri="{FF2B5EF4-FFF2-40B4-BE49-F238E27FC236}">
                    <a16:creationId xmlns:a16="http://schemas.microsoft.com/office/drawing/2014/main" id="{E7492123-C9A7-4FF5-9133-DDED3D4E0D13}"/>
                  </a:ext>
                </a:extLst>
              </p:cNvPr>
              <p:cNvSpPr txBox="1"/>
              <p:nvPr/>
            </p:nvSpPr>
            <p:spPr>
              <a:xfrm>
                <a:off x="7896839" y="1930684"/>
                <a:ext cx="192505" cy="338554"/>
              </a:xfrm>
              <a:prstGeom prst="rect">
                <a:avLst/>
              </a:prstGeom>
              <a:noFill/>
            </p:spPr>
            <p:txBody>
              <a:bodyPr wrap="square" rtlCol="0">
                <a:spAutoFit/>
              </a:bodyPr>
              <a:lstStyle/>
              <a:p>
                <a:r>
                  <a:rPr lang="en-US" sz="1600" dirty="0"/>
                  <a:t>$</a:t>
                </a:r>
              </a:p>
            </p:txBody>
          </p:sp>
        </p:grpSp>
        <p:cxnSp>
          <p:nvCxnSpPr>
            <p:cNvPr id="172" name="Straight Arrow Connector 171">
              <a:extLst>
                <a:ext uri="{FF2B5EF4-FFF2-40B4-BE49-F238E27FC236}">
                  <a16:creationId xmlns:a16="http://schemas.microsoft.com/office/drawing/2014/main" id="{56DB1812-AA8A-4B41-A4F7-FE7AC4F3FB85}"/>
                </a:ext>
              </a:extLst>
            </p:cNvPr>
            <p:cNvCxnSpPr>
              <a:cxnSpLocks/>
              <a:stCxn id="126" idx="3"/>
              <a:endCxn id="57" idx="1"/>
            </p:cNvCxnSpPr>
            <p:nvPr/>
          </p:nvCxnSpPr>
          <p:spPr>
            <a:xfrm>
              <a:off x="6389554" y="2577172"/>
              <a:ext cx="845877" cy="459144"/>
            </a:xfrm>
            <a:prstGeom prst="straightConnector1">
              <a:avLst/>
            </a:prstGeom>
            <a:ln w="12700">
              <a:tailEnd type="stealth" w="lg" len="lg"/>
            </a:ln>
          </p:spPr>
          <p:style>
            <a:lnRef idx="1">
              <a:schemeClr val="dk1"/>
            </a:lnRef>
            <a:fillRef idx="0">
              <a:schemeClr val="dk1"/>
            </a:fillRef>
            <a:effectRef idx="0">
              <a:schemeClr val="dk1"/>
            </a:effectRef>
            <a:fontRef idx="minor">
              <a:schemeClr val="tx1"/>
            </a:fontRef>
          </p:style>
        </p:cxnSp>
        <p:cxnSp>
          <p:nvCxnSpPr>
            <p:cNvPr id="173" name="Straight Arrow Connector 172">
              <a:extLst>
                <a:ext uri="{FF2B5EF4-FFF2-40B4-BE49-F238E27FC236}">
                  <a16:creationId xmlns:a16="http://schemas.microsoft.com/office/drawing/2014/main" id="{0930BF49-2FE1-4C86-AA9B-A38BBC7AA42C}"/>
                </a:ext>
              </a:extLst>
            </p:cNvPr>
            <p:cNvCxnSpPr>
              <a:cxnSpLocks/>
              <a:stCxn id="126" idx="3"/>
              <a:endCxn id="175" idx="1"/>
            </p:cNvCxnSpPr>
            <p:nvPr/>
          </p:nvCxnSpPr>
          <p:spPr>
            <a:xfrm>
              <a:off x="6389554" y="2577172"/>
              <a:ext cx="845877" cy="2265372"/>
            </a:xfrm>
            <a:prstGeom prst="straightConnector1">
              <a:avLst/>
            </a:prstGeom>
            <a:ln w="12700">
              <a:tailEnd type="stealth" w="lg" len="lg"/>
            </a:ln>
          </p:spPr>
          <p:style>
            <a:lnRef idx="1">
              <a:schemeClr val="dk1"/>
            </a:lnRef>
            <a:fillRef idx="0">
              <a:schemeClr val="dk1"/>
            </a:fillRef>
            <a:effectRef idx="0">
              <a:schemeClr val="dk1"/>
            </a:effectRef>
            <a:fontRef idx="minor">
              <a:schemeClr val="tx1"/>
            </a:fontRef>
          </p:style>
        </p:cxnSp>
        <p:sp>
          <p:nvSpPr>
            <p:cNvPr id="206" name="Rectangle: Rounded Corners 205">
              <a:extLst>
                <a:ext uri="{FF2B5EF4-FFF2-40B4-BE49-F238E27FC236}">
                  <a16:creationId xmlns:a16="http://schemas.microsoft.com/office/drawing/2014/main" id="{6B9198BF-E180-4635-80D7-C71E70BD01D7}"/>
                </a:ext>
              </a:extLst>
            </p:cNvPr>
            <p:cNvSpPr/>
            <p:nvPr/>
          </p:nvSpPr>
          <p:spPr>
            <a:xfrm>
              <a:off x="9521661" y="2686481"/>
              <a:ext cx="1727647" cy="953669"/>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Survival and </a:t>
              </a:r>
              <a:r>
                <a:rPr lang="en-US" dirty="0" err="1">
                  <a:solidFill>
                    <a:schemeClr val="tx1"/>
                  </a:solidFill>
                </a:rPr>
                <a:t>HRQoL</a:t>
              </a:r>
              <a:endParaRPr lang="en-US" dirty="0">
                <a:solidFill>
                  <a:schemeClr val="tx1"/>
                </a:solidFill>
              </a:endParaRPr>
            </a:p>
          </p:txBody>
        </p:sp>
        <p:grpSp>
          <p:nvGrpSpPr>
            <p:cNvPr id="207" name="Group 206">
              <a:extLst>
                <a:ext uri="{FF2B5EF4-FFF2-40B4-BE49-F238E27FC236}">
                  <a16:creationId xmlns:a16="http://schemas.microsoft.com/office/drawing/2014/main" id="{759115EB-3BF9-45A8-9154-4B0FAA082CB8}"/>
                </a:ext>
              </a:extLst>
            </p:cNvPr>
            <p:cNvGrpSpPr/>
            <p:nvPr/>
          </p:nvGrpSpPr>
          <p:grpSpPr>
            <a:xfrm>
              <a:off x="10657400" y="2626725"/>
              <a:ext cx="250211" cy="338554"/>
              <a:chOff x="7896839" y="1919547"/>
              <a:chExt cx="250211" cy="338554"/>
            </a:xfrm>
          </p:grpSpPr>
          <p:sp>
            <p:nvSpPr>
              <p:cNvPr id="209" name="Rectangle 208">
                <a:extLst>
                  <a:ext uri="{FF2B5EF4-FFF2-40B4-BE49-F238E27FC236}">
                    <a16:creationId xmlns:a16="http://schemas.microsoft.com/office/drawing/2014/main" id="{EF26164A-70CA-465D-B366-1056A6A94C11}"/>
                  </a:ext>
                </a:extLst>
              </p:cNvPr>
              <p:cNvSpPr/>
              <p:nvPr/>
            </p:nvSpPr>
            <p:spPr>
              <a:xfrm>
                <a:off x="7921592" y="1982805"/>
                <a:ext cx="225458" cy="23017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TextBox 209">
                <a:extLst>
                  <a:ext uri="{FF2B5EF4-FFF2-40B4-BE49-F238E27FC236}">
                    <a16:creationId xmlns:a16="http://schemas.microsoft.com/office/drawing/2014/main" id="{FDD50AD2-310D-4BC0-ADDC-A80960D29D22}"/>
                  </a:ext>
                </a:extLst>
              </p:cNvPr>
              <p:cNvSpPr txBox="1"/>
              <p:nvPr/>
            </p:nvSpPr>
            <p:spPr>
              <a:xfrm>
                <a:off x="7896839" y="1919547"/>
                <a:ext cx="192505" cy="338554"/>
              </a:xfrm>
              <a:prstGeom prst="rect">
                <a:avLst/>
              </a:prstGeom>
              <a:noFill/>
            </p:spPr>
            <p:txBody>
              <a:bodyPr wrap="square" rtlCol="0">
                <a:spAutoFit/>
              </a:bodyPr>
              <a:lstStyle/>
              <a:p>
                <a:r>
                  <a:rPr lang="en-US" sz="1600" dirty="0"/>
                  <a:t>$</a:t>
                </a:r>
              </a:p>
            </p:txBody>
          </p:sp>
        </p:grpSp>
        <p:grpSp>
          <p:nvGrpSpPr>
            <p:cNvPr id="211" name="Group 210">
              <a:extLst>
                <a:ext uri="{FF2B5EF4-FFF2-40B4-BE49-F238E27FC236}">
                  <a16:creationId xmlns:a16="http://schemas.microsoft.com/office/drawing/2014/main" id="{7555EC23-F69C-4222-A6AF-4D97206BB801}"/>
                </a:ext>
              </a:extLst>
            </p:cNvPr>
            <p:cNvGrpSpPr/>
            <p:nvPr/>
          </p:nvGrpSpPr>
          <p:grpSpPr>
            <a:xfrm>
              <a:off x="10885374" y="2664364"/>
              <a:ext cx="250211" cy="338554"/>
              <a:chOff x="7319230" y="2836323"/>
              <a:chExt cx="250211" cy="338554"/>
            </a:xfrm>
          </p:grpSpPr>
          <p:grpSp>
            <p:nvGrpSpPr>
              <p:cNvPr id="212" name="Group 211">
                <a:extLst>
                  <a:ext uri="{FF2B5EF4-FFF2-40B4-BE49-F238E27FC236}">
                    <a16:creationId xmlns:a16="http://schemas.microsoft.com/office/drawing/2014/main" id="{1882E66A-7D60-4BCF-996F-93B0BE488EA7}"/>
                  </a:ext>
                </a:extLst>
              </p:cNvPr>
              <p:cNvGrpSpPr/>
              <p:nvPr/>
            </p:nvGrpSpPr>
            <p:grpSpPr>
              <a:xfrm>
                <a:off x="7319230" y="2836323"/>
                <a:ext cx="250211" cy="338554"/>
                <a:chOff x="7896839" y="1930684"/>
                <a:chExt cx="250211" cy="338554"/>
              </a:xfrm>
            </p:grpSpPr>
            <p:sp>
              <p:nvSpPr>
                <p:cNvPr id="214" name="Rectangle 213">
                  <a:extLst>
                    <a:ext uri="{FF2B5EF4-FFF2-40B4-BE49-F238E27FC236}">
                      <a16:creationId xmlns:a16="http://schemas.microsoft.com/office/drawing/2014/main" id="{788E71D9-B0B6-4455-B83F-1700AEA3EDA6}"/>
                    </a:ext>
                  </a:extLst>
                </p:cNvPr>
                <p:cNvSpPr/>
                <p:nvPr/>
              </p:nvSpPr>
              <p:spPr>
                <a:xfrm>
                  <a:off x="7921592" y="1982805"/>
                  <a:ext cx="225458" cy="230170"/>
                </a:xfrm>
                <a:prstGeom prst="rect">
                  <a:avLst/>
                </a:prstGeom>
                <a:solidFill>
                  <a:schemeClr val="bg1">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4" name="TextBox 223">
                  <a:extLst>
                    <a:ext uri="{FF2B5EF4-FFF2-40B4-BE49-F238E27FC236}">
                      <a16:creationId xmlns:a16="http://schemas.microsoft.com/office/drawing/2014/main" id="{06ED1BBB-CF3B-4748-874D-BCF4A09A1DDF}"/>
                    </a:ext>
                  </a:extLst>
                </p:cNvPr>
                <p:cNvSpPr txBox="1"/>
                <p:nvPr/>
              </p:nvSpPr>
              <p:spPr>
                <a:xfrm>
                  <a:off x="7896839" y="1930684"/>
                  <a:ext cx="192505" cy="338554"/>
                </a:xfrm>
                <a:prstGeom prst="rect">
                  <a:avLst/>
                </a:prstGeom>
                <a:noFill/>
              </p:spPr>
              <p:txBody>
                <a:bodyPr wrap="square" rtlCol="0">
                  <a:spAutoFit/>
                </a:bodyPr>
                <a:lstStyle/>
                <a:p>
                  <a:endParaRPr lang="en-US" sz="1600" dirty="0"/>
                </a:p>
              </p:txBody>
            </p:sp>
          </p:grpSp>
          <p:sp>
            <p:nvSpPr>
              <p:cNvPr id="213" name="Smiley Face 212">
                <a:extLst>
                  <a:ext uri="{FF2B5EF4-FFF2-40B4-BE49-F238E27FC236}">
                    <a16:creationId xmlns:a16="http://schemas.microsoft.com/office/drawing/2014/main" id="{EB47FED4-3F3B-4ACC-A271-75FAE0D88128}"/>
                  </a:ext>
                </a:extLst>
              </p:cNvPr>
              <p:cNvSpPr/>
              <p:nvPr/>
            </p:nvSpPr>
            <p:spPr>
              <a:xfrm>
                <a:off x="7393644" y="2943409"/>
                <a:ext cx="130754" cy="13099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25" name="Straight Arrow Connector 224">
              <a:extLst>
                <a:ext uri="{FF2B5EF4-FFF2-40B4-BE49-F238E27FC236}">
                  <a16:creationId xmlns:a16="http://schemas.microsoft.com/office/drawing/2014/main" id="{6559FDEF-48D1-4658-9D9F-11FD5060526C}"/>
                </a:ext>
              </a:extLst>
            </p:cNvPr>
            <p:cNvCxnSpPr>
              <a:cxnSpLocks/>
              <a:stCxn id="57" idx="3"/>
              <a:endCxn id="206" idx="1"/>
            </p:cNvCxnSpPr>
            <p:nvPr/>
          </p:nvCxnSpPr>
          <p:spPr>
            <a:xfrm>
              <a:off x="8770297" y="3036316"/>
              <a:ext cx="751364" cy="127000"/>
            </a:xfrm>
            <a:prstGeom prst="straightConnector1">
              <a:avLst/>
            </a:prstGeom>
            <a:ln w="12700">
              <a:tailEnd type="stealth" w="lg" len="lg"/>
            </a:ln>
          </p:spPr>
          <p:style>
            <a:lnRef idx="1">
              <a:schemeClr val="dk1"/>
            </a:lnRef>
            <a:fillRef idx="0">
              <a:schemeClr val="dk1"/>
            </a:fillRef>
            <a:effectRef idx="0">
              <a:schemeClr val="dk1"/>
            </a:effectRef>
            <a:fontRef idx="minor">
              <a:schemeClr val="tx1"/>
            </a:fontRef>
          </p:style>
        </p:cxnSp>
        <p:cxnSp>
          <p:nvCxnSpPr>
            <p:cNvPr id="226" name="Straight Arrow Connector 225">
              <a:extLst>
                <a:ext uri="{FF2B5EF4-FFF2-40B4-BE49-F238E27FC236}">
                  <a16:creationId xmlns:a16="http://schemas.microsoft.com/office/drawing/2014/main" id="{877F610E-EBB0-4162-A4D0-EAB913B444A2}"/>
                </a:ext>
              </a:extLst>
            </p:cNvPr>
            <p:cNvCxnSpPr>
              <a:cxnSpLocks/>
              <a:stCxn id="175" idx="3"/>
              <a:endCxn id="206" idx="1"/>
            </p:cNvCxnSpPr>
            <p:nvPr/>
          </p:nvCxnSpPr>
          <p:spPr>
            <a:xfrm flipV="1">
              <a:off x="8770297" y="3163316"/>
              <a:ext cx="751364" cy="1679228"/>
            </a:xfrm>
            <a:prstGeom prst="straightConnector1">
              <a:avLst/>
            </a:prstGeom>
            <a:ln w="12700">
              <a:tailEnd type="stealth" w="lg" len="lg"/>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1315574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5184E373-B351-2B48-99F2-4E19BB5869A2}"/>
              </a:ext>
            </a:extLst>
          </p:cNvPr>
          <p:cNvSpPr txBox="1">
            <a:spLocks noGrp="1"/>
          </p:cNvSpPr>
          <p:nvPr>
            <p:ph type="title" idx="4294967295"/>
          </p:nvPr>
        </p:nvSpPr>
        <p:spPr>
          <a:xfrm>
            <a:off x="551109" y="79056"/>
            <a:ext cx="10431316" cy="1481951"/>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Model Overview</a:t>
            </a:r>
          </a:p>
        </p:txBody>
      </p:sp>
      <p:cxnSp>
        <p:nvCxnSpPr>
          <p:cNvPr id="14" name="Straight Connector 13">
            <a:extLst>
              <a:ext uri="{FF2B5EF4-FFF2-40B4-BE49-F238E27FC236}">
                <a16:creationId xmlns:a16="http://schemas.microsoft.com/office/drawing/2014/main" id="{20DC9DCE-9668-624E-8BDD-9B758002C0B5}"/>
              </a:ext>
              <a:ext uri="{C183D7F6-B498-43B3-948B-1728B52AA6E4}">
                <adec:decorative xmlns:adec="http://schemas.microsoft.com/office/drawing/2017/decorative" val="1"/>
              </a:ext>
            </a:extLst>
          </p:cNvPr>
          <p:cNvCxnSpPr>
            <a:cxnSpLocks/>
          </p:cNvCxnSpPr>
          <p:nvPr/>
        </p:nvCxnSpPr>
        <p:spPr>
          <a:xfrm>
            <a:off x="661859" y="1709121"/>
            <a:ext cx="10841689" cy="0"/>
          </a:xfrm>
          <a:prstGeom prst="line">
            <a:avLst/>
          </a:prstGeom>
          <a:ln w="19050"/>
        </p:spPr>
        <p:style>
          <a:lnRef idx="1">
            <a:schemeClr val="accent2"/>
          </a:lnRef>
          <a:fillRef idx="0">
            <a:schemeClr val="accent2"/>
          </a:fillRef>
          <a:effectRef idx="0">
            <a:schemeClr val="accent2"/>
          </a:effectRef>
          <a:fontRef idx="minor">
            <a:schemeClr val="tx1"/>
          </a:fontRef>
        </p:style>
      </p:cxnSp>
      <p:sp>
        <p:nvSpPr>
          <p:cNvPr id="2" name="TextBox 1">
            <a:extLst>
              <a:ext uri="{FF2B5EF4-FFF2-40B4-BE49-F238E27FC236}">
                <a16:creationId xmlns:a16="http://schemas.microsoft.com/office/drawing/2014/main" id="{52C4B5D2-4A01-4FF0-95DB-9984EFA349A1}"/>
              </a:ext>
            </a:extLst>
          </p:cNvPr>
          <p:cNvSpPr txBox="1"/>
          <p:nvPr/>
        </p:nvSpPr>
        <p:spPr>
          <a:xfrm>
            <a:off x="661859" y="2194559"/>
            <a:ext cx="10841689" cy="4396740"/>
          </a:xfrm>
          <a:prstGeom prst="rect">
            <a:avLst/>
          </a:prstGeom>
        </p:spPr>
        <p:txBody>
          <a:bodyPr/>
          <a:lstStyle>
            <a:defPPr>
              <a:defRPr lang="en-US"/>
            </a:defPPr>
            <a:lvl1pPr marL="228600" indent="-228600">
              <a:lnSpc>
                <a:spcPct val="90000"/>
              </a:lnSpc>
              <a:spcBef>
                <a:spcPts val="1000"/>
              </a:spcBef>
              <a:buFont typeface="Arial" panose="020B0604020202020204" pitchFamily="34" charset="0"/>
              <a:buChar char="•"/>
              <a:defRPr sz="2000">
                <a:solidFill>
                  <a:schemeClr val="accent4"/>
                </a:solidFill>
                <a:latin typeface="+mj-lt"/>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sz="2400" b="1" dirty="0"/>
              <a:t>Model Type:  </a:t>
            </a:r>
            <a:r>
              <a:rPr lang="en-US" sz="2400" dirty="0"/>
              <a:t>Decision analytic Markov model</a:t>
            </a:r>
          </a:p>
          <a:p>
            <a:r>
              <a:rPr lang="en-US" sz="2400" b="1" dirty="0"/>
              <a:t>Population:  </a:t>
            </a:r>
            <a:r>
              <a:rPr lang="en-US" sz="2400" dirty="0"/>
              <a:t>Healthy women eligible for breast cancer screening</a:t>
            </a:r>
          </a:p>
          <a:p>
            <a:r>
              <a:rPr lang="en-US" sz="2400" b="1" dirty="0"/>
              <a:t>Time Horizon:  </a:t>
            </a:r>
            <a:r>
              <a:rPr lang="en-US" sz="2400" dirty="0"/>
              <a:t>Lifetime</a:t>
            </a:r>
          </a:p>
          <a:p>
            <a:r>
              <a:rPr lang="en-US" sz="2400" b="1" dirty="0"/>
              <a:t>Cycle Length: </a:t>
            </a:r>
            <a:r>
              <a:rPr lang="en-US" sz="2400" dirty="0"/>
              <a:t> 1-Year</a:t>
            </a:r>
            <a:endParaRPr lang="en-US" sz="2400" b="1" dirty="0"/>
          </a:p>
          <a:p>
            <a:r>
              <a:rPr lang="en-US" sz="2400" b="1" dirty="0"/>
              <a:t>Intervention:  </a:t>
            </a:r>
            <a:r>
              <a:rPr lang="en-US" sz="2400" dirty="0"/>
              <a:t>Liquid Biopsies</a:t>
            </a:r>
            <a:endParaRPr lang="en-US" sz="2400" b="1" dirty="0"/>
          </a:p>
          <a:p>
            <a:r>
              <a:rPr lang="en-US" sz="2400" b="1" dirty="0"/>
              <a:t>Comparator:  </a:t>
            </a:r>
            <a:r>
              <a:rPr lang="en-US" sz="2400" dirty="0"/>
              <a:t>Current standard of care (SOC)</a:t>
            </a:r>
          </a:p>
          <a:p>
            <a:pPr marL="457200" lvl="1" indent="0">
              <a:buNone/>
            </a:pPr>
            <a:r>
              <a:rPr lang="en-US" b="1" dirty="0">
                <a:solidFill>
                  <a:schemeClr val="accent4"/>
                </a:solidFill>
                <a:latin typeface="+mj-lt"/>
              </a:rPr>
              <a:t>Screening:  </a:t>
            </a:r>
            <a:r>
              <a:rPr lang="en-US" dirty="0">
                <a:solidFill>
                  <a:schemeClr val="accent4"/>
                </a:solidFill>
                <a:latin typeface="+mj-lt"/>
              </a:rPr>
              <a:t>Annual mammography</a:t>
            </a:r>
            <a:endParaRPr lang="en-US" b="1" dirty="0">
              <a:solidFill>
                <a:schemeClr val="accent4"/>
              </a:solidFill>
              <a:latin typeface="+mj-lt"/>
            </a:endParaRPr>
          </a:p>
          <a:p>
            <a:pPr marL="457200" lvl="1" indent="0">
              <a:buNone/>
            </a:pPr>
            <a:r>
              <a:rPr lang="en-US" b="1" dirty="0">
                <a:solidFill>
                  <a:schemeClr val="accent4"/>
                </a:solidFill>
                <a:latin typeface="+mj-lt"/>
              </a:rPr>
              <a:t>Staging: </a:t>
            </a:r>
            <a:r>
              <a:rPr lang="en-US" dirty="0">
                <a:solidFill>
                  <a:schemeClr val="accent4"/>
                </a:solidFill>
                <a:latin typeface="+mj-lt"/>
              </a:rPr>
              <a:t> Tissue biopsy</a:t>
            </a:r>
            <a:endParaRPr lang="en-US" b="1" dirty="0">
              <a:solidFill>
                <a:schemeClr val="accent4"/>
              </a:solidFill>
              <a:latin typeface="+mj-lt"/>
            </a:endParaRPr>
          </a:p>
          <a:p>
            <a:pPr marL="457200" lvl="1" indent="0">
              <a:buNone/>
            </a:pPr>
            <a:r>
              <a:rPr lang="en-US" b="1" dirty="0">
                <a:solidFill>
                  <a:schemeClr val="accent4"/>
                </a:solidFill>
                <a:latin typeface="+mj-lt"/>
              </a:rPr>
              <a:t>Response:  </a:t>
            </a:r>
            <a:r>
              <a:rPr lang="en-US" dirty="0">
                <a:solidFill>
                  <a:schemeClr val="accent4"/>
                </a:solidFill>
                <a:latin typeface="+mj-lt"/>
              </a:rPr>
              <a:t>Conventional molecular target treatment</a:t>
            </a:r>
            <a:endParaRPr lang="en-US" b="1" dirty="0">
              <a:solidFill>
                <a:schemeClr val="accent4"/>
              </a:solidFill>
              <a:latin typeface="+mj-lt"/>
            </a:endParaRPr>
          </a:p>
        </p:txBody>
      </p:sp>
      <p:pic>
        <p:nvPicPr>
          <p:cNvPr id="16" name="Picture 15">
            <a:extLst>
              <a:ext uri="{FF2B5EF4-FFF2-40B4-BE49-F238E27FC236}">
                <a16:creationId xmlns:a16="http://schemas.microsoft.com/office/drawing/2014/main" id="{6C25AE97-5BAE-1340-8E0D-E784AEE1329B}"/>
              </a:ext>
              <a:ext uri="{C183D7F6-B498-43B3-948B-1728B52AA6E4}">
                <adec:decorative xmlns:adec="http://schemas.microsoft.com/office/drawing/2017/decorative" val="1"/>
              </a:ext>
            </a:extLst>
          </p:cNvPr>
          <p:cNvPicPr>
            <a:picLocks noChangeAspect="1"/>
          </p:cNvPicPr>
          <p:nvPr/>
        </p:nvPicPr>
        <p:blipFill>
          <a:blip r:embed="rId3" cstate="email">
            <a:alphaModFix/>
            <a:extLst>
              <a:ext uri="{28A0092B-C50C-407E-A947-70E740481C1C}">
                <a14:useLocalDpi xmlns:a14="http://schemas.microsoft.com/office/drawing/2010/main"/>
              </a:ext>
            </a:extLst>
          </a:blip>
          <a:stretch>
            <a:fillRect/>
          </a:stretch>
        </p:blipFill>
        <p:spPr>
          <a:xfrm>
            <a:off x="10872153" y="6129268"/>
            <a:ext cx="816927" cy="357892"/>
          </a:xfrm>
          <a:prstGeom prst="rect">
            <a:avLst/>
          </a:prstGeom>
        </p:spPr>
      </p:pic>
    </p:spTree>
    <p:extLst>
      <p:ext uri="{BB962C8B-B14F-4D97-AF65-F5344CB8AC3E}">
        <p14:creationId xmlns:p14="http://schemas.microsoft.com/office/powerpoint/2010/main" val="2684054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5184E373-B351-2B48-99F2-4E19BB5869A2}"/>
              </a:ext>
            </a:extLst>
          </p:cNvPr>
          <p:cNvSpPr txBox="1">
            <a:spLocks noGrp="1"/>
          </p:cNvSpPr>
          <p:nvPr>
            <p:ph type="title" idx="4294967295"/>
          </p:nvPr>
        </p:nvSpPr>
        <p:spPr>
          <a:xfrm>
            <a:off x="551109" y="79056"/>
            <a:ext cx="10431316" cy="1481951"/>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Breast Cancer Natural History Model</a:t>
            </a:r>
          </a:p>
        </p:txBody>
      </p:sp>
      <p:cxnSp>
        <p:nvCxnSpPr>
          <p:cNvPr id="14" name="Straight Connector 13">
            <a:extLst>
              <a:ext uri="{FF2B5EF4-FFF2-40B4-BE49-F238E27FC236}">
                <a16:creationId xmlns:a16="http://schemas.microsoft.com/office/drawing/2014/main" id="{20DC9DCE-9668-624E-8BDD-9B758002C0B5}"/>
              </a:ext>
              <a:ext uri="{C183D7F6-B498-43B3-948B-1728B52AA6E4}">
                <adec:decorative xmlns:adec="http://schemas.microsoft.com/office/drawing/2017/decorative" val="1"/>
              </a:ext>
            </a:extLst>
          </p:cNvPr>
          <p:cNvCxnSpPr>
            <a:cxnSpLocks/>
          </p:cNvCxnSpPr>
          <p:nvPr/>
        </p:nvCxnSpPr>
        <p:spPr>
          <a:xfrm>
            <a:off x="661859" y="1709121"/>
            <a:ext cx="10841689" cy="0"/>
          </a:xfrm>
          <a:prstGeom prst="line">
            <a:avLst/>
          </a:prstGeom>
          <a:ln w="19050"/>
        </p:spPr>
        <p:style>
          <a:lnRef idx="1">
            <a:schemeClr val="accent2"/>
          </a:lnRef>
          <a:fillRef idx="0">
            <a:schemeClr val="accent2"/>
          </a:fillRef>
          <a:effectRef idx="0">
            <a:schemeClr val="accent2"/>
          </a:effectRef>
          <a:fontRef idx="minor">
            <a:schemeClr val="tx1"/>
          </a:fontRef>
        </p:style>
      </p:cxnSp>
      <p:grpSp>
        <p:nvGrpSpPr>
          <p:cNvPr id="6" name="Group 5" descr="Diagram illustrating a progression from a cancer-free state to asymptomatic breast cancer to invasive breast cancer to cancer death. The cancer-free, asymptomatic breast cancer, and invasive breast cancer states can also each lead to other death.">
            <a:extLst>
              <a:ext uri="{FF2B5EF4-FFF2-40B4-BE49-F238E27FC236}">
                <a16:creationId xmlns:a16="http://schemas.microsoft.com/office/drawing/2014/main" id="{90C625E7-EF60-4F63-9C5F-33D05D960590}"/>
              </a:ext>
            </a:extLst>
          </p:cNvPr>
          <p:cNvGrpSpPr/>
          <p:nvPr/>
        </p:nvGrpSpPr>
        <p:grpSpPr>
          <a:xfrm>
            <a:off x="736487" y="2692501"/>
            <a:ext cx="6504941" cy="2092817"/>
            <a:chOff x="-1" y="0"/>
            <a:chExt cx="6504941" cy="1463592"/>
          </a:xfrm>
        </p:grpSpPr>
        <p:sp>
          <p:nvSpPr>
            <p:cNvPr id="7" name="Rectangle: Rounded Corners 6">
              <a:extLst>
                <a:ext uri="{FF2B5EF4-FFF2-40B4-BE49-F238E27FC236}">
                  <a16:creationId xmlns:a16="http://schemas.microsoft.com/office/drawing/2014/main" id="{35F2803D-517B-42E7-A862-D17E9C8662D3}"/>
                </a:ext>
              </a:extLst>
            </p:cNvPr>
            <p:cNvSpPr/>
            <p:nvPr/>
          </p:nvSpPr>
          <p:spPr>
            <a:xfrm>
              <a:off x="-1" y="3175"/>
              <a:ext cx="1319399" cy="504149"/>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ysClr val="window" lastClr="FFFFFF"/>
                  </a:solidFill>
                  <a:effectLst/>
                  <a:uLnTx/>
                  <a:uFillTx/>
                  <a:latin typeface="Calibri" panose="020F0502020204030204"/>
                  <a:ea typeface="+mn-ea"/>
                  <a:cs typeface="+mn-cs"/>
                </a:rPr>
                <a:t>Cancer Free</a:t>
              </a:r>
            </a:p>
          </p:txBody>
        </p:sp>
        <p:sp>
          <p:nvSpPr>
            <p:cNvPr id="8" name="Rectangle: Rounded Corners 7">
              <a:extLst>
                <a:ext uri="{FF2B5EF4-FFF2-40B4-BE49-F238E27FC236}">
                  <a16:creationId xmlns:a16="http://schemas.microsoft.com/office/drawing/2014/main" id="{8A662AB5-61B7-4F7A-8EBF-5AC2EA3842A2}"/>
                </a:ext>
              </a:extLst>
            </p:cNvPr>
            <p:cNvSpPr/>
            <p:nvPr/>
          </p:nvSpPr>
          <p:spPr>
            <a:xfrm>
              <a:off x="1723232" y="3175"/>
              <a:ext cx="1331378" cy="504149"/>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ysClr val="window" lastClr="FFFFFF"/>
                  </a:solidFill>
                  <a:effectLst/>
                  <a:uLnTx/>
                  <a:uFillTx/>
                  <a:latin typeface="Calibri" panose="020F0502020204030204"/>
                  <a:ea typeface="+mn-ea"/>
                  <a:cs typeface="+mn-cs"/>
                </a:rPr>
                <a:t>Asymptomatic Breast Cancer</a:t>
              </a:r>
            </a:p>
          </p:txBody>
        </p:sp>
        <p:sp>
          <p:nvSpPr>
            <p:cNvPr id="9" name="Rectangle: Rounded Corners 8">
              <a:extLst>
                <a:ext uri="{FF2B5EF4-FFF2-40B4-BE49-F238E27FC236}">
                  <a16:creationId xmlns:a16="http://schemas.microsoft.com/office/drawing/2014/main" id="{D6156A5C-20F2-4301-A6E0-28EAA2F3E968}"/>
                </a:ext>
              </a:extLst>
            </p:cNvPr>
            <p:cNvSpPr/>
            <p:nvPr/>
          </p:nvSpPr>
          <p:spPr>
            <a:xfrm>
              <a:off x="3441016" y="3851"/>
              <a:ext cx="1327938" cy="510499"/>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ysClr val="window" lastClr="FFFFFF"/>
                  </a:solidFill>
                  <a:effectLst/>
                  <a:uLnTx/>
                  <a:uFillTx/>
                  <a:latin typeface="Calibri" panose="020F0502020204030204"/>
                  <a:ea typeface="+mn-ea"/>
                  <a:cs typeface="+mn-cs"/>
                </a:rPr>
                <a:t>Invasive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ysClr val="window" lastClr="FFFFFF"/>
                  </a:solidFill>
                  <a:effectLst/>
                  <a:uLnTx/>
                  <a:uFillTx/>
                  <a:latin typeface="Calibri" panose="020F0502020204030204"/>
                  <a:ea typeface="+mn-ea"/>
                  <a:cs typeface="+mn-cs"/>
                </a:rPr>
                <a:t>Breast Cancer</a:t>
              </a:r>
            </a:p>
          </p:txBody>
        </p:sp>
        <p:cxnSp>
          <p:nvCxnSpPr>
            <p:cNvPr id="10" name="Straight Arrow Connector 9">
              <a:extLst>
                <a:ext uri="{FF2B5EF4-FFF2-40B4-BE49-F238E27FC236}">
                  <a16:creationId xmlns:a16="http://schemas.microsoft.com/office/drawing/2014/main" id="{627F68EB-F6E7-4677-93AB-F75611F4FFA9}"/>
                </a:ext>
              </a:extLst>
            </p:cNvPr>
            <p:cNvCxnSpPr>
              <a:cxnSpLocks/>
              <a:stCxn id="7" idx="3"/>
              <a:endCxn id="8" idx="1"/>
            </p:cNvCxnSpPr>
            <p:nvPr/>
          </p:nvCxnSpPr>
          <p:spPr>
            <a:xfrm>
              <a:off x="1319398" y="255250"/>
              <a:ext cx="403834" cy="0"/>
            </a:xfrm>
            <a:prstGeom prst="straightConnector1">
              <a:avLst/>
            </a:prstGeom>
            <a:noFill/>
            <a:ln w="6350" cap="flat" cmpd="sng" algn="ctr">
              <a:solidFill>
                <a:sysClr val="windowText" lastClr="000000"/>
              </a:solidFill>
              <a:prstDash val="solid"/>
              <a:miter lim="800000"/>
              <a:tailEnd type="triangle"/>
            </a:ln>
            <a:effectLst/>
          </p:spPr>
        </p:cxnSp>
        <p:cxnSp>
          <p:nvCxnSpPr>
            <p:cNvPr id="11" name="Straight Arrow Connector 10">
              <a:extLst>
                <a:ext uri="{FF2B5EF4-FFF2-40B4-BE49-F238E27FC236}">
                  <a16:creationId xmlns:a16="http://schemas.microsoft.com/office/drawing/2014/main" id="{59F84BAD-00C4-4CF2-B775-035A3BB6BDE1}"/>
                </a:ext>
              </a:extLst>
            </p:cNvPr>
            <p:cNvCxnSpPr>
              <a:cxnSpLocks/>
              <a:stCxn id="8" idx="3"/>
              <a:endCxn id="9" idx="1"/>
            </p:cNvCxnSpPr>
            <p:nvPr/>
          </p:nvCxnSpPr>
          <p:spPr>
            <a:xfrm>
              <a:off x="3054610" y="255250"/>
              <a:ext cx="386406" cy="3851"/>
            </a:xfrm>
            <a:prstGeom prst="straightConnector1">
              <a:avLst/>
            </a:prstGeom>
            <a:noFill/>
            <a:ln w="6350" cap="flat" cmpd="sng" algn="ctr">
              <a:solidFill>
                <a:sysClr val="windowText" lastClr="000000"/>
              </a:solidFill>
              <a:prstDash val="solid"/>
              <a:miter lim="800000"/>
              <a:tailEnd type="triangle"/>
            </a:ln>
            <a:effectLst/>
          </p:spPr>
        </p:cxnSp>
        <p:sp>
          <p:nvSpPr>
            <p:cNvPr id="12" name="Rectangle: Rounded Corners 11">
              <a:extLst>
                <a:ext uri="{FF2B5EF4-FFF2-40B4-BE49-F238E27FC236}">
                  <a16:creationId xmlns:a16="http://schemas.microsoft.com/office/drawing/2014/main" id="{18B566C4-1FAD-49A2-875D-B398F0007FF4}"/>
                </a:ext>
              </a:extLst>
            </p:cNvPr>
            <p:cNvSpPr/>
            <p:nvPr/>
          </p:nvSpPr>
          <p:spPr>
            <a:xfrm>
              <a:off x="5169459" y="0"/>
              <a:ext cx="1335481" cy="514350"/>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ysClr val="window" lastClr="FFFFFF"/>
                  </a:solidFill>
                  <a:effectLst/>
                  <a:uLnTx/>
                  <a:uFillTx/>
                  <a:latin typeface="Calibri" panose="020F0502020204030204"/>
                  <a:ea typeface="+mn-ea"/>
                  <a:cs typeface="+mn-cs"/>
                </a:rPr>
                <a:t>Cancer Death</a:t>
              </a:r>
            </a:p>
          </p:txBody>
        </p:sp>
        <p:cxnSp>
          <p:nvCxnSpPr>
            <p:cNvPr id="13" name="Straight Arrow Connector 12">
              <a:extLst>
                <a:ext uri="{FF2B5EF4-FFF2-40B4-BE49-F238E27FC236}">
                  <a16:creationId xmlns:a16="http://schemas.microsoft.com/office/drawing/2014/main" id="{0F395D78-23DA-4508-88D4-6B838ABFBC15}"/>
                </a:ext>
              </a:extLst>
            </p:cNvPr>
            <p:cNvCxnSpPr>
              <a:cxnSpLocks/>
              <a:stCxn id="9" idx="3"/>
              <a:endCxn id="12" idx="1"/>
            </p:cNvCxnSpPr>
            <p:nvPr/>
          </p:nvCxnSpPr>
          <p:spPr>
            <a:xfrm flipV="1">
              <a:off x="4768954" y="257175"/>
              <a:ext cx="400505" cy="1926"/>
            </a:xfrm>
            <a:prstGeom prst="straightConnector1">
              <a:avLst/>
            </a:prstGeom>
            <a:noFill/>
            <a:ln w="6350" cap="flat" cmpd="sng" algn="ctr">
              <a:solidFill>
                <a:sysClr val="windowText" lastClr="000000"/>
              </a:solidFill>
              <a:prstDash val="solid"/>
              <a:miter lim="800000"/>
              <a:tailEnd type="triangle"/>
            </a:ln>
            <a:effectLst/>
          </p:spPr>
        </p:cxnSp>
        <p:sp>
          <p:nvSpPr>
            <p:cNvPr id="15" name="Rectangle: Rounded Corners 14">
              <a:extLst>
                <a:ext uri="{FF2B5EF4-FFF2-40B4-BE49-F238E27FC236}">
                  <a16:creationId xmlns:a16="http://schemas.microsoft.com/office/drawing/2014/main" id="{56B61CB8-033A-4D47-98DA-FEBB1181C0CA}"/>
                </a:ext>
              </a:extLst>
            </p:cNvPr>
            <p:cNvSpPr/>
            <p:nvPr/>
          </p:nvSpPr>
          <p:spPr>
            <a:xfrm>
              <a:off x="1724818" y="910058"/>
              <a:ext cx="1328374" cy="553534"/>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sysClr val="window" lastClr="FFFFFF"/>
                  </a:solidFill>
                  <a:effectLst/>
                  <a:uLnTx/>
                  <a:uFillTx/>
                  <a:latin typeface="Calibri" panose="020F0502020204030204"/>
                  <a:ea typeface="+mn-ea"/>
                  <a:cs typeface="+mn-cs"/>
                </a:rPr>
                <a:t>Other Death</a:t>
              </a:r>
            </a:p>
          </p:txBody>
        </p:sp>
        <p:cxnSp>
          <p:nvCxnSpPr>
            <p:cNvPr id="17" name="Straight Arrow Connector 16">
              <a:extLst>
                <a:ext uri="{FF2B5EF4-FFF2-40B4-BE49-F238E27FC236}">
                  <a16:creationId xmlns:a16="http://schemas.microsoft.com/office/drawing/2014/main" id="{BAB9BCD5-DDE8-4162-BE85-6F3A6417AB3A}"/>
                </a:ext>
              </a:extLst>
            </p:cNvPr>
            <p:cNvCxnSpPr>
              <a:cxnSpLocks/>
              <a:stCxn id="8" idx="2"/>
              <a:endCxn id="15" idx="0"/>
            </p:cNvCxnSpPr>
            <p:nvPr/>
          </p:nvCxnSpPr>
          <p:spPr>
            <a:xfrm>
              <a:off x="2388921" y="507324"/>
              <a:ext cx="84" cy="402734"/>
            </a:xfrm>
            <a:prstGeom prst="straightConnector1">
              <a:avLst/>
            </a:prstGeom>
            <a:noFill/>
            <a:ln w="6350" cap="flat" cmpd="sng" algn="ctr">
              <a:solidFill>
                <a:sysClr val="windowText" lastClr="000000"/>
              </a:solidFill>
              <a:prstDash val="solid"/>
              <a:miter lim="800000"/>
              <a:tailEnd type="triangle"/>
            </a:ln>
            <a:effectLst/>
          </p:spPr>
        </p:cxnSp>
        <p:cxnSp>
          <p:nvCxnSpPr>
            <p:cNvPr id="18" name="Connector: Elbow 17">
              <a:extLst>
                <a:ext uri="{FF2B5EF4-FFF2-40B4-BE49-F238E27FC236}">
                  <a16:creationId xmlns:a16="http://schemas.microsoft.com/office/drawing/2014/main" id="{D8D00F83-2510-4AB9-80E3-C4534798448D}"/>
                </a:ext>
              </a:extLst>
            </p:cNvPr>
            <p:cNvCxnSpPr>
              <a:cxnSpLocks/>
              <a:stCxn id="7" idx="2"/>
              <a:endCxn id="15" idx="1"/>
            </p:cNvCxnSpPr>
            <p:nvPr/>
          </p:nvCxnSpPr>
          <p:spPr>
            <a:xfrm rot="16200000" flipH="1">
              <a:off x="852508" y="314514"/>
              <a:ext cx="679501" cy="1065119"/>
            </a:xfrm>
            <a:prstGeom prst="bentConnector2">
              <a:avLst/>
            </a:prstGeom>
            <a:noFill/>
            <a:ln w="6350" cap="flat" cmpd="sng" algn="ctr">
              <a:solidFill>
                <a:sysClr val="windowText" lastClr="000000"/>
              </a:solidFill>
              <a:prstDash val="solid"/>
              <a:miter lim="800000"/>
              <a:tailEnd type="triangle"/>
            </a:ln>
            <a:effectLst/>
          </p:spPr>
        </p:cxnSp>
        <p:cxnSp>
          <p:nvCxnSpPr>
            <p:cNvPr id="19" name="Connector: Elbow 18">
              <a:extLst>
                <a:ext uri="{FF2B5EF4-FFF2-40B4-BE49-F238E27FC236}">
                  <a16:creationId xmlns:a16="http://schemas.microsoft.com/office/drawing/2014/main" id="{3B09B156-7E1F-4009-9B25-ABE6EA227AE9}"/>
                </a:ext>
              </a:extLst>
            </p:cNvPr>
            <p:cNvCxnSpPr>
              <a:cxnSpLocks/>
              <a:stCxn id="9" idx="2"/>
              <a:endCxn id="15" idx="3"/>
            </p:cNvCxnSpPr>
            <p:nvPr/>
          </p:nvCxnSpPr>
          <p:spPr>
            <a:xfrm rot="5400000">
              <a:off x="3242852" y="324692"/>
              <a:ext cx="672475" cy="1051793"/>
            </a:xfrm>
            <a:prstGeom prst="bentConnector2">
              <a:avLst/>
            </a:prstGeom>
            <a:noFill/>
            <a:ln w="6350" cap="flat" cmpd="sng" algn="ctr">
              <a:solidFill>
                <a:sysClr val="windowText" lastClr="000000"/>
              </a:solidFill>
              <a:prstDash val="solid"/>
              <a:miter lim="800000"/>
              <a:tailEnd type="triangle"/>
            </a:ln>
            <a:effectLst/>
          </p:spPr>
        </p:cxnSp>
      </p:grpSp>
      <p:sp>
        <p:nvSpPr>
          <p:cNvPr id="2" name="TextBox 1">
            <a:extLst>
              <a:ext uri="{FF2B5EF4-FFF2-40B4-BE49-F238E27FC236}">
                <a16:creationId xmlns:a16="http://schemas.microsoft.com/office/drawing/2014/main" id="{52C4B5D2-4A01-4FF0-95DB-9984EFA349A1}"/>
              </a:ext>
            </a:extLst>
          </p:cNvPr>
          <p:cNvSpPr txBox="1"/>
          <p:nvPr/>
        </p:nvSpPr>
        <p:spPr>
          <a:xfrm>
            <a:off x="7284720" y="2194559"/>
            <a:ext cx="4218828" cy="3239289"/>
          </a:xfrm>
          <a:prstGeom prst="rect">
            <a:avLst/>
          </a:prstGeom>
        </p:spPr>
        <p:txBody>
          <a:bodyPr/>
          <a:lstStyle>
            <a:defPPr>
              <a:defRPr lang="en-US"/>
            </a:defPPr>
            <a:lvl1pPr marL="228600" indent="-228600">
              <a:lnSpc>
                <a:spcPct val="90000"/>
              </a:lnSpc>
              <a:spcBef>
                <a:spcPts val="1000"/>
              </a:spcBef>
              <a:buFont typeface="Arial" panose="020B0604020202020204" pitchFamily="34" charset="0"/>
              <a:buChar char="•"/>
              <a:defRPr sz="2000">
                <a:solidFill>
                  <a:schemeClr val="accent4"/>
                </a:solidFill>
                <a:latin typeface="+mj-lt"/>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en-US" sz="2400" b="1" dirty="0"/>
              <a:t>  Model Inputs</a:t>
            </a:r>
          </a:p>
          <a:p>
            <a:pPr lvl="1"/>
            <a:r>
              <a:rPr lang="en-US" sz="2000" dirty="0"/>
              <a:t>Incidence Rates</a:t>
            </a:r>
          </a:p>
          <a:p>
            <a:pPr lvl="1"/>
            <a:r>
              <a:rPr lang="en-US" sz="2000" dirty="0"/>
              <a:t>Transition rates</a:t>
            </a:r>
          </a:p>
          <a:p>
            <a:pPr lvl="1"/>
            <a:r>
              <a:rPr lang="en-US" sz="2000" dirty="0"/>
              <a:t>Stage distribution</a:t>
            </a:r>
          </a:p>
          <a:p>
            <a:pPr lvl="1"/>
            <a:r>
              <a:rPr lang="en-US" sz="2000" dirty="0"/>
              <a:t>Survival by stage and age </a:t>
            </a:r>
          </a:p>
          <a:p>
            <a:pPr lvl="1"/>
            <a:r>
              <a:rPr lang="en-US" sz="2000" dirty="0"/>
              <a:t>Screening pattern</a:t>
            </a:r>
          </a:p>
          <a:p>
            <a:pPr lvl="1"/>
            <a:r>
              <a:rPr lang="en-US" sz="2000" dirty="0"/>
              <a:t>Sensitivity estimates</a:t>
            </a:r>
          </a:p>
          <a:p>
            <a:pPr lvl="1"/>
            <a:r>
              <a:rPr lang="en-US" sz="2000" dirty="0"/>
              <a:t>Costs</a:t>
            </a:r>
          </a:p>
          <a:p>
            <a:pPr lvl="1"/>
            <a:r>
              <a:rPr lang="en-US" sz="2000" dirty="0" err="1"/>
              <a:t>HRQoL</a:t>
            </a:r>
            <a:r>
              <a:rPr lang="en-US" sz="2000" dirty="0"/>
              <a:t> estimates</a:t>
            </a:r>
          </a:p>
        </p:txBody>
      </p:sp>
      <p:sp>
        <p:nvSpPr>
          <p:cNvPr id="26" name="TextBox 25">
            <a:extLst>
              <a:ext uri="{FF2B5EF4-FFF2-40B4-BE49-F238E27FC236}">
                <a16:creationId xmlns:a16="http://schemas.microsoft.com/office/drawing/2014/main" id="{5329FEC2-C44F-4635-9359-F6ADFCA8E36A}"/>
              </a:ext>
            </a:extLst>
          </p:cNvPr>
          <p:cNvSpPr txBox="1"/>
          <p:nvPr/>
        </p:nvSpPr>
        <p:spPr>
          <a:xfrm>
            <a:off x="629387" y="5549406"/>
            <a:ext cx="9911548" cy="646331"/>
          </a:xfrm>
          <a:prstGeom prst="rect">
            <a:avLst/>
          </a:prstGeom>
          <a:noFill/>
        </p:spPr>
        <p:txBody>
          <a:bodyPr wrap="square" rtlCol="0">
            <a:spAutoFit/>
          </a:bodyPr>
          <a:lstStyle/>
          <a:p>
            <a:r>
              <a:rPr lang="en-US" dirty="0"/>
              <a:t>A review of the CISNET Model Registry served as a foundation for structural choices.[1]  The CISNET-DFCI model was utilized as the basis for the current model due to its simplicity and ease of replication.[2]</a:t>
            </a:r>
          </a:p>
        </p:txBody>
      </p:sp>
      <p:sp>
        <p:nvSpPr>
          <p:cNvPr id="20" name="TextBox 19">
            <a:extLst>
              <a:ext uri="{FF2B5EF4-FFF2-40B4-BE49-F238E27FC236}">
                <a16:creationId xmlns:a16="http://schemas.microsoft.com/office/drawing/2014/main" id="{C8EACCC0-1D75-4538-9E8B-CB9DEC3A1389}"/>
              </a:ext>
            </a:extLst>
          </p:cNvPr>
          <p:cNvSpPr txBox="1"/>
          <p:nvPr/>
        </p:nvSpPr>
        <p:spPr>
          <a:xfrm>
            <a:off x="661859" y="6421651"/>
            <a:ext cx="1032056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dirty="0">
                <a:latin typeface="Segoe UI" panose="020B0502040204020203" pitchFamily="34" charset="0"/>
              </a:rPr>
              <a:t>[1] </a:t>
            </a:r>
            <a:r>
              <a:rPr lang="en-US" sz="1000" i="1" dirty="0">
                <a:latin typeface="Segoe UI" panose="020B0502040204020203" pitchFamily="34" charset="0"/>
              </a:rPr>
              <a:t>CISNET Model Registry</a:t>
            </a:r>
            <a:r>
              <a:rPr lang="en-US" sz="1000" i="0" dirty="0">
                <a:latin typeface="Segoe UI" panose="020B0502040204020203" pitchFamily="34" charset="0"/>
              </a:rPr>
              <a:t>.  [cited 2021; Available from: https://resources.cisnet.cancer.gov/registry/home/.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dirty="0">
                <a:latin typeface="Segoe UI" panose="020B0502040204020203" pitchFamily="34" charset="0"/>
              </a:rPr>
              <a:t>[2] </a:t>
            </a:r>
            <a:r>
              <a:rPr lang="en-US" sz="1000" i="1" dirty="0">
                <a:latin typeface="Segoe UI" panose="020B0502040204020203" pitchFamily="34" charset="0"/>
              </a:rPr>
              <a:t>CISNET-DFCI (Dana-Farber)</a:t>
            </a:r>
            <a:r>
              <a:rPr lang="en-US" sz="1000" i="0" dirty="0">
                <a:latin typeface="Segoe UI" panose="020B0502040204020203" pitchFamily="34" charset="0"/>
              </a:rPr>
              <a:t>.  [cited 2021; Available from: https://resources.cisnet.cancer.gov/registry/packages/cisnet-dfci-dana-farber/#basics.</a:t>
            </a:r>
          </a:p>
        </p:txBody>
      </p:sp>
      <p:pic>
        <p:nvPicPr>
          <p:cNvPr id="16" name="Picture 15">
            <a:extLst>
              <a:ext uri="{FF2B5EF4-FFF2-40B4-BE49-F238E27FC236}">
                <a16:creationId xmlns:a16="http://schemas.microsoft.com/office/drawing/2014/main" id="{6C25AE97-5BAE-1340-8E0D-E784AEE1329B}"/>
              </a:ext>
              <a:ext uri="{C183D7F6-B498-43B3-948B-1728B52AA6E4}">
                <adec:decorative xmlns:adec="http://schemas.microsoft.com/office/drawing/2017/decorative" val="1"/>
              </a:ext>
            </a:extLst>
          </p:cNvPr>
          <p:cNvPicPr>
            <a:picLocks noChangeAspect="1"/>
          </p:cNvPicPr>
          <p:nvPr/>
        </p:nvPicPr>
        <p:blipFill>
          <a:blip r:embed="rId3" cstate="email">
            <a:alphaModFix/>
            <a:extLst>
              <a:ext uri="{28A0092B-C50C-407E-A947-70E740481C1C}">
                <a14:useLocalDpi xmlns:a14="http://schemas.microsoft.com/office/drawing/2010/main"/>
              </a:ext>
            </a:extLst>
          </a:blip>
          <a:stretch>
            <a:fillRect/>
          </a:stretch>
        </p:blipFill>
        <p:spPr>
          <a:xfrm>
            <a:off x="10872153" y="6129268"/>
            <a:ext cx="816927" cy="357892"/>
          </a:xfrm>
          <a:prstGeom prst="rect">
            <a:avLst/>
          </a:prstGeom>
        </p:spPr>
      </p:pic>
    </p:spTree>
    <p:extLst>
      <p:ext uri="{BB962C8B-B14F-4D97-AF65-F5344CB8AC3E}">
        <p14:creationId xmlns:p14="http://schemas.microsoft.com/office/powerpoint/2010/main" val="466228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5184E373-B351-2B48-99F2-4E19BB5869A2}"/>
              </a:ext>
            </a:extLst>
          </p:cNvPr>
          <p:cNvSpPr txBox="1">
            <a:spLocks noGrp="1"/>
          </p:cNvSpPr>
          <p:nvPr>
            <p:ph type="title" idx="4294967295"/>
          </p:nvPr>
        </p:nvSpPr>
        <p:spPr>
          <a:xfrm>
            <a:off x="551109" y="79056"/>
            <a:ext cx="10431316" cy="1481951"/>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Breast Cancer Natural History Model</a:t>
            </a:r>
          </a:p>
        </p:txBody>
      </p:sp>
      <p:cxnSp>
        <p:nvCxnSpPr>
          <p:cNvPr id="14" name="Straight Connector 13">
            <a:extLst>
              <a:ext uri="{FF2B5EF4-FFF2-40B4-BE49-F238E27FC236}">
                <a16:creationId xmlns:a16="http://schemas.microsoft.com/office/drawing/2014/main" id="{20DC9DCE-9668-624E-8BDD-9B758002C0B5}"/>
              </a:ext>
              <a:ext uri="{C183D7F6-B498-43B3-948B-1728B52AA6E4}">
                <adec:decorative xmlns:adec="http://schemas.microsoft.com/office/drawing/2017/decorative" val="1"/>
              </a:ext>
            </a:extLst>
          </p:cNvPr>
          <p:cNvCxnSpPr>
            <a:cxnSpLocks/>
          </p:cNvCxnSpPr>
          <p:nvPr/>
        </p:nvCxnSpPr>
        <p:spPr>
          <a:xfrm>
            <a:off x="661859" y="1709121"/>
            <a:ext cx="10841689" cy="0"/>
          </a:xfrm>
          <a:prstGeom prst="line">
            <a:avLst/>
          </a:prstGeom>
          <a:ln w="19050"/>
        </p:spPr>
        <p:style>
          <a:lnRef idx="1">
            <a:schemeClr val="accent2"/>
          </a:lnRef>
          <a:fillRef idx="0">
            <a:schemeClr val="accent2"/>
          </a:fillRef>
          <a:effectRef idx="0">
            <a:schemeClr val="accent2"/>
          </a:effectRef>
          <a:fontRef idx="minor">
            <a:schemeClr val="tx1"/>
          </a:fontRef>
        </p:style>
      </p:cxnSp>
      <p:grpSp>
        <p:nvGrpSpPr>
          <p:cNvPr id="2" name="Group 1" descr="Diagram illustrating that patients with invasive breast cancer can be divided into ctDNA-positive and ctDNA-negative groupings.">
            <a:extLst>
              <a:ext uri="{FF2B5EF4-FFF2-40B4-BE49-F238E27FC236}">
                <a16:creationId xmlns:a16="http://schemas.microsoft.com/office/drawing/2014/main" id="{7BFF5B94-2AE2-4340-8F48-17D4EFAD7EF1}"/>
              </a:ext>
            </a:extLst>
          </p:cNvPr>
          <p:cNvGrpSpPr/>
          <p:nvPr/>
        </p:nvGrpSpPr>
        <p:grpSpPr>
          <a:xfrm>
            <a:off x="2594009" y="2222466"/>
            <a:ext cx="5619409" cy="2682377"/>
            <a:chOff x="2594009" y="2222466"/>
            <a:chExt cx="5619409" cy="2682377"/>
          </a:xfrm>
        </p:grpSpPr>
        <p:sp>
          <p:nvSpPr>
            <p:cNvPr id="20" name="Rectangle: Rounded Corners 19">
              <a:extLst>
                <a:ext uri="{FF2B5EF4-FFF2-40B4-BE49-F238E27FC236}">
                  <a16:creationId xmlns:a16="http://schemas.microsoft.com/office/drawing/2014/main" id="{A6423278-1801-4F28-94BF-CD9C0B207074}"/>
                </a:ext>
              </a:extLst>
            </p:cNvPr>
            <p:cNvSpPr/>
            <p:nvPr/>
          </p:nvSpPr>
          <p:spPr>
            <a:xfrm>
              <a:off x="2594009" y="3017434"/>
              <a:ext cx="2117418" cy="973389"/>
            </a:xfrm>
            <a:prstGeom prst="roundRect">
              <a:avLst/>
            </a:prstGeom>
            <a:solidFill>
              <a:srgbClr val="4472C4"/>
            </a:solidFill>
            <a:ln w="12700" cap="flat" cmpd="sng" algn="ctr">
              <a:solidFill>
                <a:srgbClr val="4472C4">
                  <a:shade val="50000"/>
                </a:srgbClr>
              </a:solidFill>
              <a:prstDash val="solid"/>
              <a:miter lim="800000"/>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 lastClr="FFFFFF"/>
                  </a:solidFill>
                  <a:effectLst/>
                  <a:uLnTx/>
                  <a:uFillTx/>
                  <a:latin typeface="Calibri" panose="020F0502020204030204"/>
                  <a:ea typeface="+mn-ea"/>
                  <a:cs typeface="+mn-cs"/>
                </a:rPr>
                <a:t>Invasive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 lastClr="FFFFFF"/>
                  </a:solidFill>
                  <a:effectLst/>
                  <a:uLnTx/>
                  <a:uFillTx/>
                  <a:latin typeface="Calibri" panose="020F0502020204030204"/>
                  <a:ea typeface="+mn-ea"/>
                  <a:cs typeface="+mn-cs"/>
                </a:rPr>
                <a:t>Breast Cancer</a:t>
              </a:r>
            </a:p>
          </p:txBody>
        </p:sp>
        <p:sp>
          <p:nvSpPr>
            <p:cNvPr id="21" name="Rectangle: Rounded Corners 20">
              <a:extLst>
                <a:ext uri="{FF2B5EF4-FFF2-40B4-BE49-F238E27FC236}">
                  <a16:creationId xmlns:a16="http://schemas.microsoft.com/office/drawing/2014/main" id="{6D3B89FB-7AD5-4160-8826-218ADFE17455}"/>
                </a:ext>
              </a:extLst>
            </p:cNvPr>
            <p:cNvSpPr/>
            <p:nvPr/>
          </p:nvSpPr>
          <p:spPr>
            <a:xfrm>
              <a:off x="6096000" y="2222466"/>
              <a:ext cx="2117418" cy="973389"/>
            </a:xfrm>
            <a:prstGeom prst="roundRect">
              <a:avLst/>
            </a:prstGeom>
            <a:solidFill>
              <a:schemeClr val="accent1"/>
            </a:solidFill>
            <a:ln w="12700" cap="flat" cmpd="sng" algn="ctr">
              <a:solidFill>
                <a:srgbClr val="4472C4">
                  <a:shade val="50000"/>
                </a:srgbClr>
              </a:solidFill>
              <a:prstDash val="solid"/>
              <a:miter lim="800000"/>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err="1">
                  <a:ln>
                    <a:noFill/>
                  </a:ln>
                  <a:solidFill>
                    <a:sysClr val="window" lastClr="FFFFFF"/>
                  </a:solidFill>
                  <a:effectLst/>
                  <a:uLnTx/>
                  <a:uFillTx/>
                  <a:latin typeface="Calibri" panose="020F0502020204030204"/>
                  <a:ea typeface="+mn-ea"/>
                  <a:cs typeface="+mn-cs"/>
                </a:rPr>
                <a:t>ctDNA</a:t>
              </a:r>
              <a:r>
                <a:rPr kumimoji="0" lang="en-US" sz="2400" b="0" i="0" u="none" strike="noStrike" kern="0" cap="none" spc="0" normalizeH="0" baseline="0" noProof="0" dirty="0">
                  <a:ln>
                    <a:noFill/>
                  </a:ln>
                  <a:solidFill>
                    <a:sysClr val="window" lastClr="FFFFFF"/>
                  </a:solidFill>
                  <a:effectLst/>
                  <a:uLnTx/>
                  <a:uFillTx/>
                  <a:latin typeface="Calibri" panose="020F0502020204030204"/>
                  <a:ea typeface="+mn-ea"/>
                  <a:cs typeface="+mn-cs"/>
                </a:rPr>
                <a:t> +</a:t>
              </a:r>
            </a:p>
          </p:txBody>
        </p:sp>
        <p:sp>
          <p:nvSpPr>
            <p:cNvPr id="22" name="Rectangle: Rounded Corners 21">
              <a:extLst>
                <a:ext uri="{FF2B5EF4-FFF2-40B4-BE49-F238E27FC236}">
                  <a16:creationId xmlns:a16="http://schemas.microsoft.com/office/drawing/2014/main" id="{CAA0650A-B839-40B7-AC92-00E673FF99BB}"/>
                </a:ext>
              </a:extLst>
            </p:cNvPr>
            <p:cNvSpPr/>
            <p:nvPr/>
          </p:nvSpPr>
          <p:spPr>
            <a:xfrm>
              <a:off x="6096000" y="3931454"/>
              <a:ext cx="2117418" cy="973389"/>
            </a:xfrm>
            <a:prstGeom prst="roundRect">
              <a:avLst/>
            </a:prstGeom>
            <a:solidFill>
              <a:schemeClr val="accent1"/>
            </a:solidFill>
            <a:ln w="12700" cap="flat" cmpd="sng" algn="ctr">
              <a:solidFill>
                <a:srgbClr val="4472C4">
                  <a:shade val="50000"/>
                </a:srgbClr>
              </a:solidFill>
              <a:prstDash val="solid"/>
              <a:miter lim="800000"/>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err="1">
                  <a:ln>
                    <a:noFill/>
                  </a:ln>
                  <a:solidFill>
                    <a:sysClr val="window" lastClr="FFFFFF"/>
                  </a:solidFill>
                  <a:effectLst/>
                  <a:uLnTx/>
                  <a:uFillTx/>
                  <a:latin typeface="Calibri" panose="020F0502020204030204"/>
                  <a:ea typeface="+mn-ea"/>
                  <a:cs typeface="+mn-cs"/>
                </a:rPr>
                <a:t>ctDNA</a:t>
              </a:r>
              <a:r>
                <a:rPr kumimoji="0" lang="en-US" sz="2400" b="0" i="0" u="none" strike="noStrike" kern="0" cap="none" spc="0" normalizeH="0" baseline="0" noProof="0" dirty="0">
                  <a:ln>
                    <a:noFill/>
                  </a:ln>
                  <a:solidFill>
                    <a:sysClr val="window" lastClr="FFFFFF"/>
                  </a:solidFill>
                  <a:effectLst/>
                  <a:uLnTx/>
                  <a:uFillTx/>
                  <a:latin typeface="Calibri" panose="020F0502020204030204"/>
                  <a:ea typeface="+mn-ea"/>
                  <a:cs typeface="+mn-cs"/>
                </a:rPr>
                <a:t> -</a:t>
              </a:r>
            </a:p>
          </p:txBody>
        </p:sp>
        <p:cxnSp>
          <p:nvCxnSpPr>
            <p:cNvPr id="4" name="Connector: Elbow 3">
              <a:extLst>
                <a:ext uri="{FF2B5EF4-FFF2-40B4-BE49-F238E27FC236}">
                  <a16:creationId xmlns:a16="http://schemas.microsoft.com/office/drawing/2014/main" id="{0688541F-1F80-43BA-AFB2-9482FFACE38E}"/>
                </a:ext>
              </a:extLst>
            </p:cNvPr>
            <p:cNvCxnSpPr>
              <a:stCxn id="20" idx="3"/>
              <a:endCxn id="21" idx="1"/>
            </p:cNvCxnSpPr>
            <p:nvPr/>
          </p:nvCxnSpPr>
          <p:spPr>
            <a:xfrm flipV="1">
              <a:off x="4711427" y="2709161"/>
              <a:ext cx="1384573" cy="794968"/>
            </a:xfrm>
            <a:prstGeom prst="bent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23" name="Connector: Elbow 22">
              <a:extLst>
                <a:ext uri="{FF2B5EF4-FFF2-40B4-BE49-F238E27FC236}">
                  <a16:creationId xmlns:a16="http://schemas.microsoft.com/office/drawing/2014/main" id="{24DB0185-6D87-47F3-9982-C3D3BE13D04E}"/>
                </a:ext>
              </a:extLst>
            </p:cNvPr>
            <p:cNvCxnSpPr>
              <a:stCxn id="20" idx="3"/>
              <a:endCxn id="22" idx="1"/>
            </p:cNvCxnSpPr>
            <p:nvPr/>
          </p:nvCxnSpPr>
          <p:spPr>
            <a:xfrm>
              <a:off x="4711427" y="3504129"/>
              <a:ext cx="1384573" cy="91402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29" name="TextBox 28">
            <a:extLst>
              <a:ext uri="{FF2B5EF4-FFF2-40B4-BE49-F238E27FC236}">
                <a16:creationId xmlns:a16="http://schemas.microsoft.com/office/drawing/2014/main" id="{AE2548AF-2E5C-4911-AD4D-9E866F5F1A54}"/>
              </a:ext>
            </a:extLst>
          </p:cNvPr>
          <p:cNvSpPr txBox="1"/>
          <p:nvPr/>
        </p:nvSpPr>
        <p:spPr>
          <a:xfrm>
            <a:off x="1014000" y="5418188"/>
            <a:ext cx="9634888" cy="646331"/>
          </a:xfrm>
          <a:prstGeom prst="rect">
            <a:avLst/>
          </a:prstGeom>
          <a:noFill/>
        </p:spPr>
        <p:txBody>
          <a:bodyPr wrap="square" rtlCol="0">
            <a:spAutoFit/>
          </a:bodyPr>
          <a:lstStyle/>
          <a:p>
            <a:r>
              <a:rPr lang="en-US" dirty="0"/>
              <a:t>Patients in the invasive breast cancer stage are stratified by </a:t>
            </a:r>
            <a:r>
              <a:rPr lang="en-US" dirty="0" err="1"/>
              <a:t>ctDNA</a:t>
            </a:r>
            <a:r>
              <a:rPr lang="en-US" dirty="0"/>
              <a:t> status, guiding treatment and impacting outcomes, as well as costs.</a:t>
            </a:r>
          </a:p>
        </p:txBody>
      </p:sp>
      <p:pic>
        <p:nvPicPr>
          <p:cNvPr id="16" name="Picture 15">
            <a:extLst>
              <a:ext uri="{FF2B5EF4-FFF2-40B4-BE49-F238E27FC236}">
                <a16:creationId xmlns:a16="http://schemas.microsoft.com/office/drawing/2014/main" id="{6C25AE97-5BAE-1340-8E0D-E784AEE1329B}"/>
              </a:ext>
              <a:ext uri="{C183D7F6-B498-43B3-948B-1728B52AA6E4}">
                <adec:decorative xmlns:adec="http://schemas.microsoft.com/office/drawing/2017/decorative" val="1"/>
              </a:ext>
            </a:extLst>
          </p:cNvPr>
          <p:cNvPicPr>
            <a:picLocks noChangeAspect="1"/>
          </p:cNvPicPr>
          <p:nvPr/>
        </p:nvPicPr>
        <p:blipFill>
          <a:blip r:embed="rId3" cstate="email">
            <a:alphaModFix/>
            <a:extLst>
              <a:ext uri="{28A0092B-C50C-407E-A947-70E740481C1C}">
                <a14:useLocalDpi xmlns:a14="http://schemas.microsoft.com/office/drawing/2010/main"/>
              </a:ext>
            </a:extLst>
          </a:blip>
          <a:stretch>
            <a:fillRect/>
          </a:stretch>
        </p:blipFill>
        <p:spPr>
          <a:xfrm>
            <a:off x="10872153" y="6129268"/>
            <a:ext cx="816927" cy="357892"/>
          </a:xfrm>
          <a:prstGeom prst="rect">
            <a:avLst/>
          </a:prstGeom>
        </p:spPr>
      </p:pic>
    </p:spTree>
    <p:extLst>
      <p:ext uri="{BB962C8B-B14F-4D97-AF65-F5344CB8AC3E}">
        <p14:creationId xmlns:p14="http://schemas.microsoft.com/office/powerpoint/2010/main" val="1383259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5184E373-B351-2B48-99F2-4E19BB5869A2}"/>
              </a:ext>
            </a:extLst>
          </p:cNvPr>
          <p:cNvSpPr txBox="1">
            <a:spLocks noGrp="1"/>
          </p:cNvSpPr>
          <p:nvPr>
            <p:ph type="title" idx="4294967295"/>
          </p:nvPr>
        </p:nvSpPr>
        <p:spPr>
          <a:xfrm>
            <a:off x="551109" y="79056"/>
            <a:ext cx="10431316" cy="1481951"/>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Primary Assumptions</a:t>
            </a:r>
          </a:p>
        </p:txBody>
      </p:sp>
      <p:cxnSp>
        <p:nvCxnSpPr>
          <p:cNvPr id="14" name="Straight Connector 13">
            <a:extLst>
              <a:ext uri="{FF2B5EF4-FFF2-40B4-BE49-F238E27FC236}">
                <a16:creationId xmlns:a16="http://schemas.microsoft.com/office/drawing/2014/main" id="{20DC9DCE-9668-624E-8BDD-9B758002C0B5}"/>
              </a:ext>
              <a:ext uri="{C183D7F6-B498-43B3-948B-1728B52AA6E4}">
                <adec:decorative xmlns:adec="http://schemas.microsoft.com/office/drawing/2017/decorative" val="1"/>
              </a:ext>
            </a:extLst>
          </p:cNvPr>
          <p:cNvCxnSpPr>
            <a:cxnSpLocks/>
          </p:cNvCxnSpPr>
          <p:nvPr/>
        </p:nvCxnSpPr>
        <p:spPr>
          <a:xfrm>
            <a:off x="661859" y="1709121"/>
            <a:ext cx="10841689" cy="0"/>
          </a:xfrm>
          <a:prstGeom prst="line">
            <a:avLst/>
          </a:prstGeom>
          <a:ln w="19050"/>
        </p:spPr>
        <p:style>
          <a:lnRef idx="1">
            <a:schemeClr val="accent2"/>
          </a:lnRef>
          <a:fillRef idx="0">
            <a:schemeClr val="accent2"/>
          </a:fillRef>
          <a:effectRef idx="0">
            <a:schemeClr val="accent2"/>
          </a:effectRef>
          <a:fontRef idx="minor">
            <a:schemeClr val="tx1"/>
          </a:fontRef>
        </p:style>
      </p:cxnSp>
      <p:sp>
        <p:nvSpPr>
          <p:cNvPr id="2" name="TextBox 1">
            <a:extLst>
              <a:ext uri="{FF2B5EF4-FFF2-40B4-BE49-F238E27FC236}">
                <a16:creationId xmlns:a16="http://schemas.microsoft.com/office/drawing/2014/main" id="{52C4B5D2-4A01-4FF0-95DB-9984EFA349A1}"/>
              </a:ext>
            </a:extLst>
          </p:cNvPr>
          <p:cNvSpPr txBox="1"/>
          <p:nvPr/>
        </p:nvSpPr>
        <p:spPr>
          <a:xfrm>
            <a:off x="661858" y="2351783"/>
            <a:ext cx="10841689" cy="3404123"/>
          </a:xfrm>
          <a:prstGeom prst="rect">
            <a:avLst/>
          </a:prstGeom>
        </p:spPr>
        <p:txBody>
          <a:bodyPr/>
          <a:lstStyle>
            <a:defPPr>
              <a:defRPr lang="en-US"/>
            </a:defPPr>
            <a:lvl1pPr marL="228600" indent="-228600">
              <a:lnSpc>
                <a:spcPct val="90000"/>
              </a:lnSpc>
              <a:spcBef>
                <a:spcPts val="1000"/>
              </a:spcBef>
              <a:buFont typeface="Arial" panose="020B0604020202020204" pitchFamily="34" charset="0"/>
              <a:buChar char="•"/>
              <a:defRPr sz="2000">
                <a:solidFill>
                  <a:schemeClr val="accent4"/>
                </a:solidFill>
                <a:latin typeface="+mj-lt"/>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en-US" sz="2400" b="1" dirty="0">
                <a:latin typeface="+mn-lt"/>
              </a:rPr>
              <a:t>The primary model assumptions are similar to those used in the CISNET-DFCI model: </a:t>
            </a:r>
          </a:p>
          <a:p>
            <a:pPr marL="457200" indent="-457200">
              <a:buFont typeface="+mj-lt"/>
              <a:buAutoNum type="arabicPeriod"/>
            </a:pPr>
            <a:r>
              <a:rPr lang="en-US" sz="2400" dirty="0">
                <a:latin typeface="+mn-lt"/>
              </a:rPr>
              <a:t>Breast cancer is a progressive disease</a:t>
            </a:r>
          </a:p>
          <a:p>
            <a:pPr marL="457200" indent="-457200">
              <a:buFont typeface="+mj-lt"/>
              <a:buAutoNum type="arabicPeriod"/>
            </a:pPr>
            <a:r>
              <a:rPr lang="en-US" sz="2400" dirty="0">
                <a:latin typeface="+mn-lt"/>
              </a:rPr>
              <a:t>Early detection reduces disease severity</a:t>
            </a:r>
          </a:p>
          <a:p>
            <a:pPr marL="457200" indent="-457200">
              <a:buFont typeface="+mj-lt"/>
              <a:buAutoNum type="arabicPeriod"/>
            </a:pPr>
            <a:r>
              <a:rPr lang="en-US" sz="2400" dirty="0">
                <a:latin typeface="+mn-lt"/>
              </a:rPr>
              <a:t>Survival is dependent on whether the cancer is interval detected or screen detected</a:t>
            </a:r>
          </a:p>
          <a:p>
            <a:pPr marL="457200" indent="-457200">
              <a:buFont typeface="+mj-lt"/>
              <a:buAutoNum type="arabicPeriod"/>
            </a:pPr>
            <a:r>
              <a:rPr lang="en-US" sz="2400" dirty="0">
                <a:latin typeface="+mn-lt"/>
              </a:rPr>
              <a:t>Screening sensitivity of mammography is dependent on age and breast density</a:t>
            </a:r>
          </a:p>
          <a:p>
            <a:pPr marL="457200" indent="-457200">
              <a:buFont typeface="+mj-lt"/>
              <a:buAutoNum type="arabicPeriod"/>
            </a:pPr>
            <a:r>
              <a:rPr lang="en-US" sz="2400" dirty="0">
                <a:latin typeface="+mn-lt"/>
              </a:rPr>
              <a:t>Stratification of </a:t>
            </a:r>
            <a:r>
              <a:rPr lang="en-US" sz="2400" dirty="0" err="1">
                <a:latin typeface="+mn-lt"/>
              </a:rPr>
              <a:t>ctDNA</a:t>
            </a:r>
            <a:r>
              <a:rPr lang="en-US" sz="2400" dirty="0">
                <a:latin typeface="+mn-lt"/>
              </a:rPr>
              <a:t> allows for improvements in patient triaging leading to reductions in mortality and costs</a:t>
            </a:r>
          </a:p>
          <a:p>
            <a:endParaRPr lang="en-US" sz="2400" dirty="0">
              <a:latin typeface="+mn-lt"/>
            </a:endParaRPr>
          </a:p>
          <a:p>
            <a:endParaRPr lang="en-US" sz="2400" dirty="0">
              <a:latin typeface="+mn-lt"/>
            </a:endParaRPr>
          </a:p>
          <a:p>
            <a:endParaRPr lang="en-US" sz="2400" dirty="0">
              <a:latin typeface="+mn-lt"/>
            </a:endParaRPr>
          </a:p>
          <a:p>
            <a:pPr marL="0" indent="0">
              <a:buNone/>
            </a:pPr>
            <a:endParaRPr lang="en-US" sz="2400" dirty="0">
              <a:latin typeface="+mn-lt"/>
            </a:endParaRPr>
          </a:p>
        </p:txBody>
      </p:sp>
      <p:pic>
        <p:nvPicPr>
          <p:cNvPr id="16" name="Picture 15">
            <a:extLst>
              <a:ext uri="{FF2B5EF4-FFF2-40B4-BE49-F238E27FC236}">
                <a16:creationId xmlns:a16="http://schemas.microsoft.com/office/drawing/2014/main" id="{6C25AE97-5BAE-1340-8E0D-E784AEE1329B}"/>
              </a:ext>
              <a:ext uri="{C183D7F6-B498-43B3-948B-1728B52AA6E4}">
                <adec:decorative xmlns:adec="http://schemas.microsoft.com/office/drawing/2017/decorative" val="1"/>
              </a:ext>
            </a:extLst>
          </p:cNvPr>
          <p:cNvPicPr>
            <a:picLocks noChangeAspect="1"/>
          </p:cNvPicPr>
          <p:nvPr/>
        </p:nvPicPr>
        <p:blipFill>
          <a:blip r:embed="rId3" cstate="email">
            <a:alphaModFix/>
            <a:extLst>
              <a:ext uri="{28A0092B-C50C-407E-A947-70E740481C1C}">
                <a14:useLocalDpi xmlns:a14="http://schemas.microsoft.com/office/drawing/2010/main"/>
              </a:ext>
            </a:extLst>
          </a:blip>
          <a:stretch>
            <a:fillRect/>
          </a:stretch>
        </p:blipFill>
        <p:spPr>
          <a:xfrm>
            <a:off x="10872153" y="6129268"/>
            <a:ext cx="816927" cy="357892"/>
          </a:xfrm>
          <a:prstGeom prst="rect">
            <a:avLst/>
          </a:prstGeom>
        </p:spPr>
      </p:pic>
    </p:spTree>
    <p:extLst>
      <p:ext uri="{BB962C8B-B14F-4D97-AF65-F5344CB8AC3E}">
        <p14:creationId xmlns:p14="http://schemas.microsoft.com/office/powerpoint/2010/main" val="3039177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5184E373-B351-2B48-99F2-4E19BB5869A2}"/>
              </a:ext>
            </a:extLst>
          </p:cNvPr>
          <p:cNvSpPr txBox="1">
            <a:spLocks noGrp="1"/>
          </p:cNvSpPr>
          <p:nvPr>
            <p:ph type="title" idx="4294967295"/>
          </p:nvPr>
        </p:nvSpPr>
        <p:spPr>
          <a:xfrm>
            <a:off x="551109" y="79056"/>
            <a:ext cx="10431316" cy="1481951"/>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Outline</a:t>
            </a:r>
          </a:p>
        </p:txBody>
      </p:sp>
      <p:cxnSp>
        <p:nvCxnSpPr>
          <p:cNvPr id="14" name="Straight Connector 13">
            <a:extLst>
              <a:ext uri="{FF2B5EF4-FFF2-40B4-BE49-F238E27FC236}">
                <a16:creationId xmlns:a16="http://schemas.microsoft.com/office/drawing/2014/main" id="{20DC9DCE-9668-624E-8BDD-9B758002C0B5}"/>
              </a:ext>
              <a:ext uri="{C183D7F6-B498-43B3-948B-1728B52AA6E4}">
                <adec:decorative xmlns:adec="http://schemas.microsoft.com/office/drawing/2017/decorative" val="1"/>
              </a:ext>
            </a:extLst>
          </p:cNvPr>
          <p:cNvCxnSpPr>
            <a:cxnSpLocks/>
          </p:cNvCxnSpPr>
          <p:nvPr/>
        </p:nvCxnSpPr>
        <p:spPr>
          <a:xfrm>
            <a:off x="661859" y="1709121"/>
            <a:ext cx="10841689" cy="0"/>
          </a:xfrm>
          <a:prstGeom prst="line">
            <a:avLst/>
          </a:prstGeom>
          <a:ln w="19050"/>
        </p:spPr>
        <p:style>
          <a:lnRef idx="1">
            <a:schemeClr val="accent2"/>
          </a:lnRef>
          <a:fillRef idx="0">
            <a:schemeClr val="accent2"/>
          </a:fillRef>
          <a:effectRef idx="0">
            <a:schemeClr val="accent2"/>
          </a:effectRef>
          <a:fontRef idx="minor">
            <a:schemeClr val="tx1"/>
          </a:fontRef>
        </p:style>
      </p:cxnSp>
      <p:sp>
        <p:nvSpPr>
          <p:cNvPr id="2" name="TextBox 1">
            <a:extLst>
              <a:ext uri="{FF2B5EF4-FFF2-40B4-BE49-F238E27FC236}">
                <a16:creationId xmlns:a16="http://schemas.microsoft.com/office/drawing/2014/main" id="{52C4B5D2-4A01-4FF0-95DB-9984EFA349A1}"/>
              </a:ext>
            </a:extLst>
          </p:cNvPr>
          <p:cNvSpPr txBox="1"/>
          <p:nvPr/>
        </p:nvSpPr>
        <p:spPr>
          <a:xfrm>
            <a:off x="661859" y="2194559"/>
            <a:ext cx="10841689" cy="4396740"/>
          </a:xfrm>
          <a:prstGeom prst="rect">
            <a:avLst/>
          </a:prstGeom>
        </p:spPr>
        <p:txBody>
          <a:bodyPr/>
          <a:lstStyle>
            <a:defPPr>
              <a:defRPr lang="en-US"/>
            </a:defPPr>
            <a:lvl1pPr marL="228600" indent="-228600">
              <a:lnSpc>
                <a:spcPct val="90000"/>
              </a:lnSpc>
              <a:spcBef>
                <a:spcPts val="1000"/>
              </a:spcBef>
              <a:buFont typeface="Arial" panose="020B0604020202020204" pitchFamily="34" charset="0"/>
              <a:buChar char="•"/>
              <a:defRPr sz="2000">
                <a:solidFill>
                  <a:schemeClr val="accent4"/>
                </a:solidFill>
                <a:latin typeface="+mj-lt"/>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a:pPr>
            <a:r>
              <a:rPr lang="en-US" sz="2400" b="1" dirty="0">
                <a:latin typeface="+mn-lt"/>
              </a:rPr>
              <a:t>Health Economics and Decision Making</a:t>
            </a:r>
          </a:p>
          <a:p>
            <a:pPr marL="457200" indent="-457200">
              <a:buFont typeface="+mj-lt"/>
              <a:buAutoNum type="arabicPeriod"/>
            </a:pPr>
            <a:r>
              <a:rPr lang="en-US" sz="2400" b="1" dirty="0">
                <a:latin typeface="+mn-lt"/>
              </a:rPr>
              <a:t>Clinical Utility of Liquid Biopsies</a:t>
            </a:r>
          </a:p>
          <a:p>
            <a:pPr marL="457200" indent="-457200">
              <a:buFont typeface="+mj-lt"/>
              <a:buAutoNum type="arabicPeriod"/>
            </a:pPr>
            <a:r>
              <a:rPr lang="en-US" sz="2400" b="1" dirty="0">
                <a:latin typeface="+mn-lt"/>
              </a:rPr>
              <a:t>Development of a Preliminary Liquid Biopsy CEA</a:t>
            </a:r>
          </a:p>
          <a:p>
            <a:pPr marL="457200" indent="-457200">
              <a:buFont typeface="+mj-lt"/>
              <a:buAutoNum type="arabicPeriod"/>
            </a:pPr>
            <a:r>
              <a:rPr lang="en-US" sz="2400" b="1" dirty="0">
                <a:latin typeface="+mn-lt"/>
              </a:rPr>
              <a:t>Q&amp;A</a:t>
            </a:r>
          </a:p>
        </p:txBody>
      </p:sp>
      <p:pic>
        <p:nvPicPr>
          <p:cNvPr id="16" name="Picture 15">
            <a:extLst>
              <a:ext uri="{FF2B5EF4-FFF2-40B4-BE49-F238E27FC236}">
                <a16:creationId xmlns:a16="http://schemas.microsoft.com/office/drawing/2014/main" id="{6C25AE97-5BAE-1340-8E0D-E784AEE1329B}"/>
              </a:ext>
              <a:ext uri="{C183D7F6-B498-43B3-948B-1728B52AA6E4}">
                <adec:decorative xmlns:adec="http://schemas.microsoft.com/office/drawing/2017/decorative" val="1"/>
              </a:ext>
            </a:extLst>
          </p:cNvPr>
          <p:cNvPicPr>
            <a:picLocks noChangeAspect="1"/>
          </p:cNvPicPr>
          <p:nvPr/>
        </p:nvPicPr>
        <p:blipFill>
          <a:blip r:embed="rId3" cstate="email">
            <a:alphaModFix/>
            <a:extLst>
              <a:ext uri="{28A0092B-C50C-407E-A947-70E740481C1C}">
                <a14:useLocalDpi xmlns:a14="http://schemas.microsoft.com/office/drawing/2010/main"/>
              </a:ext>
            </a:extLst>
          </a:blip>
          <a:stretch>
            <a:fillRect/>
          </a:stretch>
        </p:blipFill>
        <p:spPr>
          <a:xfrm>
            <a:off x="10872153" y="6129268"/>
            <a:ext cx="816927" cy="357892"/>
          </a:xfrm>
          <a:prstGeom prst="rect">
            <a:avLst/>
          </a:prstGeom>
        </p:spPr>
      </p:pic>
    </p:spTree>
    <p:extLst>
      <p:ext uri="{BB962C8B-B14F-4D97-AF65-F5344CB8AC3E}">
        <p14:creationId xmlns:p14="http://schemas.microsoft.com/office/powerpoint/2010/main" val="14870968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5184E373-B351-2B48-99F2-4E19BB5869A2}"/>
              </a:ext>
            </a:extLst>
          </p:cNvPr>
          <p:cNvSpPr txBox="1">
            <a:spLocks noGrp="1"/>
          </p:cNvSpPr>
          <p:nvPr>
            <p:ph type="title" idx="4294967295"/>
          </p:nvPr>
        </p:nvSpPr>
        <p:spPr>
          <a:xfrm>
            <a:off x="603368" y="79056"/>
            <a:ext cx="10431316" cy="1481951"/>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Key Model Inputs</a:t>
            </a:r>
          </a:p>
        </p:txBody>
      </p:sp>
      <p:cxnSp>
        <p:nvCxnSpPr>
          <p:cNvPr id="14" name="Straight Connector 13">
            <a:extLst>
              <a:ext uri="{FF2B5EF4-FFF2-40B4-BE49-F238E27FC236}">
                <a16:creationId xmlns:a16="http://schemas.microsoft.com/office/drawing/2014/main" id="{20DC9DCE-9668-624E-8BDD-9B758002C0B5}"/>
              </a:ext>
              <a:ext uri="{C183D7F6-B498-43B3-948B-1728B52AA6E4}">
                <adec:decorative xmlns:adec="http://schemas.microsoft.com/office/drawing/2017/decorative" val="1"/>
              </a:ext>
            </a:extLst>
          </p:cNvPr>
          <p:cNvCxnSpPr>
            <a:cxnSpLocks/>
          </p:cNvCxnSpPr>
          <p:nvPr/>
        </p:nvCxnSpPr>
        <p:spPr>
          <a:xfrm>
            <a:off x="661859" y="1709121"/>
            <a:ext cx="10841689" cy="0"/>
          </a:xfrm>
          <a:prstGeom prst="line">
            <a:avLst/>
          </a:prstGeom>
          <a:ln w="19050"/>
        </p:spPr>
        <p:style>
          <a:lnRef idx="1">
            <a:schemeClr val="accent2"/>
          </a:lnRef>
          <a:fillRef idx="0">
            <a:schemeClr val="accent2"/>
          </a:fillRef>
          <a:effectRef idx="0">
            <a:schemeClr val="accent2"/>
          </a:effectRef>
          <a:fontRef idx="minor">
            <a:schemeClr val="tx1"/>
          </a:fontRef>
        </p:style>
      </p:cxnSp>
      <p:sp>
        <p:nvSpPr>
          <p:cNvPr id="2" name="TextBox 1">
            <a:extLst>
              <a:ext uri="{FF2B5EF4-FFF2-40B4-BE49-F238E27FC236}">
                <a16:creationId xmlns:a16="http://schemas.microsoft.com/office/drawing/2014/main" id="{52C4B5D2-4A01-4FF0-95DB-9984EFA349A1}"/>
              </a:ext>
              <a:ext uri="{C183D7F6-B498-43B3-948B-1728B52AA6E4}">
                <adec:decorative xmlns:adec="http://schemas.microsoft.com/office/drawing/2017/decorative" val="1"/>
              </a:ext>
            </a:extLst>
          </p:cNvPr>
          <p:cNvSpPr txBox="1"/>
          <p:nvPr/>
        </p:nvSpPr>
        <p:spPr>
          <a:xfrm>
            <a:off x="661859" y="2194559"/>
            <a:ext cx="10841689" cy="4396740"/>
          </a:xfrm>
          <a:prstGeom prst="rect">
            <a:avLst/>
          </a:prstGeom>
        </p:spPr>
        <p:txBody>
          <a:bodyPr/>
          <a:lstStyle>
            <a:defPPr>
              <a:defRPr lang="en-US"/>
            </a:defPPr>
            <a:lvl1pPr marL="228600" indent="-228600">
              <a:lnSpc>
                <a:spcPct val="90000"/>
              </a:lnSpc>
              <a:spcBef>
                <a:spcPts val="1000"/>
              </a:spcBef>
              <a:buFont typeface="Arial" panose="020B0604020202020204" pitchFamily="34" charset="0"/>
              <a:buChar char="•"/>
              <a:defRPr sz="2000">
                <a:solidFill>
                  <a:schemeClr val="accent4"/>
                </a:solidFill>
                <a:latin typeface="+mj-lt"/>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dirty="0"/>
          </a:p>
        </p:txBody>
      </p:sp>
      <p:graphicFrame>
        <p:nvGraphicFramePr>
          <p:cNvPr id="5" name="Table 5">
            <a:extLst>
              <a:ext uri="{FF2B5EF4-FFF2-40B4-BE49-F238E27FC236}">
                <a16:creationId xmlns:a16="http://schemas.microsoft.com/office/drawing/2014/main" id="{92968CCB-85B6-408F-BEFA-09DDEDEBA072}"/>
              </a:ext>
            </a:extLst>
          </p:cNvPr>
          <p:cNvGraphicFramePr>
            <a:graphicFrameLocks noGrp="1"/>
          </p:cNvGraphicFramePr>
          <p:nvPr>
            <p:extLst>
              <p:ext uri="{D42A27DB-BD31-4B8C-83A1-F6EECF244321}">
                <p14:modId xmlns:p14="http://schemas.microsoft.com/office/powerpoint/2010/main" val="3673688838"/>
              </p:ext>
            </p:extLst>
          </p:nvPr>
        </p:nvGraphicFramePr>
        <p:xfrm>
          <a:off x="1030015" y="2179902"/>
          <a:ext cx="9116688" cy="3606800"/>
        </p:xfrm>
        <a:graphic>
          <a:graphicData uri="http://schemas.openxmlformats.org/drawingml/2006/table">
            <a:tbl>
              <a:tblPr firstRow="1" bandRow="1">
                <a:tableStyleId>{073A0DAA-6AF3-43AB-8588-CEC1D06C72B9}</a:tableStyleId>
              </a:tblPr>
              <a:tblGrid>
                <a:gridCol w="3415861">
                  <a:extLst>
                    <a:ext uri="{9D8B030D-6E8A-4147-A177-3AD203B41FA5}">
                      <a16:colId xmlns:a16="http://schemas.microsoft.com/office/drawing/2014/main" val="3593030078"/>
                    </a:ext>
                  </a:extLst>
                </a:gridCol>
                <a:gridCol w="2661931">
                  <a:extLst>
                    <a:ext uri="{9D8B030D-6E8A-4147-A177-3AD203B41FA5}">
                      <a16:colId xmlns:a16="http://schemas.microsoft.com/office/drawing/2014/main" val="3341797449"/>
                    </a:ext>
                  </a:extLst>
                </a:gridCol>
                <a:gridCol w="3038896">
                  <a:extLst>
                    <a:ext uri="{9D8B030D-6E8A-4147-A177-3AD203B41FA5}">
                      <a16:colId xmlns:a16="http://schemas.microsoft.com/office/drawing/2014/main" val="2698628153"/>
                    </a:ext>
                  </a:extLst>
                </a:gridCol>
              </a:tblGrid>
              <a:tr h="370840">
                <a:tc>
                  <a:txBody>
                    <a:bodyPr/>
                    <a:lstStyle/>
                    <a:p>
                      <a:pPr algn="ctr"/>
                      <a:r>
                        <a:rPr lang="en-US" dirty="0"/>
                        <a:t>Input</a:t>
                      </a:r>
                    </a:p>
                  </a:txBody>
                  <a:tcPr anchor="ctr"/>
                </a:tc>
                <a:tc>
                  <a:txBody>
                    <a:bodyPr/>
                    <a:lstStyle/>
                    <a:p>
                      <a:pPr algn="ctr"/>
                      <a:r>
                        <a:rPr lang="en-US" dirty="0"/>
                        <a:t>Value</a:t>
                      </a:r>
                    </a:p>
                  </a:txBody>
                  <a:tcPr anchor="ctr"/>
                </a:tc>
                <a:tc>
                  <a:txBody>
                    <a:bodyPr/>
                    <a:lstStyle/>
                    <a:p>
                      <a:pPr algn="ctr"/>
                      <a:r>
                        <a:rPr lang="en-US" dirty="0"/>
                        <a:t>Source</a:t>
                      </a:r>
                    </a:p>
                  </a:txBody>
                  <a:tcPr anchor="ctr"/>
                </a:tc>
                <a:extLst>
                  <a:ext uri="{0D108BD9-81ED-4DB2-BD59-A6C34878D82A}">
                    <a16:rowId xmlns:a16="http://schemas.microsoft.com/office/drawing/2014/main" val="2103380295"/>
                  </a:ext>
                </a:extLst>
              </a:tr>
              <a:tr h="370840">
                <a:tc>
                  <a:txBody>
                    <a:bodyPr/>
                    <a:lstStyle/>
                    <a:p>
                      <a:r>
                        <a:rPr lang="en-US" dirty="0"/>
                        <a:t>Cost of liquid biopsy screening test</a:t>
                      </a:r>
                    </a:p>
                  </a:txBody>
                  <a:tcPr/>
                </a:tc>
                <a:tc>
                  <a:txBody>
                    <a:bodyPr/>
                    <a:lstStyle/>
                    <a:p>
                      <a:pPr algn="ctr"/>
                      <a:r>
                        <a:rPr lang="en-US" dirty="0"/>
                        <a:t>$500</a:t>
                      </a:r>
                    </a:p>
                  </a:txBody>
                  <a:tcPr anchor="ctr"/>
                </a:tc>
                <a:tc>
                  <a:txBody>
                    <a:bodyPr/>
                    <a:lstStyle/>
                    <a:p>
                      <a:r>
                        <a:rPr lang="en-US" dirty="0"/>
                        <a:t>Expert estimate</a:t>
                      </a:r>
                    </a:p>
                  </a:txBody>
                  <a:tcPr anchor="ctr"/>
                </a:tc>
                <a:extLst>
                  <a:ext uri="{0D108BD9-81ED-4DB2-BD59-A6C34878D82A}">
                    <a16:rowId xmlns:a16="http://schemas.microsoft.com/office/drawing/2014/main" val="235920960"/>
                  </a:ext>
                </a:extLst>
              </a:tr>
              <a:tr h="370840">
                <a:tc>
                  <a:txBody>
                    <a:bodyPr/>
                    <a:lstStyle/>
                    <a:p>
                      <a:r>
                        <a:rPr lang="en-US" dirty="0"/>
                        <a:t>Cost of liquid biopsy therapeutic determination test</a:t>
                      </a:r>
                    </a:p>
                  </a:txBody>
                  <a:tcPr/>
                </a:tc>
                <a:tc>
                  <a:txBody>
                    <a:bodyPr/>
                    <a:lstStyle/>
                    <a:p>
                      <a:pPr algn="ctr"/>
                      <a:r>
                        <a:rPr lang="en-US" dirty="0"/>
                        <a:t>$1800</a:t>
                      </a:r>
                    </a:p>
                  </a:txBody>
                  <a:tcPr anchor="ctr"/>
                </a:tc>
                <a:tc>
                  <a:txBody>
                    <a:bodyPr/>
                    <a:lstStyle/>
                    <a:p>
                      <a:r>
                        <a:rPr lang="en-US" dirty="0"/>
                        <a:t>Expert estimate</a:t>
                      </a:r>
                    </a:p>
                  </a:txBody>
                  <a:tcPr anchor="ctr"/>
                </a:tc>
                <a:extLst>
                  <a:ext uri="{0D108BD9-81ED-4DB2-BD59-A6C34878D82A}">
                    <a16:rowId xmlns:a16="http://schemas.microsoft.com/office/drawing/2014/main" val="1801476603"/>
                  </a:ext>
                </a:extLst>
              </a:tr>
              <a:tr h="370840">
                <a:tc>
                  <a:txBody>
                    <a:bodyPr/>
                    <a:lstStyle/>
                    <a:p>
                      <a:r>
                        <a:rPr lang="en-US" dirty="0"/>
                        <a:t>Health state utility values</a:t>
                      </a:r>
                    </a:p>
                  </a:txBody>
                  <a:tcPr/>
                </a:tc>
                <a:tc>
                  <a:txBody>
                    <a:bodyPr/>
                    <a:lstStyle/>
                    <a:p>
                      <a:pPr algn="ctr"/>
                      <a:r>
                        <a:rPr lang="en-US" dirty="0"/>
                        <a:t>0.6 - 1.0</a:t>
                      </a:r>
                    </a:p>
                  </a:txBody>
                  <a:tcPr anchor="ctr"/>
                </a:tc>
                <a:tc>
                  <a:txBody>
                    <a:bodyPr/>
                    <a:lstStyle/>
                    <a:p>
                      <a:r>
                        <a:rPr lang="en-US" dirty="0" err="1"/>
                        <a:t>Mandelblatt</a:t>
                      </a:r>
                      <a:r>
                        <a:rPr lang="en-US" dirty="0"/>
                        <a:t> et al.</a:t>
                      </a:r>
                    </a:p>
                  </a:txBody>
                  <a:tcPr anchor="ctr"/>
                </a:tc>
                <a:extLst>
                  <a:ext uri="{0D108BD9-81ED-4DB2-BD59-A6C34878D82A}">
                    <a16:rowId xmlns:a16="http://schemas.microsoft.com/office/drawing/2014/main" val="1633771444"/>
                  </a:ext>
                </a:extLst>
              </a:tr>
              <a:tr h="370840">
                <a:tc>
                  <a:txBody>
                    <a:bodyPr/>
                    <a:lstStyle/>
                    <a:p>
                      <a:r>
                        <a:rPr lang="en-US" dirty="0"/>
                        <a:t>Discount rate (health and cost)</a:t>
                      </a:r>
                    </a:p>
                  </a:txBody>
                  <a:tcPr/>
                </a:tc>
                <a:tc>
                  <a:txBody>
                    <a:bodyPr/>
                    <a:lstStyle/>
                    <a:p>
                      <a:pPr algn="ctr"/>
                      <a:r>
                        <a:rPr lang="en-US" dirty="0"/>
                        <a:t>3%</a:t>
                      </a:r>
                    </a:p>
                  </a:txBody>
                  <a:tcPr anchor="ctr"/>
                </a:tc>
                <a:tc>
                  <a:txBody>
                    <a:bodyPr/>
                    <a:lstStyle/>
                    <a:p>
                      <a:r>
                        <a:rPr lang="en-US" dirty="0"/>
                        <a:t>Standard</a:t>
                      </a:r>
                    </a:p>
                  </a:txBody>
                  <a:tcPr anchor="ctr"/>
                </a:tc>
                <a:extLst>
                  <a:ext uri="{0D108BD9-81ED-4DB2-BD59-A6C34878D82A}">
                    <a16:rowId xmlns:a16="http://schemas.microsoft.com/office/drawing/2014/main" val="3956538299"/>
                  </a:ext>
                </a:extLst>
              </a:tr>
              <a:tr h="370840">
                <a:tc>
                  <a:txBody>
                    <a:bodyPr/>
                    <a:lstStyle/>
                    <a:p>
                      <a:r>
                        <a:rPr lang="en-US" dirty="0"/>
                        <a:t>Breast cancer incidence</a:t>
                      </a:r>
                    </a:p>
                  </a:txBody>
                  <a:tcPr/>
                </a:tc>
                <a:tc>
                  <a:txBody>
                    <a:bodyPr/>
                    <a:lstStyle/>
                    <a:p>
                      <a:pPr algn="ctr"/>
                      <a:r>
                        <a:rPr lang="en-US" dirty="0"/>
                        <a:t>Age dependent</a:t>
                      </a:r>
                    </a:p>
                  </a:txBody>
                  <a:tcPr anchor="ctr"/>
                </a:tc>
                <a:tc>
                  <a:txBody>
                    <a:bodyPr/>
                    <a:lstStyle/>
                    <a:p>
                      <a:r>
                        <a:rPr lang="en-US" dirty="0"/>
                        <a:t>SEER Cancer Statistics Review</a:t>
                      </a:r>
                    </a:p>
                  </a:txBody>
                  <a:tcPr anchor="ctr"/>
                </a:tc>
                <a:extLst>
                  <a:ext uri="{0D108BD9-81ED-4DB2-BD59-A6C34878D82A}">
                    <a16:rowId xmlns:a16="http://schemas.microsoft.com/office/drawing/2014/main" val="3209078053"/>
                  </a:ext>
                </a:extLst>
              </a:tr>
              <a:tr h="370840">
                <a:tc>
                  <a:txBody>
                    <a:bodyPr/>
                    <a:lstStyle/>
                    <a:p>
                      <a:r>
                        <a:rPr lang="en-US" dirty="0"/>
                        <a:t>Breast cancer mortality</a:t>
                      </a:r>
                    </a:p>
                  </a:txBody>
                  <a:tcPr/>
                </a:tc>
                <a:tc>
                  <a:txBody>
                    <a:bodyPr/>
                    <a:lstStyle/>
                    <a:p>
                      <a:pPr algn="ctr"/>
                      <a:r>
                        <a:rPr lang="en-US" dirty="0"/>
                        <a:t>Stage and age dependent</a:t>
                      </a:r>
                    </a:p>
                  </a:txBody>
                  <a:tcPr anchor="ctr"/>
                </a:tc>
                <a:tc>
                  <a:txBody>
                    <a:bodyPr/>
                    <a:lstStyle/>
                    <a:p>
                      <a:r>
                        <a:rPr lang="en-US" dirty="0"/>
                        <a:t>SEER Cancer Statistics Review</a:t>
                      </a:r>
                    </a:p>
                  </a:txBody>
                  <a:tcPr anchor="ctr"/>
                </a:tc>
                <a:extLst>
                  <a:ext uri="{0D108BD9-81ED-4DB2-BD59-A6C34878D82A}">
                    <a16:rowId xmlns:a16="http://schemas.microsoft.com/office/drawing/2014/main" val="3323391603"/>
                  </a:ext>
                </a:extLst>
              </a:tr>
              <a:tr h="370840">
                <a:tc>
                  <a:txBody>
                    <a:bodyPr/>
                    <a:lstStyle/>
                    <a:p>
                      <a:r>
                        <a:rPr lang="en-US" dirty="0"/>
                        <a:t>Background mortality</a:t>
                      </a:r>
                    </a:p>
                  </a:txBody>
                  <a:tcPr/>
                </a:tc>
                <a:tc>
                  <a:txBody>
                    <a:bodyPr/>
                    <a:lstStyle/>
                    <a:p>
                      <a:pPr algn="ctr"/>
                      <a:r>
                        <a:rPr lang="en-US" dirty="0"/>
                        <a:t>Age dependent</a:t>
                      </a:r>
                    </a:p>
                  </a:txBody>
                  <a:tcPr anchor="ctr"/>
                </a:tc>
                <a:tc>
                  <a:txBody>
                    <a:bodyPr/>
                    <a:lstStyle/>
                    <a:p>
                      <a:r>
                        <a:rPr lang="en-US" dirty="0"/>
                        <a:t>U.S. female life table (CDC)</a:t>
                      </a:r>
                    </a:p>
                  </a:txBody>
                  <a:tcPr anchor="ctr"/>
                </a:tc>
                <a:extLst>
                  <a:ext uri="{0D108BD9-81ED-4DB2-BD59-A6C34878D82A}">
                    <a16:rowId xmlns:a16="http://schemas.microsoft.com/office/drawing/2014/main" val="1599044096"/>
                  </a:ext>
                </a:extLst>
              </a:tr>
              <a:tr h="370840">
                <a:tc>
                  <a:txBody>
                    <a:bodyPr/>
                    <a:lstStyle/>
                    <a:p>
                      <a:r>
                        <a:rPr lang="en-US" dirty="0"/>
                        <a:t>Time horizon</a:t>
                      </a:r>
                    </a:p>
                  </a:txBody>
                  <a:tcPr/>
                </a:tc>
                <a:tc>
                  <a:txBody>
                    <a:bodyPr/>
                    <a:lstStyle/>
                    <a:p>
                      <a:pPr algn="ctr"/>
                      <a:r>
                        <a:rPr lang="en-US" dirty="0"/>
                        <a:t>Lifetime</a:t>
                      </a:r>
                    </a:p>
                  </a:txBody>
                  <a:tcPr anchor="ctr"/>
                </a:tc>
                <a:tc>
                  <a:txBody>
                    <a:bodyPr/>
                    <a:lstStyle/>
                    <a:p>
                      <a:endParaRPr lang="en-US" dirty="0"/>
                    </a:p>
                  </a:txBody>
                  <a:tcPr anchor="ctr"/>
                </a:tc>
                <a:extLst>
                  <a:ext uri="{0D108BD9-81ED-4DB2-BD59-A6C34878D82A}">
                    <a16:rowId xmlns:a16="http://schemas.microsoft.com/office/drawing/2014/main" val="2035634613"/>
                  </a:ext>
                </a:extLst>
              </a:tr>
            </a:tbl>
          </a:graphicData>
        </a:graphic>
      </p:graphicFrame>
      <p:pic>
        <p:nvPicPr>
          <p:cNvPr id="16" name="Picture 15">
            <a:extLst>
              <a:ext uri="{FF2B5EF4-FFF2-40B4-BE49-F238E27FC236}">
                <a16:creationId xmlns:a16="http://schemas.microsoft.com/office/drawing/2014/main" id="{6C25AE97-5BAE-1340-8E0D-E784AEE1329B}"/>
              </a:ext>
              <a:ext uri="{C183D7F6-B498-43B3-948B-1728B52AA6E4}">
                <adec:decorative xmlns:adec="http://schemas.microsoft.com/office/drawing/2017/decorative" val="1"/>
              </a:ext>
            </a:extLst>
          </p:cNvPr>
          <p:cNvPicPr>
            <a:picLocks noChangeAspect="1"/>
          </p:cNvPicPr>
          <p:nvPr/>
        </p:nvPicPr>
        <p:blipFill>
          <a:blip r:embed="rId3" cstate="email">
            <a:alphaModFix/>
            <a:extLst>
              <a:ext uri="{28A0092B-C50C-407E-A947-70E740481C1C}">
                <a14:useLocalDpi xmlns:a14="http://schemas.microsoft.com/office/drawing/2010/main"/>
              </a:ext>
            </a:extLst>
          </a:blip>
          <a:stretch>
            <a:fillRect/>
          </a:stretch>
        </p:blipFill>
        <p:spPr>
          <a:xfrm>
            <a:off x="10872153" y="6129268"/>
            <a:ext cx="816927" cy="357892"/>
          </a:xfrm>
          <a:prstGeom prst="rect">
            <a:avLst/>
          </a:prstGeom>
        </p:spPr>
      </p:pic>
    </p:spTree>
    <p:extLst>
      <p:ext uri="{BB962C8B-B14F-4D97-AF65-F5344CB8AC3E}">
        <p14:creationId xmlns:p14="http://schemas.microsoft.com/office/powerpoint/2010/main" val="34998570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5184E373-B351-2B48-99F2-4E19BB5869A2}"/>
              </a:ext>
            </a:extLst>
          </p:cNvPr>
          <p:cNvSpPr txBox="1">
            <a:spLocks noGrp="1"/>
          </p:cNvSpPr>
          <p:nvPr>
            <p:ph type="title" idx="4294967295"/>
          </p:nvPr>
        </p:nvSpPr>
        <p:spPr>
          <a:xfrm>
            <a:off x="551109" y="79056"/>
            <a:ext cx="10431316" cy="1481951"/>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Preliminary Model Results</a:t>
            </a:r>
          </a:p>
        </p:txBody>
      </p:sp>
      <p:cxnSp>
        <p:nvCxnSpPr>
          <p:cNvPr id="14" name="Straight Connector 13">
            <a:extLst>
              <a:ext uri="{FF2B5EF4-FFF2-40B4-BE49-F238E27FC236}">
                <a16:creationId xmlns:a16="http://schemas.microsoft.com/office/drawing/2014/main" id="{20DC9DCE-9668-624E-8BDD-9B758002C0B5}"/>
              </a:ext>
              <a:ext uri="{C183D7F6-B498-43B3-948B-1728B52AA6E4}">
                <adec:decorative xmlns:adec="http://schemas.microsoft.com/office/drawing/2017/decorative" val="1"/>
              </a:ext>
            </a:extLst>
          </p:cNvPr>
          <p:cNvCxnSpPr>
            <a:cxnSpLocks/>
          </p:cNvCxnSpPr>
          <p:nvPr/>
        </p:nvCxnSpPr>
        <p:spPr>
          <a:xfrm>
            <a:off x="661859" y="1709121"/>
            <a:ext cx="10841689" cy="0"/>
          </a:xfrm>
          <a:prstGeom prst="line">
            <a:avLst/>
          </a:prstGeom>
          <a:ln w="19050"/>
        </p:spPr>
        <p:style>
          <a:lnRef idx="1">
            <a:schemeClr val="accent2"/>
          </a:lnRef>
          <a:fillRef idx="0">
            <a:schemeClr val="accent2"/>
          </a:fillRef>
          <a:effectRef idx="0">
            <a:schemeClr val="accent2"/>
          </a:effectRef>
          <a:fontRef idx="minor">
            <a:schemeClr val="tx1"/>
          </a:fontRef>
        </p:style>
      </p:cxnSp>
      <p:sp>
        <p:nvSpPr>
          <p:cNvPr id="8" name="TextBox 7">
            <a:extLst>
              <a:ext uri="{FF2B5EF4-FFF2-40B4-BE49-F238E27FC236}">
                <a16:creationId xmlns:a16="http://schemas.microsoft.com/office/drawing/2014/main" id="{2E2CCC69-99E5-4499-8BE4-310D2095D8C3}"/>
              </a:ext>
            </a:extLst>
          </p:cNvPr>
          <p:cNvSpPr txBox="1"/>
          <p:nvPr/>
        </p:nvSpPr>
        <p:spPr>
          <a:xfrm>
            <a:off x="551109" y="1978698"/>
            <a:ext cx="10670170" cy="2462213"/>
          </a:xfrm>
          <a:prstGeom prst="rect">
            <a:avLst/>
          </a:prstGeom>
          <a:noFill/>
        </p:spPr>
        <p:txBody>
          <a:bodyPr wrap="square" rtlCol="0">
            <a:spAutoFit/>
          </a:bodyPr>
          <a:lstStyle/>
          <a:p>
            <a:pPr marL="285750" indent="-285750">
              <a:buFont typeface="Arial" panose="020B0604020202020204" pitchFamily="34" charset="0"/>
              <a:buChar char="•"/>
            </a:pPr>
            <a:r>
              <a:rPr lang="en-US" sz="2200" dirty="0"/>
              <a:t>We identified moderate clinical benefits in terms of Life years and quality of life </a:t>
            </a:r>
          </a:p>
          <a:p>
            <a:pPr marL="285750" indent="-285750">
              <a:buFont typeface="Arial" panose="020B0604020202020204" pitchFamily="34" charset="0"/>
              <a:buChar char="•"/>
            </a:pPr>
            <a:endParaRPr lang="en-US" sz="2200" dirty="0"/>
          </a:p>
          <a:p>
            <a:pPr marL="285750" indent="-285750">
              <a:buFont typeface="Arial" panose="020B0604020202020204" pitchFamily="34" charset="0"/>
              <a:buChar char="•"/>
            </a:pPr>
            <a:r>
              <a:rPr lang="en-US" sz="2200" dirty="0"/>
              <a:t>The liquid biopsy arm of the model had slightly higher testing costs.</a:t>
            </a:r>
          </a:p>
          <a:p>
            <a:pPr marL="285750" indent="-285750">
              <a:buFont typeface="Arial" panose="020B0604020202020204" pitchFamily="34" charset="0"/>
              <a:buChar char="•"/>
            </a:pPr>
            <a:endParaRPr lang="en-US" sz="2200" dirty="0"/>
          </a:p>
          <a:p>
            <a:pPr marL="285750" indent="-285750">
              <a:buFont typeface="Arial" panose="020B0604020202020204" pitchFamily="34" charset="0"/>
              <a:buChar char="•"/>
            </a:pPr>
            <a:r>
              <a:rPr lang="en-US" sz="2200" dirty="0"/>
              <a:t>Therefore, preliminary estimates of an ICER were greater than the typical willingness to pay threshold of $100,000/QALY</a:t>
            </a:r>
          </a:p>
          <a:p>
            <a:pPr marL="285750" indent="-285750">
              <a:buFont typeface="Arial" panose="020B0604020202020204" pitchFamily="34" charset="0"/>
              <a:buChar char="•"/>
            </a:pPr>
            <a:endParaRPr lang="en-US" sz="2200" dirty="0"/>
          </a:p>
        </p:txBody>
      </p:sp>
      <p:sp>
        <p:nvSpPr>
          <p:cNvPr id="2" name="TextBox 1">
            <a:extLst>
              <a:ext uri="{FF2B5EF4-FFF2-40B4-BE49-F238E27FC236}">
                <a16:creationId xmlns:a16="http://schemas.microsoft.com/office/drawing/2014/main" id="{52C4B5D2-4A01-4FF0-95DB-9984EFA349A1}"/>
              </a:ext>
              <a:ext uri="{C183D7F6-B498-43B3-948B-1728B52AA6E4}">
                <adec:decorative xmlns:adec="http://schemas.microsoft.com/office/drawing/2017/decorative" val="1"/>
              </a:ext>
            </a:extLst>
          </p:cNvPr>
          <p:cNvSpPr txBox="1"/>
          <p:nvPr/>
        </p:nvSpPr>
        <p:spPr>
          <a:xfrm>
            <a:off x="675155" y="4163356"/>
            <a:ext cx="10841689" cy="2427943"/>
          </a:xfrm>
          <a:prstGeom prst="rect">
            <a:avLst/>
          </a:prstGeom>
        </p:spPr>
        <p:txBody>
          <a:bodyPr/>
          <a:lstStyle>
            <a:defPPr>
              <a:defRPr lang="en-US"/>
            </a:defPPr>
            <a:lvl1pPr marL="228600" indent="-228600">
              <a:lnSpc>
                <a:spcPct val="90000"/>
              </a:lnSpc>
              <a:spcBef>
                <a:spcPts val="1000"/>
              </a:spcBef>
              <a:buFont typeface="Arial" panose="020B0604020202020204" pitchFamily="34" charset="0"/>
              <a:buChar char="•"/>
              <a:defRPr sz="2000">
                <a:solidFill>
                  <a:schemeClr val="accent4"/>
                </a:solidFill>
                <a:latin typeface="+mj-lt"/>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2400" dirty="0"/>
          </a:p>
        </p:txBody>
      </p:sp>
      <p:pic>
        <p:nvPicPr>
          <p:cNvPr id="16" name="Picture 15">
            <a:extLst>
              <a:ext uri="{FF2B5EF4-FFF2-40B4-BE49-F238E27FC236}">
                <a16:creationId xmlns:a16="http://schemas.microsoft.com/office/drawing/2014/main" id="{6C25AE97-5BAE-1340-8E0D-E784AEE1329B}"/>
              </a:ext>
              <a:ext uri="{C183D7F6-B498-43B3-948B-1728B52AA6E4}">
                <adec:decorative xmlns:adec="http://schemas.microsoft.com/office/drawing/2017/decorative" val="1"/>
              </a:ext>
            </a:extLst>
          </p:cNvPr>
          <p:cNvPicPr>
            <a:picLocks noChangeAspect="1"/>
          </p:cNvPicPr>
          <p:nvPr/>
        </p:nvPicPr>
        <p:blipFill>
          <a:blip r:embed="rId3" cstate="email">
            <a:alphaModFix/>
            <a:extLst>
              <a:ext uri="{28A0092B-C50C-407E-A947-70E740481C1C}">
                <a14:useLocalDpi xmlns:a14="http://schemas.microsoft.com/office/drawing/2010/main"/>
              </a:ext>
            </a:extLst>
          </a:blip>
          <a:stretch>
            <a:fillRect/>
          </a:stretch>
        </p:blipFill>
        <p:spPr>
          <a:xfrm>
            <a:off x="10872153" y="6129268"/>
            <a:ext cx="816927" cy="357892"/>
          </a:xfrm>
          <a:prstGeom prst="rect">
            <a:avLst/>
          </a:prstGeom>
        </p:spPr>
      </p:pic>
    </p:spTree>
    <p:extLst>
      <p:ext uri="{BB962C8B-B14F-4D97-AF65-F5344CB8AC3E}">
        <p14:creationId xmlns:p14="http://schemas.microsoft.com/office/powerpoint/2010/main" val="32411940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5184E373-B351-2B48-99F2-4E19BB5869A2}"/>
              </a:ext>
            </a:extLst>
          </p:cNvPr>
          <p:cNvSpPr txBox="1">
            <a:spLocks noGrp="1"/>
          </p:cNvSpPr>
          <p:nvPr>
            <p:ph type="title" idx="4294967295"/>
          </p:nvPr>
        </p:nvSpPr>
        <p:spPr>
          <a:xfrm>
            <a:off x="551109" y="79056"/>
            <a:ext cx="10431316" cy="1481951"/>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General Implications</a:t>
            </a:r>
          </a:p>
        </p:txBody>
      </p:sp>
      <p:cxnSp>
        <p:nvCxnSpPr>
          <p:cNvPr id="14" name="Straight Connector 13">
            <a:extLst>
              <a:ext uri="{FF2B5EF4-FFF2-40B4-BE49-F238E27FC236}">
                <a16:creationId xmlns:a16="http://schemas.microsoft.com/office/drawing/2014/main" id="{20DC9DCE-9668-624E-8BDD-9B758002C0B5}"/>
              </a:ext>
              <a:ext uri="{C183D7F6-B498-43B3-948B-1728B52AA6E4}">
                <adec:decorative xmlns:adec="http://schemas.microsoft.com/office/drawing/2017/decorative" val="1"/>
              </a:ext>
            </a:extLst>
          </p:cNvPr>
          <p:cNvCxnSpPr>
            <a:cxnSpLocks/>
          </p:cNvCxnSpPr>
          <p:nvPr/>
        </p:nvCxnSpPr>
        <p:spPr>
          <a:xfrm>
            <a:off x="661859" y="1709121"/>
            <a:ext cx="10841689" cy="0"/>
          </a:xfrm>
          <a:prstGeom prst="line">
            <a:avLst/>
          </a:prstGeom>
          <a:ln w="19050"/>
        </p:spPr>
        <p:style>
          <a:lnRef idx="1">
            <a:schemeClr val="accent2"/>
          </a:lnRef>
          <a:fillRef idx="0">
            <a:schemeClr val="accent2"/>
          </a:fillRef>
          <a:effectRef idx="0">
            <a:schemeClr val="accent2"/>
          </a:effectRef>
          <a:fontRef idx="minor">
            <a:schemeClr val="tx1"/>
          </a:fontRef>
        </p:style>
      </p:cxnSp>
      <p:sp>
        <p:nvSpPr>
          <p:cNvPr id="2" name="TextBox 1">
            <a:extLst>
              <a:ext uri="{FF2B5EF4-FFF2-40B4-BE49-F238E27FC236}">
                <a16:creationId xmlns:a16="http://schemas.microsoft.com/office/drawing/2014/main" id="{52C4B5D2-4A01-4FF0-95DB-9984EFA349A1}"/>
              </a:ext>
            </a:extLst>
          </p:cNvPr>
          <p:cNvSpPr txBox="1"/>
          <p:nvPr/>
        </p:nvSpPr>
        <p:spPr>
          <a:xfrm>
            <a:off x="661858" y="2194559"/>
            <a:ext cx="10841689" cy="4396740"/>
          </a:xfrm>
          <a:prstGeom prst="rect">
            <a:avLst/>
          </a:prstGeom>
        </p:spPr>
        <p:txBody>
          <a:bodyPr/>
          <a:lstStyle>
            <a:defPPr>
              <a:defRPr lang="en-US"/>
            </a:defPPr>
            <a:lvl1pPr marL="228600" indent="-228600">
              <a:lnSpc>
                <a:spcPct val="90000"/>
              </a:lnSpc>
              <a:spcBef>
                <a:spcPts val="1000"/>
              </a:spcBef>
              <a:buFont typeface="Arial" panose="020B0604020202020204" pitchFamily="34" charset="0"/>
              <a:buChar char="•"/>
              <a:defRPr sz="2000">
                <a:solidFill>
                  <a:schemeClr val="accent4"/>
                </a:solidFill>
                <a:latin typeface="+mj-lt"/>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sz="2200" dirty="0">
                <a:latin typeface="+mn-lt"/>
              </a:rPr>
              <a:t>There is currently substantial uncertainty in estimating the health economic potential of liquid biopsies [1]</a:t>
            </a:r>
          </a:p>
          <a:p>
            <a:r>
              <a:rPr lang="en-US" sz="2200" dirty="0">
                <a:latin typeface="+mn-lt"/>
              </a:rPr>
              <a:t>Key next step in modeling is to devote greater efforts to capturing clinical benefit</a:t>
            </a:r>
          </a:p>
          <a:p>
            <a:r>
              <a:rPr lang="en-US" sz="2200" dirty="0">
                <a:latin typeface="+mn-lt"/>
              </a:rPr>
              <a:t>There is great potential for liquid biopsies to reduce healthcare costs and improve patient outcomes</a:t>
            </a:r>
          </a:p>
          <a:p>
            <a:r>
              <a:rPr lang="en-US" sz="2200" dirty="0">
                <a:latin typeface="+mn-lt"/>
              </a:rPr>
              <a:t>Early stage models can help identify viable and cost-effective applications of liquid biopsies</a:t>
            </a:r>
          </a:p>
          <a:p>
            <a:r>
              <a:rPr lang="en-US" sz="2200" dirty="0">
                <a:latin typeface="+mn-lt"/>
              </a:rPr>
              <a:t>Further modeling efforts can help to identify the key drivers of cost-effectiveness, as well as optimal use cases for liquid biopsies</a:t>
            </a:r>
          </a:p>
          <a:p>
            <a:r>
              <a:rPr kumimoji="0" lang="en-US" sz="2200" b="0" i="0" u="none" strike="noStrike" kern="1200" cap="none" spc="0" normalizeH="0" baseline="0" noProof="0" dirty="0">
                <a:ln>
                  <a:noFill/>
                </a:ln>
                <a:solidFill>
                  <a:srgbClr val="4C627F"/>
                </a:solidFill>
                <a:effectLst/>
                <a:uLnTx/>
                <a:uFillTx/>
                <a:latin typeface="Calibri" panose="020F0502020204030204"/>
                <a:ea typeface="+mn-ea"/>
                <a:cs typeface="+mn-cs"/>
              </a:rPr>
              <a:t>Alternative funding models (e.g. bundled payments) may help with coverage of new tests</a:t>
            </a:r>
            <a:endParaRPr lang="en-US" sz="2200" dirty="0">
              <a:solidFill>
                <a:schemeClr val="accent4"/>
              </a:solidFill>
              <a:latin typeface="+mj-lt"/>
            </a:endParaRPr>
          </a:p>
          <a:p>
            <a:endParaRPr lang="en-US" sz="2200" dirty="0">
              <a:latin typeface="+mn-lt"/>
            </a:endParaRPr>
          </a:p>
          <a:p>
            <a:endParaRPr lang="en-US" dirty="0"/>
          </a:p>
          <a:p>
            <a:endParaRPr lang="en-US" dirty="0"/>
          </a:p>
        </p:txBody>
      </p:sp>
      <p:sp>
        <p:nvSpPr>
          <p:cNvPr id="6" name="TextBox 5">
            <a:extLst>
              <a:ext uri="{FF2B5EF4-FFF2-40B4-BE49-F238E27FC236}">
                <a16:creationId xmlns:a16="http://schemas.microsoft.com/office/drawing/2014/main" id="{7B47B78C-28AB-4E0D-AA0B-6645C27F9B16}"/>
              </a:ext>
            </a:extLst>
          </p:cNvPr>
          <p:cNvSpPr txBox="1"/>
          <p:nvPr/>
        </p:nvSpPr>
        <p:spPr>
          <a:xfrm>
            <a:off x="661859" y="6544761"/>
            <a:ext cx="10320566"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dirty="0">
                <a:latin typeface="Segoe UI" panose="020B0502040204020203" pitchFamily="34" charset="0"/>
              </a:rPr>
              <a:t>[1] </a:t>
            </a:r>
            <a:r>
              <a:rPr lang="en-US" sz="1000" b="0" i="0" dirty="0" err="1">
                <a:latin typeface="Segoe UI" panose="020B0502040204020203" pitchFamily="34" charset="0"/>
              </a:rPr>
              <a:t>Ijzerman</a:t>
            </a:r>
            <a:r>
              <a:rPr lang="en-US" sz="1000" dirty="0">
                <a:latin typeface="Segoe UI" panose="020B0502040204020203" pitchFamily="34" charset="0"/>
              </a:rPr>
              <a:t>., et al., </a:t>
            </a:r>
            <a:r>
              <a:rPr lang="en-US" sz="1000" i="1" dirty="0">
                <a:latin typeface="Segoe UI" panose="020B0502040204020203" pitchFamily="34" charset="0"/>
              </a:rPr>
              <a:t>Towards Routine Implementation of Liquid Biopsies in Cancer Management: It Is Always Too Early, until Suddenly It Is Too Late.</a:t>
            </a:r>
            <a:r>
              <a:rPr lang="en-US" sz="1000" i="0" dirty="0">
                <a:latin typeface="Segoe UI" panose="020B0502040204020203" pitchFamily="34" charset="0"/>
              </a:rPr>
              <a:t> Diagnostics (Basel), 2021. </a:t>
            </a:r>
            <a:r>
              <a:rPr lang="en-US" sz="1000" b="1" i="0" dirty="0">
                <a:latin typeface="Segoe UI" panose="020B0502040204020203" pitchFamily="34" charset="0"/>
              </a:rPr>
              <a:t>11</a:t>
            </a:r>
            <a:r>
              <a:rPr lang="en-US" sz="1000" b="0" i="0" dirty="0">
                <a:latin typeface="Segoe UI" panose="020B0502040204020203" pitchFamily="34" charset="0"/>
              </a:rPr>
              <a:t>(1).</a:t>
            </a:r>
          </a:p>
        </p:txBody>
      </p:sp>
      <p:pic>
        <p:nvPicPr>
          <p:cNvPr id="16" name="Picture 15">
            <a:extLst>
              <a:ext uri="{FF2B5EF4-FFF2-40B4-BE49-F238E27FC236}">
                <a16:creationId xmlns:a16="http://schemas.microsoft.com/office/drawing/2014/main" id="{6C25AE97-5BAE-1340-8E0D-E784AEE1329B}"/>
              </a:ext>
              <a:ext uri="{C183D7F6-B498-43B3-948B-1728B52AA6E4}">
                <adec:decorative xmlns:adec="http://schemas.microsoft.com/office/drawing/2017/decorative" val="1"/>
              </a:ext>
            </a:extLst>
          </p:cNvPr>
          <p:cNvPicPr>
            <a:picLocks noChangeAspect="1"/>
          </p:cNvPicPr>
          <p:nvPr/>
        </p:nvPicPr>
        <p:blipFill>
          <a:blip r:embed="rId3" cstate="email">
            <a:alphaModFix/>
            <a:extLst>
              <a:ext uri="{28A0092B-C50C-407E-A947-70E740481C1C}">
                <a14:useLocalDpi xmlns:a14="http://schemas.microsoft.com/office/drawing/2010/main"/>
              </a:ext>
            </a:extLst>
          </a:blip>
          <a:stretch>
            <a:fillRect/>
          </a:stretch>
        </p:blipFill>
        <p:spPr>
          <a:xfrm>
            <a:off x="10872153" y="6129268"/>
            <a:ext cx="816927" cy="357892"/>
          </a:xfrm>
          <a:prstGeom prst="rect">
            <a:avLst/>
          </a:prstGeom>
        </p:spPr>
      </p:pic>
    </p:spTree>
    <p:extLst>
      <p:ext uri="{BB962C8B-B14F-4D97-AF65-F5344CB8AC3E}">
        <p14:creationId xmlns:p14="http://schemas.microsoft.com/office/powerpoint/2010/main" val="26367584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C823D-6540-4133-B9B0-0CB5B06EF2FF}"/>
              </a:ext>
            </a:extLst>
          </p:cNvPr>
          <p:cNvSpPr>
            <a:spLocks noGrp="1"/>
          </p:cNvSpPr>
          <p:nvPr>
            <p:ph type="title"/>
          </p:nvPr>
        </p:nvSpPr>
        <p:spPr>
          <a:xfrm>
            <a:off x="277840" y="2919691"/>
            <a:ext cx="4027241" cy="1018617"/>
          </a:xfrm>
        </p:spPr>
        <p:txBody>
          <a:bodyPr>
            <a:normAutofit/>
          </a:bodyPr>
          <a:lstStyle/>
          <a:p>
            <a:r>
              <a:rPr lang="en-US" dirty="0"/>
              <a:t>Q&amp;A</a:t>
            </a:r>
          </a:p>
        </p:txBody>
      </p:sp>
    </p:spTree>
    <p:extLst>
      <p:ext uri="{BB962C8B-B14F-4D97-AF65-F5344CB8AC3E}">
        <p14:creationId xmlns:p14="http://schemas.microsoft.com/office/powerpoint/2010/main" val="2351674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D3748-10A5-4607-91F8-342557D80F3C}"/>
              </a:ext>
            </a:extLst>
          </p:cNvPr>
          <p:cNvSpPr>
            <a:spLocks noGrp="1"/>
          </p:cNvSpPr>
          <p:nvPr>
            <p:ph type="title"/>
          </p:nvPr>
        </p:nvSpPr>
        <p:spPr>
          <a:xfrm>
            <a:off x="309371" y="3287553"/>
            <a:ext cx="4027241" cy="1018617"/>
          </a:xfrm>
        </p:spPr>
        <p:txBody>
          <a:bodyPr>
            <a:normAutofit fontScale="90000"/>
          </a:bodyPr>
          <a:lstStyle/>
          <a:p>
            <a:r>
              <a:rPr lang="en-US" dirty="0"/>
              <a:t>Health Economics and Decision Making</a:t>
            </a:r>
          </a:p>
        </p:txBody>
      </p:sp>
    </p:spTree>
    <p:extLst>
      <p:ext uri="{BB962C8B-B14F-4D97-AF65-F5344CB8AC3E}">
        <p14:creationId xmlns:p14="http://schemas.microsoft.com/office/powerpoint/2010/main" val="1830379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5184E373-B351-2B48-99F2-4E19BB5869A2}"/>
              </a:ext>
            </a:extLst>
          </p:cNvPr>
          <p:cNvSpPr txBox="1">
            <a:spLocks noGrp="1"/>
          </p:cNvSpPr>
          <p:nvPr>
            <p:ph type="title" idx="4294967295"/>
          </p:nvPr>
        </p:nvSpPr>
        <p:spPr>
          <a:xfrm>
            <a:off x="551109" y="79056"/>
            <a:ext cx="10431316" cy="1481951"/>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Health Economics and Economic Modeling</a:t>
            </a:r>
          </a:p>
        </p:txBody>
      </p:sp>
      <p:cxnSp>
        <p:nvCxnSpPr>
          <p:cNvPr id="14" name="Straight Connector 13">
            <a:extLst>
              <a:ext uri="{FF2B5EF4-FFF2-40B4-BE49-F238E27FC236}">
                <a16:creationId xmlns:a16="http://schemas.microsoft.com/office/drawing/2014/main" id="{20DC9DCE-9668-624E-8BDD-9B758002C0B5}"/>
              </a:ext>
              <a:ext uri="{C183D7F6-B498-43B3-948B-1728B52AA6E4}">
                <adec:decorative xmlns:adec="http://schemas.microsoft.com/office/drawing/2017/decorative" val="1"/>
              </a:ext>
            </a:extLst>
          </p:cNvPr>
          <p:cNvCxnSpPr>
            <a:cxnSpLocks/>
          </p:cNvCxnSpPr>
          <p:nvPr/>
        </p:nvCxnSpPr>
        <p:spPr>
          <a:xfrm>
            <a:off x="661859" y="1709121"/>
            <a:ext cx="10841689" cy="0"/>
          </a:xfrm>
          <a:prstGeom prst="line">
            <a:avLst/>
          </a:prstGeom>
          <a:ln w="19050"/>
        </p:spPr>
        <p:style>
          <a:lnRef idx="1">
            <a:schemeClr val="accent2"/>
          </a:lnRef>
          <a:fillRef idx="0">
            <a:schemeClr val="accent2"/>
          </a:fillRef>
          <a:effectRef idx="0">
            <a:schemeClr val="accent2"/>
          </a:effectRef>
          <a:fontRef idx="minor">
            <a:schemeClr val="tx1"/>
          </a:fontRef>
        </p:style>
      </p:cxnSp>
      <p:sp>
        <p:nvSpPr>
          <p:cNvPr id="6" name="TextBox 5">
            <a:extLst>
              <a:ext uri="{FF2B5EF4-FFF2-40B4-BE49-F238E27FC236}">
                <a16:creationId xmlns:a16="http://schemas.microsoft.com/office/drawing/2014/main" id="{4DEF0F77-33B5-4ADE-9826-943B9B752A5D}"/>
              </a:ext>
            </a:extLst>
          </p:cNvPr>
          <p:cNvSpPr txBox="1"/>
          <p:nvPr/>
        </p:nvSpPr>
        <p:spPr>
          <a:xfrm>
            <a:off x="661861" y="2090421"/>
            <a:ext cx="5434140" cy="4500878"/>
          </a:xfrm>
          <a:prstGeom prst="rect">
            <a:avLst/>
          </a:prstGeom>
        </p:spPr>
        <p:txBody>
          <a:bodyPr/>
          <a:lstStyle>
            <a:defPPr>
              <a:defRPr lang="en-US"/>
            </a:defPPr>
            <a:lvl1pPr marL="228600" indent="-228600">
              <a:lnSpc>
                <a:spcPct val="90000"/>
              </a:lnSpc>
              <a:spcBef>
                <a:spcPts val="1000"/>
              </a:spcBef>
              <a:buFont typeface="Arial" panose="020B0604020202020204" pitchFamily="34" charset="0"/>
              <a:buChar char="•"/>
              <a:defRPr sz="2000">
                <a:solidFill>
                  <a:schemeClr val="accent4"/>
                </a:solidFill>
                <a:latin typeface="+mj-lt"/>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en-US" sz="2200" b="1" dirty="0">
                <a:latin typeface="+mn-lt"/>
              </a:rPr>
              <a:t>Economic Evaluation</a:t>
            </a:r>
          </a:p>
          <a:p>
            <a:r>
              <a:rPr lang="en-US" dirty="0">
                <a:latin typeface="+mn-lt"/>
              </a:rPr>
              <a:t>The underlying goal in any health care decision is to attain maximal health benefit for a given budget [1]</a:t>
            </a:r>
          </a:p>
          <a:p>
            <a:r>
              <a:rPr lang="en-US" dirty="0">
                <a:latin typeface="+mn-lt"/>
              </a:rPr>
              <a:t>Health economics and health economic modeling provide an evidence-based framework to help make decisions under resource constraints.</a:t>
            </a:r>
          </a:p>
          <a:p>
            <a:r>
              <a:rPr lang="en-US" dirty="0">
                <a:latin typeface="+mn-lt"/>
              </a:rPr>
              <a:t>Healthcare decision making in the US currently does not formally consider such models, but most health plans and formulary managers do have an interest in economic evaluation and they still can influence clinical guidelines.[2]</a:t>
            </a:r>
          </a:p>
        </p:txBody>
      </p:sp>
      <p:sp>
        <p:nvSpPr>
          <p:cNvPr id="2" name="TextBox 1">
            <a:extLst>
              <a:ext uri="{FF2B5EF4-FFF2-40B4-BE49-F238E27FC236}">
                <a16:creationId xmlns:a16="http://schemas.microsoft.com/office/drawing/2014/main" id="{52C4B5D2-4A01-4FF0-95DB-9984EFA349A1}"/>
              </a:ext>
            </a:extLst>
          </p:cNvPr>
          <p:cNvSpPr txBox="1"/>
          <p:nvPr/>
        </p:nvSpPr>
        <p:spPr>
          <a:xfrm>
            <a:off x="6301648" y="2090420"/>
            <a:ext cx="5190924" cy="4396740"/>
          </a:xfrm>
          <a:prstGeom prst="rect">
            <a:avLst/>
          </a:prstGeom>
        </p:spPr>
        <p:txBody>
          <a:bodyPr/>
          <a:lstStyle>
            <a:defPPr>
              <a:defRPr lang="en-US"/>
            </a:defPPr>
            <a:lvl1pPr marL="228600" indent="-228600">
              <a:lnSpc>
                <a:spcPct val="90000"/>
              </a:lnSpc>
              <a:spcBef>
                <a:spcPts val="1000"/>
              </a:spcBef>
              <a:buFont typeface="Arial" panose="020B0604020202020204" pitchFamily="34" charset="0"/>
              <a:buChar char="•"/>
              <a:defRPr sz="2000">
                <a:solidFill>
                  <a:schemeClr val="accent4"/>
                </a:solidFill>
                <a:latin typeface="+mj-lt"/>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en-US" b="1" dirty="0">
                <a:latin typeface="+mn-lt"/>
              </a:rPr>
              <a:t>Economic Models</a:t>
            </a:r>
          </a:p>
          <a:p>
            <a:r>
              <a:rPr lang="en-US" dirty="0">
                <a:latin typeface="+mn-lt"/>
              </a:rPr>
              <a:t>Models are simplifications of real world concepts or processes</a:t>
            </a:r>
          </a:p>
          <a:p>
            <a:r>
              <a:rPr lang="en-US" dirty="0">
                <a:latin typeface="+mn-lt"/>
              </a:rPr>
              <a:t>Models are created to view, manipulate, or test the thing that they represent</a:t>
            </a:r>
          </a:p>
          <a:p>
            <a:r>
              <a:rPr lang="en-US" sz="2000" dirty="0">
                <a:latin typeface="+mn-lt"/>
              </a:rPr>
              <a:t>A cost-effectiveness analysis (CEA) is a common type of health economic evaluation, typically used when comparing interventions or strategies</a:t>
            </a:r>
          </a:p>
        </p:txBody>
      </p:sp>
      <p:sp>
        <p:nvSpPr>
          <p:cNvPr id="3" name="TextBox 2">
            <a:extLst>
              <a:ext uri="{FF2B5EF4-FFF2-40B4-BE49-F238E27FC236}">
                <a16:creationId xmlns:a16="http://schemas.microsoft.com/office/drawing/2014/main" id="{D51BF4DB-3E53-4CEF-9AC5-B311E41B7996}"/>
              </a:ext>
            </a:extLst>
          </p:cNvPr>
          <p:cNvSpPr txBox="1"/>
          <p:nvPr/>
        </p:nvSpPr>
        <p:spPr>
          <a:xfrm>
            <a:off x="661859" y="6391404"/>
            <a:ext cx="10320566" cy="9541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dirty="0">
                <a:latin typeface="Segoe UI" panose="020B0502040204020203" pitchFamily="34" charset="0"/>
              </a:rPr>
              <a:t>[1]. </a:t>
            </a:r>
            <a:r>
              <a:rPr lang="en-US" sz="1000" dirty="0">
                <a:latin typeface="Segoe UI" panose="020B0502040204020203" pitchFamily="34" charset="0"/>
              </a:rPr>
              <a:t>Ryder, H.F., et al., </a:t>
            </a:r>
            <a:r>
              <a:rPr lang="en-US" sz="1000" i="1" dirty="0">
                <a:latin typeface="Segoe UI" panose="020B0502040204020203" pitchFamily="34" charset="0"/>
              </a:rPr>
              <a:t>Decision Analysis and Cost-effectiveness Analysis.</a:t>
            </a:r>
            <a:r>
              <a:rPr lang="en-US" sz="1000" i="0" dirty="0">
                <a:latin typeface="Segoe UI" panose="020B0502040204020203" pitchFamily="34" charset="0"/>
              </a:rPr>
              <a:t> Seminars in spine surgery, 2009. </a:t>
            </a:r>
            <a:r>
              <a:rPr lang="en-US" sz="1000" b="1" i="0" dirty="0">
                <a:latin typeface="Segoe UI" panose="020B0502040204020203" pitchFamily="34" charset="0"/>
              </a:rPr>
              <a:t>21</a:t>
            </a:r>
            <a:r>
              <a:rPr lang="en-US" sz="1000" b="0" i="0" dirty="0">
                <a:latin typeface="Segoe UI" panose="020B0502040204020203" pitchFamily="34" charset="0"/>
              </a:rPr>
              <a:t>(4): p. 216-222.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dirty="0">
                <a:latin typeface="Segoe UI" panose="020B0502040204020203" pitchFamily="34" charset="0"/>
              </a:rPr>
              <a:t>[2]. </a:t>
            </a:r>
            <a:r>
              <a:rPr lang="en-US" sz="1000" dirty="0">
                <a:latin typeface="Segoe UI" panose="020B0502040204020203" pitchFamily="34" charset="0"/>
              </a:rPr>
              <a:t>Peter J. Neumann, S., </a:t>
            </a:r>
            <a:r>
              <a:rPr lang="en-US" sz="1000" i="1" dirty="0">
                <a:latin typeface="Segoe UI" panose="020B0502040204020203" pitchFamily="34" charset="0"/>
              </a:rPr>
              <a:t>Why </a:t>
            </a:r>
            <a:r>
              <a:rPr lang="en-US" sz="1000" i="1" dirty="0" err="1">
                <a:latin typeface="Segoe UI" panose="020B0502040204020203" pitchFamily="34" charset="0"/>
              </a:rPr>
              <a:t>Don"t</a:t>
            </a:r>
            <a:r>
              <a:rPr lang="en-US" sz="1000" i="1" dirty="0">
                <a:latin typeface="Segoe UI" panose="020B0502040204020203" pitchFamily="34" charset="0"/>
              </a:rPr>
              <a:t> Americans Use Cost-Effectiveness Analysis?</a:t>
            </a:r>
            <a:r>
              <a:rPr lang="en-US" sz="1000" i="0" dirty="0">
                <a:latin typeface="Segoe UI" panose="020B0502040204020203" pitchFamily="34" charset="0"/>
              </a:rPr>
              <a:t> The American Journal of Managed Care, 2004. </a:t>
            </a:r>
            <a:r>
              <a:rPr lang="en-US" sz="1000" b="1" i="0" dirty="0">
                <a:latin typeface="Segoe UI" panose="020B0502040204020203" pitchFamily="34" charset="0"/>
              </a:rPr>
              <a:t>10</a:t>
            </a:r>
            <a:r>
              <a:rPr lang="en-US" sz="1000" b="0" i="0" dirty="0">
                <a:latin typeface="Segoe UI" panose="020B0502040204020203" pitchFamily="34" charset="0"/>
              </a:rPr>
              <a:t>(5).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dirty="0">
              <a:latin typeface="Segoe UI" panose="020B0502040204020203" pitchFamily="34" charset="0"/>
            </a:endParaRPr>
          </a:p>
          <a:p>
            <a:endParaRPr lang="en-US" dirty="0"/>
          </a:p>
        </p:txBody>
      </p:sp>
      <p:pic>
        <p:nvPicPr>
          <p:cNvPr id="16" name="Picture 15">
            <a:extLst>
              <a:ext uri="{FF2B5EF4-FFF2-40B4-BE49-F238E27FC236}">
                <a16:creationId xmlns:a16="http://schemas.microsoft.com/office/drawing/2014/main" id="{6C25AE97-5BAE-1340-8E0D-E784AEE1329B}"/>
              </a:ext>
              <a:ext uri="{C183D7F6-B498-43B3-948B-1728B52AA6E4}">
                <adec:decorative xmlns:adec="http://schemas.microsoft.com/office/drawing/2017/decorative" val="1"/>
              </a:ext>
            </a:extLst>
          </p:cNvPr>
          <p:cNvPicPr>
            <a:picLocks noChangeAspect="1"/>
          </p:cNvPicPr>
          <p:nvPr/>
        </p:nvPicPr>
        <p:blipFill>
          <a:blip r:embed="rId3" cstate="email">
            <a:alphaModFix/>
            <a:extLst>
              <a:ext uri="{28A0092B-C50C-407E-A947-70E740481C1C}">
                <a14:useLocalDpi xmlns:a14="http://schemas.microsoft.com/office/drawing/2010/main"/>
              </a:ext>
            </a:extLst>
          </a:blip>
          <a:stretch>
            <a:fillRect/>
          </a:stretch>
        </p:blipFill>
        <p:spPr>
          <a:xfrm>
            <a:off x="10872153" y="6129268"/>
            <a:ext cx="816927" cy="357892"/>
          </a:xfrm>
          <a:prstGeom prst="rect">
            <a:avLst/>
          </a:prstGeom>
        </p:spPr>
      </p:pic>
    </p:spTree>
    <p:extLst>
      <p:ext uri="{BB962C8B-B14F-4D97-AF65-F5344CB8AC3E}">
        <p14:creationId xmlns:p14="http://schemas.microsoft.com/office/powerpoint/2010/main" val="3307683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5184E373-B351-2B48-99F2-4E19BB5869A2}"/>
              </a:ext>
            </a:extLst>
          </p:cNvPr>
          <p:cNvSpPr txBox="1">
            <a:spLocks noGrp="1"/>
          </p:cNvSpPr>
          <p:nvPr>
            <p:ph type="title" idx="4294967295"/>
          </p:nvPr>
        </p:nvSpPr>
        <p:spPr>
          <a:xfrm>
            <a:off x="551109" y="79056"/>
            <a:ext cx="10431316" cy="1481951"/>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Cost-Effectiveness Analyses</a:t>
            </a:r>
          </a:p>
        </p:txBody>
      </p:sp>
      <p:cxnSp>
        <p:nvCxnSpPr>
          <p:cNvPr id="14" name="Straight Connector 13">
            <a:extLst>
              <a:ext uri="{FF2B5EF4-FFF2-40B4-BE49-F238E27FC236}">
                <a16:creationId xmlns:a16="http://schemas.microsoft.com/office/drawing/2014/main" id="{20DC9DCE-9668-624E-8BDD-9B758002C0B5}"/>
              </a:ext>
              <a:ext uri="{C183D7F6-B498-43B3-948B-1728B52AA6E4}">
                <adec:decorative xmlns:adec="http://schemas.microsoft.com/office/drawing/2017/decorative" val="1"/>
              </a:ext>
            </a:extLst>
          </p:cNvPr>
          <p:cNvCxnSpPr>
            <a:cxnSpLocks/>
          </p:cNvCxnSpPr>
          <p:nvPr/>
        </p:nvCxnSpPr>
        <p:spPr>
          <a:xfrm>
            <a:off x="661859" y="1709121"/>
            <a:ext cx="10841689" cy="0"/>
          </a:xfrm>
          <a:prstGeom prst="line">
            <a:avLst/>
          </a:prstGeom>
          <a:ln w="19050"/>
        </p:spPr>
        <p:style>
          <a:lnRef idx="1">
            <a:schemeClr val="accent2"/>
          </a:lnRef>
          <a:fillRef idx="0">
            <a:schemeClr val="accent2"/>
          </a:fillRef>
          <a:effectRef idx="0">
            <a:schemeClr val="accent2"/>
          </a:effectRef>
          <a:fontRef idx="minor">
            <a:schemeClr val="tx1"/>
          </a:fontRef>
        </p:style>
      </p:cxn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52C4B5D2-4A01-4FF0-95DB-9984EFA349A1}"/>
                  </a:ext>
                </a:extLst>
              </p:cNvPr>
              <p:cNvSpPr txBox="1"/>
              <p:nvPr/>
            </p:nvSpPr>
            <p:spPr>
              <a:xfrm>
                <a:off x="661859" y="2194559"/>
                <a:ext cx="5074139" cy="3934708"/>
              </a:xfrm>
              <a:prstGeom prst="rect">
                <a:avLst/>
              </a:prstGeom>
            </p:spPr>
            <p:txBody>
              <a:bodyPr/>
              <a:lstStyle>
                <a:defPPr>
                  <a:defRPr lang="en-US"/>
                </a:defPPr>
                <a:lvl1pPr marL="228600" indent="-228600">
                  <a:lnSpc>
                    <a:spcPct val="90000"/>
                  </a:lnSpc>
                  <a:spcBef>
                    <a:spcPts val="1000"/>
                  </a:spcBef>
                  <a:buFont typeface="Arial" panose="020B0604020202020204" pitchFamily="34" charset="0"/>
                  <a:buChar char="•"/>
                  <a:defRPr sz="2000">
                    <a:solidFill>
                      <a:schemeClr val="accent4"/>
                    </a:solidFill>
                    <a:latin typeface="+mj-lt"/>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latin typeface="+mn-lt"/>
                  </a:rPr>
                  <a:t>Analyzes both costs and health outcomes of each intervention</a:t>
                </a:r>
              </a:p>
              <a:p>
                <a:r>
                  <a:rPr lang="en-US" dirty="0">
                    <a:latin typeface="+mn-lt"/>
                  </a:rPr>
                  <a:t>Used to aid in the decision making process for intervention adoption</a:t>
                </a:r>
                <a:endParaRPr kumimoji="0" lang="en-US" b="0" i="0" u="none" strike="noStrike" kern="1200" cap="none" spc="0" normalizeH="0" baseline="0" noProof="0" dirty="0">
                  <a:ln>
                    <a:noFill/>
                  </a:ln>
                  <a:solidFill>
                    <a:srgbClr val="4C627F"/>
                  </a:solidFill>
                  <a:effectLst/>
                  <a:uLnTx/>
                  <a:uFillTx/>
                  <a:latin typeface="Calibri" panose="020F0502020204030204"/>
                  <a:ea typeface="+mn-ea"/>
                  <a:cs typeface="+mn-cs"/>
                </a:endParaRPr>
              </a:p>
              <a:p>
                <a:r>
                  <a:rPr lang="en-US" dirty="0">
                    <a:solidFill>
                      <a:srgbClr val="4C627F"/>
                    </a:solidFill>
                    <a:latin typeface="Calibri" panose="020F0502020204030204"/>
                  </a:rPr>
                  <a:t>The main outcome of a CEA is the incremental cost-effectiveness ratio (ICER)</a:t>
                </a:r>
              </a:p>
              <a:p>
                <a:pPr marL="0" indent="0">
                  <a:buNone/>
                </a:pPr>
                <a:endParaRPr lang="en-US" sz="1800" i="1" dirty="0">
                  <a:latin typeface="Cambria Math" panose="02040503050406030204" pitchFamily="18" charset="0"/>
                </a:endParaRPr>
              </a:p>
              <a:p>
                <a:pPr marL="0" indent="0">
                  <a:buNone/>
                </a:pPr>
                <a:endParaRPr lang="en-US" sz="1800" i="1" dirty="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en-US" sz="1800" b="1" i="1" smtClean="0">
                          <a:latin typeface="Cambria Math" panose="02040503050406030204" pitchFamily="18" charset="0"/>
                        </a:rPr>
                        <m:t>𝑰𝑪𝑬𝑹</m:t>
                      </m:r>
                      <m:r>
                        <a:rPr lang="en-US" sz="1800" b="1" i="1" smtClean="0">
                          <a:latin typeface="Cambria Math" panose="02040503050406030204" pitchFamily="18" charset="0"/>
                        </a:rPr>
                        <m:t>= </m:t>
                      </m:r>
                      <m:f>
                        <m:fPr>
                          <m:ctrlPr>
                            <a:rPr lang="en-US" sz="1800" b="1" i="1" smtClean="0">
                              <a:latin typeface="Cambria Math" panose="02040503050406030204" pitchFamily="18" charset="0"/>
                            </a:rPr>
                          </m:ctrlPr>
                        </m:fPr>
                        <m:num>
                          <m:sSub>
                            <m:sSubPr>
                              <m:ctrlPr>
                                <a:rPr lang="en-US" sz="1800" b="1" i="1" smtClean="0">
                                  <a:latin typeface="Cambria Math" panose="02040503050406030204" pitchFamily="18" charset="0"/>
                                </a:rPr>
                              </m:ctrlPr>
                            </m:sSubPr>
                            <m:e>
                              <m:r>
                                <a:rPr lang="en-US" sz="1800" b="1" i="1" smtClean="0">
                                  <a:latin typeface="Cambria Math" panose="02040503050406030204" pitchFamily="18" charset="0"/>
                                </a:rPr>
                                <m:t>𝑪𝒐𝒔𝒕</m:t>
                              </m:r>
                            </m:e>
                            <m:sub>
                              <m:r>
                                <a:rPr lang="en-US" sz="1800" b="1" i="1" smtClean="0">
                                  <a:latin typeface="Cambria Math" panose="02040503050406030204" pitchFamily="18" charset="0"/>
                                </a:rPr>
                                <m:t>𝑰𝒏𝒕𝒆𝒓𝒗𝒆𝒏𝒕𝒊𝒐𝒏</m:t>
                              </m:r>
                            </m:sub>
                          </m:sSub>
                          <m:r>
                            <a:rPr lang="en-US" sz="1800" b="1" i="1" smtClean="0">
                              <a:latin typeface="Cambria Math" panose="02040503050406030204" pitchFamily="18" charset="0"/>
                            </a:rPr>
                            <m:t>− </m:t>
                          </m:r>
                          <m:sSub>
                            <m:sSubPr>
                              <m:ctrlPr>
                                <a:rPr lang="en-US" sz="1800" b="1" i="1" smtClean="0">
                                  <a:latin typeface="Cambria Math" panose="02040503050406030204" pitchFamily="18" charset="0"/>
                                </a:rPr>
                              </m:ctrlPr>
                            </m:sSubPr>
                            <m:e>
                              <m:r>
                                <a:rPr lang="en-US" sz="1800" b="1" i="1" smtClean="0">
                                  <a:latin typeface="Cambria Math" panose="02040503050406030204" pitchFamily="18" charset="0"/>
                                </a:rPr>
                                <m:t>𝑪𝒐𝒔𝒕</m:t>
                              </m:r>
                            </m:e>
                            <m:sub>
                              <m:r>
                                <a:rPr lang="en-US" sz="1800" b="1" i="1" smtClean="0">
                                  <a:latin typeface="Cambria Math" panose="02040503050406030204" pitchFamily="18" charset="0"/>
                                </a:rPr>
                                <m:t>𝑪𝒐𝒎𝒑𝒂𝒓𝒂𝒕𝒐𝒓</m:t>
                              </m:r>
                            </m:sub>
                          </m:sSub>
                        </m:num>
                        <m:den>
                          <m:sSub>
                            <m:sSubPr>
                              <m:ctrlPr>
                                <a:rPr lang="en-US" sz="1800" b="1" i="1">
                                  <a:latin typeface="Cambria Math" panose="02040503050406030204" pitchFamily="18" charset="0"/>
                                </a:rPr>
                              </m:ctrlPr>
                            </m:sSubPr>
                            <m:e>
                              <m:r>
                                <a:rPr lang="en-US" sz="1800" b="1" i="1" smtClean="0">
                                  <a:latin typeface="Cambria Math" panose="02040503050406030204" pitchFamily="18" charset="0"/>
                                </a:rPr>
                                <m:t>𝑬𝒇𝒇𝒆𝒄𝒕</m:t>
                              </m:r>
                            </m:e>
                            <m:sub>
                              <m:r>
                                <a:rPr lang="en-US" sz="1800" b="1" i="1">
                                  <a:latin typeface="Cambria Math" panose="02040503050406030204" pitchFamily="18" charset="0"/>
                                </a:rPr>
                                <m:t>𝑰𝒏𝒕𝒆𝒓𝒗𝒆𝒏𝒕𝒊𝒐𝒏</m:t>
                              </m:r>
                            </m:sub>
                          </m:sSub>
                          <m:r>
                            <a:rPr lang="en-US" sz="1800" b="1" i="1">
                              <a:latin typeface="Cambria Math" panose="02040503050406030204" pitchFamily="18" charset="0"/>
                            </a:rPr>
                            <m:t>− </m:t>
                          </m:r>
                          <m:sSub>
                            <m:sSubPr>
                              <m:ctrlPr>
                                <a:rPr lang="en-US" sz="1800" b="1" i="1">
                                  <a:latin typeface="Cambria Math" panose="02040503050406030204" pitchFamily="18" charset="0"/>
                                </a:rPr>
                              </m:ctrlPr>
                            </m:sSubPr>
                            <m:e>
                              <m:r>
                                <a:rPr lang="en-US" sz="1800" b="1" i="1" smtClean="0">
                                  <a:latin typeface="Cambria Math" panose="02040503050406030204" pitchFamily="18" charset="0"/>
                                </a:rPr>
                                <m:t>𝑬𝒇𝒇𝒆𝒄𝒕</m:t>
                              </m:r>
                            </m:e>
                            <m:sub>
                              <m:r>
                                <a:rPr lang="en-US" sz="1800" b="1" i="1">
                                  <a:latin typeface="Cambria Math" panose="02040503050406030204" pitchFamily="18" charset="0"/>
                                </a:rPr>
                                <m:t>𝑪𝒐𝒎𝒑𝒂𝒓𝒂𝒕𝒐𝒓</m:t>
                              </m:r>
                            </m:sub>
                          </m:sSub>
                        </m:den>
                      </m:f>
                    </m:oMath>
                  </m:oMathPara>
                </a14:m>
                <a:endParaRPr lang="en-US" sz="2200" b="1" dirty="0"/>
              </a:p>
              <a:p>
                <a:endParaRPr lang="en-US" sz="1600" dirty="0">
                  <a:latin typeface="+mj-lt"/>
                </a:endParaRPr>
              </a:p>
            </p:txBody>
          </p:sp>
        </mc:Choice>
        <mc:Fallback xmlns="">
          <p:sp>
            <p:nvSpPr>
              <p:cNvPr id="2" name="TextBox 1">
                <a:extLst>
                  <a:ext uri="{FF2B5EF4-FFF2-40B4-BE49-F238E27FC236}">
                    <a16:creationId xmlns:a16="http://schemas.microsoft.com/office/drawing/2014/main" id="{52C4B5D2-4A01-4FF0-95DB-9984EFA349A1}"/>
                  </a:ext>
                </a:extLst>
              </p:cNvPr>
              <p:cNvSpPr txBox="1">
                <a:spLocks noRot="1" noChangeAspect="1" noMove="1" noResize="1" noEditPoints="1" noAdjustHandles="1" noChangeArrowheads="1" noChangeShapeType="1" noTextEdit="1"/>
              </p:cNvSpPr>
              <p:nvPr/>
            </p:nvSpPr>
            <p:spPr>
              <a:xfrm>
                <a:off x="661859" y="2194559"/>
                <a:ext cx="5074139" cy="3934708"/>
              </a:xfrm>
              <a:prstGeom prst="rect">
                <a:avLst/>
              </a:prstGeom>
              <a:blipFill>
                <a:blip r:embed="rId4"/>
                <a:stretch>
                  <a:fillRect l="-1082" t="-1550"/>
                </a:stretch>
              </a:blipFill>
            </p:spPr>
            <p:txBody>
              <a:bodyPr/>
              <a:lstStyle/>
              <a:p>
                <a:r>
                  <a:rPr lang="en-US">
                    <a:noFill/>
                  </a:rPr>
                  <a:t> </a:t>
                </a:r>
              </a:p>
            </p:txBody>
          </p:sp>
        </mc:Fallback>
      </mc:AlternateContent>
      <p:pic>
        <p:nvPicPr>
          <p:cNvPr id="3" name="Picture 2" descr="A diagram showing four quadrants, divided by a horizontal axis showing the new treatment going from less to more effective and a vertical axis with the new treatment going from less to more costly. The upper-right quadrant  represents new treatment that's more effective but more costly. In the bottom-right quadrant, the new treatment dominates. In the upper-left quadrant, the existing treatment dominates. In the bottom-left quadrant, the new treatment is less costly but less effective.">
            <a:extLst>
              <a:ext uri="{FF2B5EF4-FFF2-40B4-BE49-F238E27FC236}">
                <a16:creationId xmlns:a16="http://schemas.microsoft.com/office/drawing/2014/main" id="{2919DD6E-7C7A-407E-8EBC-4B8B8549796F}"/>
              </a:ext>
            </a:extLst>
          </p:cNvPr>
          <p:cNvPicPr>
            <a:picLocks noChangeAspect="1"/>
          </p:cNvPicPr>
          <p:nvPr/>
        </p:nvPicPr>
        <p:blipFill>
          <a:blip r:embed="rId5"/>
          <a:stretch>
            <a:fillRect/>
          </a:stretch>
        </p:blipFill>
        <p:spPr>
          <a:xfrm>
            <a:off x="6136515" y="2046450"/>
            <a:ext cx="5552565" cy="3934703"/>
          </a:xfrm>
          <a:prstGeom prst="rect">
            <a:avLst/>
          </a:prstGeom>
        </p:spPr>
      </p:pic>
      <p:pic>
        <p:nvPicPr>
          <p:cNvPr id="16" name="Picture 15">
            <a:extLst>
              <a:ext uri="{FF2B5EF4-FFF2-40B4-BE49-F238E27FC236}">
                <a16:creationId xmlns:a16="http://schemas.microsoft.com/office/drawing/2014/main" id="{6C25AE97-5BAE-1340-8E0D-E784AEE1329B}"/>
              </a:ext>
              <a:ext uri="{C183D7F6-B498-43B3-948B-1728B52AA6E4}">
                <adec:decorative xmlns:adec="http://schemas.microsoft.com/office/drawing/2017/decorative" val="1"/>
              </a:ext>
            </a:extLst>
          </p:cNvPr>
          <p:cNvPicPr>
            <a:picLocks noChangeAspect="1"/>
          </p:cNvPicPr>
          <p:nvPr/>
        </p:nvPicPr>
        <p:blipFill>
          <a:blip r:embed="rId6" cstate="email">
            <a:alphaModFix/>
            <a:extLst>
              <a:ext uri="{28A0092B-C50C-407E-A947-70E740481C1C}">
                <a14:useLocalDpi xmlns:a14="http://schemas.microsoft.com/office/drawing/2010/main"/>
              </a:ext>
            </a:extLst>
          </a:blip>
          <a:stretch>
            <a:fillRect/>
          </a:stretch>
        </p:blipFill>
        <p:spPr>
          <a:xfrm>
            <a:off x="10872153" y="6129268"/>
            <a:ext cx="816927" cy="357892"/>
          </a:xfrm>
          <a:prstGeom prst="rect">
            <a:avLst/>
          </a:prstGeom>
        </p:spPr>
      </p:pic>
    </p:spTree>
    <p:extLst>
      <p:ext uri="{BB962C8B-B14F-4D97-AF65-F5344CB8AC3E}">
        <p14:creationId xmlns:p14="http://schemas.microsoft.com/office/powerpoint/2010/main" val="1446640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5184E373-B351-2B48-99F2-4E19BB5869A2}"/>
              </a:ext>
            </a:extLst>
          </p:cNvPr>
          <p:cNvSpPr txBox="1">
            <a:spLocks noGrp="1"/>
          </p:cNvSpPr>
          <p:nvPr>
            <p:ph type="title" idx="4294967295"/>
          </p:nvPr>
        </p:nvSpPr>
        <p:spPr>
          <a:xfrm>
            <a:off x="551109" y="79056"/>
            <a:ext cx="10431316" cy="1481951"/>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Cost-Effectiveness of Liquid Biopsies</a:t>
            </a:r>
          </a:p>
        </p:txBody>
      </p:sp>
      <p:cxnSp>
        <p:nvCxnSpPr>
          <p:cNvPr id="14" name="Straight Connector 13">
            <a:extLst>
              <a:ext uri="{FF2B5EF4-FFF2-40B4-BE49-F238E27FC236}">
                <a16:creationId xmlns:a16="http://schemas.microsoft.com/office/drawing/2014/main" id="{20DC9DCE-9668-624E-8BDD-9B758002C0B5}"/>
              </a:ext>
              <a:ext uri="{C183D7F6-B498-43B3-948B-1728B52AA6E4}">
                <adec:decorative xmlns:adec="http://schemas.microsoft.com/office/drawing/2017/decorative" val="1"/>
              </a:ext>
            </a:extLst>
          </p:cNvPr>
          <p:cNvCxnSpPr>
            <a:cxnSpLocks/>
          </p:cNvCxnSpPr>
          <p:nvPr/>
        </p:nvCxnSpPr>
        <p:spPr>
          <a:xfrm>
            <a:off x="661859" y="1709121"/>
            <a:ext cx="10841689" cy="0"/>
          </a:xfrm>
          <a:prstGeom prst="line">
            <a:avLst/>
          </a:prstGeom>
          <a:ln w="19050"/>
        </p:spPr>
        <p:style>
          <a:lnRef idx="1">
            <a:schemeClr val="accent2"/>
          </a:lnRef>
          <a:fillRef idx="0">
            <a:schemeClr val="accent2"/>
          </a:fillRef>
          <a:effectRef idx="0">
            <a:schemeClr val="accent2"/>
          </a:effectRef>
          <a:fontRef idx="minor">
            <a:schemeClr val="tx1"/>
          </a:fontRef>
        </p:style>
      </p:cxnSp>
      <p:sp>
        <p:nvSpPr>
          <p:cNvPr id="2" name="TextBox 1">
            <a:extLst>
              <a:ext uri="{FF2B5EF4-FFF2-40B4-BE49-F238E27FC236}">
                <a16:creationId xmlns:a16="http://schemas.microsoft.com/office/drawing/2014/main" id="{52C4B5D2-4A01-4FF0-95DB-9984EFA349A1}"/>
              </a:ext>
            </a:extLst>
          </p:cNvPr>
          <p:cNvSpPr txBox="1"/>
          <p:nvPr/>
        </p:nvSpPr>
        <p:spPr>
          <a:xfrm>
            <a:off x="661859" y="2115241"/>
            <a:ext cx="10841689" cy="3865909"/>
          </a:xfrm>
          <a:prstGeom prst="rect">
            <a:avLst/>
          </a:prstGeom>
        </p:spPr>
        <p:txBody>
          <a:bodyPr/>
          <a:lstStyle>
            <a:defPPr>
              <a:defRPr lang="en-US"/>
            </a:defPPr>
            <a:lvl1pPr marL="228600" indent="-228600">
              <a:lnSpc>
                <a:spcPct val="90000"/>
              </a:lnSpc>
              <a:spcBef>
                <a:spcPts val="1000"/>
              </a:spcBef>
              <a:buFont typeface="Arial" panose="020B0604020202020204" pitchFamily="34" charset="0"/>
              <a:buChar char="•"/>
              <a:defRPr sz="2000">
                <a:solidFill>
                  <a:schemeClr val="accent4"/>
                </a:solidFill>
                <a:latin typeface="+mj-lt"/>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en-US" sz="2400" b="1" dirty="0" err="1">
                <a:latin typeface="+mn-lt"/>
              </a:rPr>
              <a:t>Ijzerman</a:t>
            </a:r>
            <a:r>
              <a:rPr lang="en-US" sz="2400" b="1" dirty="0">
                <a:latin typeface="+mn-lt"/>
              </a:rPr>
              <a:t> et al. identified 3 early health economic studies which have evaluated the cost-effectiveness of liquid biopsies [1]</a:t>
            </a:r>
          </a:p>
          <a:p>
            <a:pPr marL="914400" lvl="1" indent="-457200">
              <a:buFont typeface="+mj-lt"/>
              <a:buAutoNum type="arabicPeriod"/>
            </a:pPr>
            <a:r>
              <a:rPr lang="en-US" sz="2200" dirty="0" err="1"/>
              <a:t>Degeling</a:t>
            </a:r>
            <a:r>
              <a:rPr lang="en-US" sz="2200" dirty="0"/>
              <a:t> et al. concluded that there is potential to avoid overtreatment and reduce healthcare costs through the use of CTCs to determine progressive diseases in metastatic castration-resistant prostate cancer [2]</a:t>
            </a:r>
          </a:p>
          <a:p>
            <a:pPr marL="914400" lvl="1" indent="-457200">
              <a:buFont typeface="+mj-lt"/>
              <a:buAutoNum type="arabicPeriod"/>
            </a:pPr>
            <a:r>
              <a:rPr lang="en-US" sz="2200" dirty="0"/>
              <a:t>Kapoor et al. found that a cost of $200 would be cost-effective for an miRNA blood-based test to screen for gastric cancer [3]</a:t>
            </a:r>
          </a:p>
          <a:p>
            <a:pPr marL="914400" lvl="1" indent="-457200">
              <a:buFont typeface="+mj-lt"/>
              <a:buAutoNum type="arabicPeriod"/>
            </a:pPr>
            <a:r>
              <a:rPr lang="en-US" sz="2200" dirty="0"/>
              <a:t>Sánchez-Calderón et al. found a comprehensive </a:t>
            </a:r>
            <a:r>
              <a:rPr lang="en-US" sz="2200" dirty="0" err="1"/>
              <a:t>ctDNA</a:t>
            </a:r>
            <a:r>
              <a:rPr lang="en-US" sz="2200" dirty="0"/>
              <a:t> panel to determine treatment resistance in HER2-positive breast cancer to be not cost-effective [4]</a:t>
            </a:r>
          </a:p>
          <a:p>
            <a:endParaRPr lang="en-US" dirty="0"/>
          </a:p>
        </p:txBody>
      </p:sp>
      <p:sp>
        <p:nvSpPr>
          <p:cNvPr id="6" name="TextBox 5">
            <a:extLst>
              <a:ext uri="{FF2B5EF4-FFF2-40B4-BE49-F238E27FC236}">
                <a16:creationId xmlns:a16="http://schemas.microsoft.com/office/drawing/2014/main" id="{AA855D9A-479E-439E-8B1A-AAD925400296}"/>
              </a:ext>
            </a:extLst>
          </p:cNvPr>
          <p:cNvSpPr txBox="1"/>
          <p:nvPr/>
        </p:nvSpPr>
        <p:spPr>
          <a:xfrm>
            <a:off x="661859" y="5688449"/>
            <a:ext cx="10320566" cy="11695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Segoe UI" panose="020B0502040204020203" pitchFamily="34" charset="0"/>
              </a:rPr>
              <a:t>[1] </a:t>
            </a:r>
            <a:r>
              <a:rPr lang="en-US" sz="1000" dirty="0" err="1">
                <a:latin typeface="Segoe UI" panose="020B0502040204020203" pitchFamily="34" charset="0"/>
              </a:rPr>
              <a:t>Ijzerman</a:t>
            </a:r>
            <a:r>
              <a:rPr lang="en-US" sz="1000" dirty="0">
                <a:latin typeface="Segoe UI" panose="020B0502040204020203" pitchFamily="34" charset="0"/>
              </a:rPr>
              <a:t>., et al., </a:t>
            </a:r>
            <a:r>
              <a:rPr lang="en-US" sz="1000" i="1" dirty="0">
                <a:latin typeface="Segoe UI" panose="020B0502040204020203" pitchFamily="34" charset="0"/>
              </a:rPr>
              <a:t>Towards Routine Implementation of Liquid Biopsies in Cancer Management: It Is Always Too Early, until Suddenly It Is Too Late.</a:t>
            </a:r>
            <a:r>
              <a:rPr lang="en-US" sz="1000" i="0" dirty="0">
                <a:latin typeface="Segoe UI" panose="020B0502040204020203" pitchFamily="34" charset="0"/>
              </a:rPr>
              <a:t> Diagnostics (Basel), 2021. </a:t>
            </a:r>
            <a:r>
              <a:rPr lang="en-US" sz="1000" b="1" i="0" dirty="0">
                <a:latin typeface="Segoe UI" panose="020B0502040204020203" pitchFamily="34" charset="0"/>
              </a:rPr>
              <a:t>11</a:t>
            </a:r>
            <a:r>
              <a:rPr lang="en-US" sz="1000" b="0" i="0" dirty="0">
                <a:latin typeface="Segoe UI" panose="020B0502040204020203" pitchFamily="34" charset="0"/>
              </a:rPr>
              <a:t>(1).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dirty="0">
                <a:latin typeface="Segoe UI" panose="020B0502040204020203" pitchFamily="34" charset="0"/>
              </a:rPr>
              <a:t>[2] </a:t>
            </a:r>
            <a:r>
              <a:rPr lang="en-US" sz="1000" dirty="0" err="1">
                <a:latin typeface="Segoe UI" panose="020B0502040204020203" pitchFamily="34" charset="0"/>
              </a:rPr>
              <a:t>Degeling</a:t>
            </a:r>
            <a:r>
              <a:rPr lang="en-US" sz="1000" dirty="0">
                <a:latin typeface="Segoe UI" panose="020B0502040204020203" pitchFamily="34" charset="0"/>
              </a:rPr>
              <a:t>, K., et al., </a:t>
            </a:r>
            <a:r>
              <a:rPr lang="en-US" sz="1000" i="1" dirty="0">
                <a:latin typeface="Segoe UI" panose="020B0502040204020203" pitchFamily="34" charset="0"/>
              </a:rPr>
              <a:t>Comparison of Timed Automata with Discrete Event Simulation for Modeling of Biomarker-Based Treatment Decisions: An Illustration for Metastatic Castration-Resistant Prostate Cancer.</a:t>
            </a:r>
            <a:r>
              <a:rPr lang="en-US" sz="1000" i="0" dirty="0">
                <a:latin typeface="Segoe UI" panose="020B0502040204020203" pitchFamily="34" charset="0"/>
              </a:rPr>
              <a:t> Value Health, 2017. </a:t>
            </a:r>
            <a:r>
              <a:rPr lang="en-US" sz="1000" b="1" i="0" dirty="0">
                <a:latin typeface="Segoe UI" panose="020B0502040204020203" pitchFamily="34" charset="0"/>
              </a:rPr>
              <a:t>20</a:t>
            </a:r>
            <a:r>
              <a:rPr lang="en-US" sz="1000" b="0" i="0" dirty="0">
                <a:latin typeface="Segoe UI" panose="020B0502040204020203" pitchFamily="34" charset="0"/>
              </a:rPr>
              <a:t>(10): p. 1411-1419.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dirty="0">
                <a:latin typeface="Segoe UI" panose="020B0502040204020203" pitchFamily="34" charset="0"/>
              </a:rPr>
              <a:t>[3]</a:t>
            </a:r>
            <a:r>
              <a:rPr lang="en-US" sz="1000" dirty="0">
                <a:latin typeface="Segoe UI" panose="020B0502040204020203" pitchFamily="34" charset="0"/>
              </a:rPr>
              <a:t> Kapoor, R., et al., </a:t>
            </a:r>
            <a:r>
              <a:rPr lang="en-US" sz="1000" i="1" dirty="0">
                <a:latin typeface="Segoe UI" panose="020B0502040204020203" pitchFamily="34" charset="0"/>
              </a:rPr>
              <a:t>Evaluating the Use of microRNA Blood Tests for Gastric Cancer Screening in a Stratified Population-Level Screening Program: An Early Model-Based Cost-Effectiveness Analysis.</a:t>
            </a:r>
            <a:r>
              <a:rPr lang="en-US" sz="1000" i="0" dirty="0">
                <a:latin typeface="Segoe UI" panose="020B0502040204020203" pitchFamily="34" charset="0"/>
              </a:rPr>
              <a:t> Value Health, 2020. </a:t>
            </a:r>
            <a:r>
              <a:rPr lang="en-US" sz="1000" b="1" i="0" dirty="0">
                <a:latin typeface="Segoe UI" panose="020B0502040204020203" pitchFamily="34" charset="0"/>
              </a:rPr>
              <a:t>23</a:t>
            </a:r>
            <a:r>
              <a:rPr lang="en-US" sz="1000" b="0" i="0" dirty="0">
                <a:latin typeface="Segoe UI" panose="020B0502040204020203" pitchFamily="34" charset="0"/>
              </a:rPr>
              <a:t>(9): p. 1171-1179.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dirty="0">
                <a:latin typeface="Segoe UI" panose="020B0502040204020203" pitchFamily="34" charset="0"/>
              </a:rPr>
              <a:t>[4] </a:t>
            </a:r>
            <a:r>
              <a:rPr lang="en-US" sz="1000" dirty="0">
                <a:latin typeface="Segoe UI" panose="020B0502040204020203" pitchFamily="34" charset="0"/>
              </a:rPr>
              <a:t>Sánchez-Calderón, D., et al., </a:t>
            </a:r>
            <a:r>
              <a:rPr lang="en-US" sz="1000" i="1" dirty="0">
                <a:latin typeface="Segoe UI" panose="020B0502040204020203" pitchFamily="34" charset="0"/>
              </a:rPr>
              <a:t>Analysis of the Cost-Effectiveness of Liquid Biopsy to Determine Treatment Change in Patients with Her2-Positive Advanced Breast Cancer in Colombia.</a:t>
            </a:r>
            <a:r>
              <a:rPr lang="en-US" sz="1000" i="0" dirty="0">
                <a:latin typeface="Segoe UI" panose="020B0502040204020203" pitchFamily="34" charset="0"/>
              </a:rPr>
              <a:t> </a:t>
            </a:r>
            <a:r>
              <a:rPr lang="en-US" sz="1000" i="0" dirty="0" err="1">
                <a:latin typeface="Segoe UI" panose="020B0502040204020203" pitchFamily="34" charset="0"/>
              </a:rPr>
              <a:t>Clinicoecon</a:t>
            </a:r>
            <a:r>
              <a:rPr lang="en-US" sz="1000" i="0" dirty="0">
                <a:latin typeface="Segoe UI" panose="020B0502040204020203" pitchFamily="34" charset="0"/>
              </a:rPr>
              <a:t> Outcomes Res, 2020. </a:t>
            </a:r>
            <a:r>
              <a:rPr lang="en-US" sz="1000" b="1" i="0" dirty="0">
                <a:latin typeface="Segoe UI" panose="020B0502040204020203" pitchFamily="34" charset="0"/>
              </a:rPr>
              <a:t>12</a:t>
            </a:r>
            <a:r>
              <a:rPr lang="en-US" sz="1000" b="0" i="0" dirty="0">
                <a:latin typeface="Segoe UI" panose="020B0502040204020203" pitchFamily="34" charset="0"/>
              </a:rPr>
              <a:t>: p. 115-122.</a:t>
            </a:r>
          </a:p>
        </p:txBody>
      </p:sp>
      <p:pic>
        <p:nvPicPr>
          <p:cNvPr id="16" name="Picture 15">
            <a:extLst>
              <a:ext uri="{FF2B5EF4-FFF2-40B4-BE49-F238E27FC236}">
                <a16:creationId xmlns:a16="http://schemas.microsoft.com/office/drawing/2014/main" id="{6C25AE97-5BAE-1340-8E0D-E784AEE1329B}"/>
              </a:ext>
              <a:ext uri="{C183D7F6-B498-43B3-948B-1728B52AA6E4}">
                <adec:decorative xmlns:adec="http://schemas.microsoft.com/office/drawing/2017/decorative" val="1"/>
              </a:ext>
            </a:extLst>
          </p:cNvPr>
          <p:cNvPicPr>
            <a:picLocks noChangeAspect="1"/>
          </p:cNvPicPr>
          <p:nvPr/>
        </p:nvPicPr>
        <p:blipFill>
          <a:blip r:embed="rId3" cstate="email">
            <a:alphaModFix/>
            <a:extLst>
              <a:ext uri="{28A0092B-C50C-407E-A947-70E740481C1C}">
                <a14:useLocalDpi xmlns:a14="http://schemas.microsoft.com/office/drawing/2010/main"/>
              </a:ext>
            </a:extLst>
          </a:blip>
          <a:stretch>
            <a:fillRect/>
          </a:stretch>
        </p:blipFill>
        <p:spPr>
          <a:xfrm>
            <a:off x="10872153" y="6129268"/>
            <a:ext cx="816927" cy="357892"/>
          </a:xfrm>
          <a:prstGeom prst="rect">
            <a:avLst/>
          </a:prstGeom>
        </p:spPr>
      </p:pic>
    </p:spTree>
    <p:extLst>
      <p:ext uri="{BB962C8B-B14F-4D97-AF65-F5344CB8AC3E}">
        <p14:creationId xmlns:p14="http://schemas.microsoft.com/office/powerpoint/2010/main" val="98276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5184E373-B351-2B48-99F2-4E19BB5869A2}"/>
              </a:ext>
            </a:extLst>
          </p:cNvPr>
          <p:cNvSpPr txBox="1">
            <a:spLocks noGrp="1"/>
          </p:cNvSpPr>
          <p:nvPr>
            <p:ph type="title" idx="4294967295"/>
          </p:nvPr>
        </p:nvSpPr>
        <p:spPr>
          <a:xfrm>
            <a:off x="551109" y="79056"/>
            <a:ext cx="10431316" cy="1481951"/>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Current Evidence</a:t>
            </a:r>
          </a:p>
        </p:txBody>
      </p:sp>
      <p:cxnSp>
        <p:nvCxnSpPr>
          <p:cNvPr id="14" name="Straight Connector 13">
            <a:extLst>
              <a:ext uri="{FF2B5EF4-FFF2-40B4-BE49-F238E27FC236}">
                <a16:creationId xmlns:a16="http://schemas.microsoft.com/office/drawing/2014/main" id="{20DC9DCE-9668-624E-8BDD-9B758002C0B5}"/>
              </a:ext>
              <a:ext uri="{C183D7F6-B498-43B3-948B-1728B52AA6E4}">
                <adec:decorative xmlns:adec="http://schemas.microsoft.com/office/drawing/2017/decorative" val="1"/>
              </a:ext>
            </a:extLst>
          </p:cNvPr>
          <p:cNvCxnSpPr>
            <a:cxnSpLocks/>
          </p:cNvCxnSpPr>
          <p:nvPr/>
        </p:nvCxnSpPr>
        <p:spPr>
          <a:xfrm>
            <a:off x="661859" y="1709121"/>
            <a:ext cx="10841689" cy="0"/>
          </a:xfrm>
          <a:prstGeom prst="line">
            <a:avLst/>
          </a:prstGeom>
          <a:ln w="19050"/>
        </p:spPr>
        <p:style>
          <a:lnRef idx="1">
            <a:schemeClr val="accent2"/>
          </a:lnRef>
          <a:fillRef idx="0">
            <a:schemeClr val="accent2"/>
          </a:fillRef>
          <a:effectRef idx="0">
            <a:schemeClr val="accent2"/>
          </a:effectRef>
          <a:fontRef idx="minor">
            <a:schemeClr val="tx1"/>
          </a:fontRef>
        </p:style>
      </p:cxnSp>
      <p:pic>
        <p:nvPicPr>
          <p:cNvPr id="4" name="Picture 3" descr="A figure showing the spectrum of clinical experts' thoughts regarding current evidence for liquid biopsy tests for early detection of cancer, including: early days, technical validity shown, clinical validity shown, clinical utility shown, ready to use in clinic, and cost-effective. Most of the votes are on the technical side, concentrated between &quot;technical validity shown&quot; and &quot;clinical validity shown.&quot;">
            <a:extLst>
              <a:ext uri="{FF2B5EF4-FFF2-40B4-BE49-F238E27FC236}">
                <a16:creationId xmlns:a16="http://schemas.microsoft.com/office/drawing/2014/main" id="{06157F55-DCFC-4C59-A4C9-66F48CC356A9}"/>
              </a:ext>
            </a:extLst>
          </p:cNvPr>
          <p:cNvPicPr>
            <a:picLocks noChangeAspect="1"/>
          </p:cNvPicPr>
          <p:nvPr/>
        </p:nvPicPr>
        <p:blipFill>
          <a:blip r:embed="rId3"/>
          <a:stretch>
            <a:fillRect/>
          </a:stretch>
        </p:blipFill>
        <p:spPr>
          <a:xfrm>
            <a:off x="678683" y="2368692"/>
            <a:ext cx="10824865" cy="3359441"/>
          </a:xfrm>
          <a:prstGeom prst="rect">
            <a:avLst/>
          </a:prstGeom>
        </p:spPr>
      </p:pic>
      <p:sp>
        <p:nvSpPr>
          <p:cNvPr id="6" name="TextBox 5">
            <a:extLst>
              <a:ext uri="{FF2B5EF4-FFF2-40B4-BE49-F238E27FC236}">
                <a16:creationId xmlns:a16="http://schemas.microsoft.com/office/drawing/2014/main" id="{CE8ACE5B-EF19-4201-8A3E-41AE8E4B0151}"/>
              </a:ext>
            </a:extLst>
          </p:cNvPr>
          <p:cNvSpPr txBox="1"/>
          <p:nvPr/>
        </p:nvSpPr>
        <p:spPr>
          <a:xfrm>
            <a:off x="678683" y="6487160"/>
            <a:ext cx="10320566"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err="1">
                <a:latin typeface="Segoe UI" panose="020B0502040204020203" pitchFamily="34" charset="0"/>
              </a:rPr>
              <a:t>Ijzerman</a:t>
            </a:r>
            <a:r>
              <a:rPr lang="en-US" sz="1000" dirty="0">
                <a:latin typeface="Segoe UI" panose="020B0502040204020203" pitchFamily="34" charset="0"/>
              </a:rPr>
              <a:t>., et al., </a:t>
            </a:r>
            <a:r>
              <a:rPr lang="en-US" sz="1000" i="1" dirty="0">
                <a:latin typeface="Segoe UI" panose="020B0502040204020203" pitchFamily="34" charset="0"/>
              </a:rPr>
              <a:t>Towards Routine Implementation of Liquid Biopsies in Cancer Management: It Is Always Too Early, until Suddenly It Is Too Late.</a:t>
            </a:r>
            <a:r>
              <a:rPr lang="en-US" sz="1000" i="0" dirty="0">
                <a:latin typeface="Segoe UI" panose="020B0502040204020203" pitchFamily="34" charset="0"/>
              </a:rPr>
              <a:t> Diagnostics (Basel), 2021. </a:t>
            </a:r>
            <a:r>
              <a:rPr lang="en-US" sz="1000" b="1" i="0" dirty="0">
                <a:latin typeface="Segoe UI" panose="020B0502040204020203" pitchFamily="34" charset="0"/>
              </a:rPr>
              <a:t>11</a:t>
            </a:r>
            <a:r>
              <a:rPr lang="en-US" sz="1000" b="0" i="0" dirty="0">
                <a:latin typeface="Segoe UI" panose="020B0502040204020203" pitchFamily="34" charset="0"/>
              </a:rPr>
              <a:t>(1).</a:t>
            </a:r>
          </a:p>
        </p:txBody>
      </p:sp>
      <p:pic>
        <p:nvPicPr>
          <p:cNvPr id="16" name="Picture 15">
            <a:extLst>
              <a:ext uri="{FF2B5EF4-FFF2-40B4-BE49-F238E27FC236}">
                <a16:creationId xmlns:a16="http://schemas.microsoft.com/office/drawing/2014/main" id="{6C25AE97-5BAE-1340-8E0D-E784AEE1329B}"/>
              </a:ext>
              <a:ext uri="{C183D7F6-B498-43B3-948B-1728B52AA6E4}">
                <adec:decorative xmlns:adec="http://schemas.microsoft.com/office/drawing/2017/decorative" val="1"/>
              </a:ext>
            </a:extLst>
          </p:cNvPr>
          <p:cNvPicPr>
            <a:picLocks noChangeAspect="1"/>
          </p:cNvPicPr>
          <p:nvPr/>
        </p:nvPicPr>
        <p:blipFill>
          <a:blip r:embed="rId4" cstate="email">
            <a:alphaModFix/>
            <a:extLst>
              <a:ext uri="{28A0092B-C50C-407E-A947-70E740481C1C}">
                <a14:useLocalDpi xmlns:a14="http://schemas.microsoft.com/office/drawing/2010/main"/>
              </a:ext>
            </a:extLst>
          </a:blip>
          <a:stretch>
            <a:fillRect/>
          </a:stretch>
        </p:blipFill>
        <p:spPr>
          <a:xfrm>
            <a:off x="10872153" y="6129268"/>
            <a:ext cx="816927" cy="357892"/>
          </a:xfrm>
          <a:prstGeom prst="rect">
            <a:avLst/>
          </a:prstGeom>
        </p:spPr>
      </p:pic>
    </p:spTree>
    <p:extLst>
      <p:ext uri="{BB962C8B-B14F-4D97-AF65-F5344CB8AC3E}">
        <p14:creationId xmlns:p14="http://schemas.microsoft.com/office/powerpoint/2010/main" val="4040325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C823D-6540-4133-B9B0-0CB5B06EF2FF}"/>
              </a:ext>
            </a:extLst>
          </p:cNvPr>
          <p:cNvSpPr>
            <a:spLocks noGrp="1"/>
          </p:cNvSpPr>
          <p:nvPr>
            <p:ph type="title"/>
          </p:nvPr>
        </p:nvSpPr>
        <p:spPr>
          <a:xfrm>
            <a:off x="277840" y="3213981"/>
            <a:ext cx="4027241" cy="1018617"/>
          </a:xfrm>
        </p:spPr>
        <p:txBody>
          <a:bodyPr>
            <a:normAutofit fontScale="90000"/>
          </a:bodyPr>
          <a:lstStyle/>
          <a:p>
            <a:r>
              <a:rPr lang="en-US" dirty="0"/>
              <a:t>Clinical Utility of </a:t>
            </a:r>
            <a:br>
              <a:rPr lang="en-US" dirty="0"/>
            </a:br>
            <a:r>
              <a:rPr lang="en-US" dirty="0"/>
              <a:t>Liquid Biopsies</a:t>
            </a:r>
          </a:p>
        </p:txBody>
      </p:sp>
    </p:spTree>
    <p:extLst>
      <p:ext uri="{BB962C8B-B14F-4D97-AF65-F5344CB8AC3E}">
        <p14:creationId xmlns:p14="http://schemas.microsoft.com/office/powerpoint/2010/main" val="2688580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5184E373-B351-2B48-99F2-4E19BB5869A2}"/>
              </a:ext>
            </a:extLst>
          </p:cNvPr>
          <p:cNvSpPr txBox="1">
            <a:spLocks noGrp="1"/>
          </p:cNvSpPr>
          <p:nvPr>
            <p:ph type="title" idx="4294967295"/>
          </p:nvPr>
        </p:nvSpPr>
        <p:spPr>
          <a:xfrm>
            <a:off x="551109" y="79056"/>
            <a:ext cx="10431316" cy="1481951"/>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Liquid Biopsy Advantages and Applications</a:t>
            </a:r>
          </a:p>
        </p:txBody>
      </p:sp>
      <p:cxnSp>
        <p:nvCxnSpPr>
          <p:cNvPr id="14" name="Straight Connector 13">
            <a:extLst>
              <a:ext uri="{FF2B5EF4-FFF2-40B4-BE49-F238E27FC236}">
                <a16:creationId xmlns:a16="http://schemas.microsoft.com/office/drawing/2014/main" id="{20DC9DCE-9668-624E-8BDD-9B758002C0B5}"/>
              </a:ext>
              <a:ext uri="{C183D7F6-B498-43B3-948B-1728B52AA6E4}">
                <adec:decorative xmlns:adec="http://schemas.microsoft.com/office/drawing/2017/decorative" val="1"/>
              </a:ext>
            </a:extLst>
          </p:cNvPr>
          <p:cNvCxnSpPr>
            <a:cxnSpLocks/>
          </p:cNvCxnSpPr>
          <p:nvPr/>
        </p:nvCxnSpPr>
        <p:spPr>
          <a:xfrm>
            <a:off x="661859" y="1709121"/>
            <a:ext cx="10841689" cy="0"/>
          </a:xfrm>
          <a:prstGeom prst="line">
            <a:avLst/>
          </a:prstGeom>
          <a:ln w="19050"/>
        </p:spPr>
        <p:style>
          <a:lnRef idx="1">
            <a:schemeClr val="accent2"/>
          </a:lnRef>
          <a:fillRef idx="0">
            <a:schemeClr val="accent2"/>
          </a:fillRef>
          <a:effectRef idx="0">
            <a:schemeClr val="accent2"/>
          </a:effectRef>
          <a:fontRef idx="minor">
            <a:schemeClr val="tx1"/>
          </a:fontRef>
        </p:style>
      </p:cxnSp>
      <p:sp>
        <p:nvSpPr>
          <p:cNvPr id="2" name="TextBox 1">
            <a:extLst>
              <a:ext uri="{FF2B5EF4-FFF2-40B4-BE49-F238E27FC236}">
                <a16:creationId xmlns:a16="http://schemas.microsoft.com/office/drawing/2014/main" id="{52C4B5D2-4A01-4FF0-95DB-9984EFA349A1}"/>
              </a:ext>
            </a:extLst>
          </p:cNvPr>
          <p:cNvSpPr txBox="1"/>
          <p:nvPr/>
        </p:nvSpPr>
        <p:spPr>
          <a:xfrm>
            <a:off x="661860" y="2194559"/>
            <a:ext cx="5022844" cy="4396740"/>
          </a:xfrm>
          <a:prstGeom prst="rect">
            <a:avLst/>
          </a:prstGeom>
        </p:spPr>
        <p:txBody>
          <a:bodyPr/>
          <a:lstStyle>
            <a:defPPr>
              <a:defRPr lang="en-US"/>
            </a:defPPr>
            <a:lvl1pPr marL="228600" indent="-228600">
              <a:lnSpc>
                <a:spcPct val="90000"/>
              </a:lnSpc>
              <a:spcBef>
                <a:spcPts val="1000"/>
              </a:spcBef>
              <a:buFont typeface="Arial" panose="020B0604020202020204" pitchFamily="34" charset="0"/>
              <a:buChar char="•"/>
              <a:defRPr sz="2000">
                <a:solidFill>
                  <a:schemeClr val="accent4"/>
                </a:solidFill>
                <a:latin typeface="+mj-lt"/>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en-US" sz="2400" b="1" dirty="0">
                <a:latin typeface="+mn-lt"/>
              </a:rPr>
              <a:t>Advantages</a:t>
            </a:r>
          </a:p>
          <a:p>
            <a:r>
              <a:rPr lang="en-US" sz="2400" dirty="0">
                <a:latin typeface="+mn-lt"/>
              </a:rPr>
              <a:t>Noninvasive and an alternative for more inaccessible tumors</a:t>
            </a:r>
          </a:p>
          <a:p>
            <a:r>
              <a:rPr lang="en-US" sz="2400" dirty="0">
                <a:latin typeface="+mn-lt"/>
              </a:rPr>
              <a:t>Quicker</a:t>
            </a:r>
          </a:p>
          <a:p>
            <a:r>
              <a:rPr lang="en-US" sz="2400" dirty="0">
                <a:latin typeface="+mn-lt"/>
              </a:rPr>
              <a:t>Less expensive</a:t>
            </a:r>
          </a:p>
          <a:p>
            <a:pPr marL="0" indent="0">
              <a:buNone/>
            </a:pPr>
            <a:endParaRPr kumimoji="0" lang="en-US" sz="2400" b="0" i="0" u="none" strike="noStrike" kern="1200" cap="none" spc="0" normalizeH="0" baseline="0" noProof="0" dirty="0">
              <a:ln>
                <a:noFill/>
              </a:ln>
              <a:solidFill>
                <a:srgbClr val="4C627F"/>
              </a:solidFill>
              <a:effectLst/>
              <a:uLnTx/>
              <a:uFillTx/>
              <a:latin typeface="+mn-lt"/>
              <a:ea typeface="+mn-ea"/>
              <a:cs typeface="+mn-cs"/>
            </a:endParaRPr>
          </a:p>
        </p:txBody>
      </p:sp>
      <p:sp>
        <p:nvSpPr>
          <p:cNvPr id="11" name="TextBox 10">
            <a:extLst>
              <a:ext uri="{FF2B5EF4-FFF2-40B4-BE49-F238E27FC236}">
                <a16:creationId xmlns:a16="http://schemas.microsoft.com/office/drawing/2014/main" id="{3AA148B3-AACB-4E7F-9DEE-225AB0F13290}"/>
              </a:ext>
            </a:extLst>
          </p:cNvPr>
          <p:cNvSpPr txBox="1"/>
          <p:nvPr/>
        </p:nvSpPr>
        <p:spPr>
          <a:xfrm>
            <a:off x="6507298" y="2090786"/>
            <a:ext cx="5022844" cy="4396740"/>
          </a:xfrm>
          <a:prstGeom prst="rect">
            <a:avLst/>
          </a:prstGeom>
        </p:spPr>
        <p:txBody>
          <a:bodyPr/>
          <a:lstStyle>
            <a:defPPr>
              <a:defRPr lang="en-US"/>
            </a:defPPr>
            <a:lvl1pPr marL="228600" indent="-228600">
              <a:lnSpc>
                <a:spcPct val="90000"/>
              </a:lnSpc>
              <a:spcBef>
                <a:spcPts val="1000"/>
              </a:spcBef>
              <a:buFont typeface="Arial" panose="020B0604020202020204" pitchFamily="34" charset="0"/>
              <a:buChar char="•"/>
              <a:defRPr sz="2000">
                <a:solidFill>
                  <a:schemeClr val="accent4"/>
                </a:solidFill>
                <a:latin typeface="+mj-lt"/>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en-US" sz="2400" b="1" dirty="0">
                <a:solidFill>
                  <a:srgbClr val="4C627F"/>
                </a:solidFill>
                <a:latin typeface="+mn-lt"/>
              </a:rPr>
              <a:t>Applications [1]</a:t>
            </a:r>
            <a:endParaRPr lang="en-US" sz="2400" b="1" baseline="30000" dirty="0">
              <a:latin typeface="+mn-lt"/>
            </a:endParaRPr>
          </a:p>
          <a:p>
            <a:r>
              <a:rPr lang="en-US" sz="2400" dirty="0">
                <a:solidFill>
                  <a:schemeClr val="accent4"/>
                </a:solidFill>
                <a:latin typeface="+mn-lt"/>
              </a:rPr>
              <a:t>Cancer screening programs</a:t>
            </a:r>
          </a:p>
          <a:p>
            <a:r>
              <a:rPr lang="en-US" sz="2400" dirty="0">
                <a:solidFill>
                  <a:schemeClr val="accent4"/>
                </a:solidFill>
                <a:latin typeface="+mn-lt"/>
              </a:rPr>
              <a:t>Improved tumor staging</a:t>
            </a:r>
          </a:p>
          <a:p>
            <a:r>
              <a:rPr lang="en-US" sz="2400" dirty="0">
                <a:solidFill>
                  <a:schemeClr val="accent4"/>
                </a:solidFill>
                <a:latin typeface="+mn-lt"/>
              </a:rPr>
              <a:t>Response monitoring</a:t>
            </a:r>
          </a:p>
          <a:p>
            <a:r>
              <a:rPr lang="en-US" sz="2400" dirty="0">
                <a:solidFill>
                  <a:schemeClr val="accent4"/>
                </a:solidFill>
                <a:latin typeface="+mn-lt"/>
              </a:rPr>
              <a:t>Treatment targeting following genomic profiling</a:t>
            </a:r>
          </a:p>
        </p:txBody>
      </p:sp>
      <p:sp>
        <p:nvSpPr>
          <p:cNvPr id="7" name="TextBox 6">
            <a:extLst>
              <a:ext uri="{FF2B5EF4-FFF2-40B4-BE49-F238E27FC236}">
                <a16:creationId xmlns:a16="http://schemas.microsoft.com/office/drawing/2014/main" id="{3538C53A-15B8-4D2B-8D77-ACEF38F014BF}"/>
              </a:ext>
            </a:extLst>
          </p:cNvPr>
          <p:cNvSpPr txBox="1"/>
          <p:nvPr/>
        </p:nvSpPr>
        <p:spPr>
          <a:xfrm>
            <a:off x="678683" y="6487160"/>
            <a:ext cx="10320566"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Segoe UI" panose="020B0502040204020203" pitchFamily="34" charset="0"/>
              </a:rPr>
              <a:t>[1] </a:t>
            </a:r>
            <a:r>
              <a:rPr lang="en-US" sz="1000" dirty="0" err="1">
                <a:latin typeface="Segoe UI" panose="020B0502040204020203" pitchFamily="34" charset="0"/>
              </a:rPr>
              <a:t>Ijzerman</a:t>
            </a:r>
            <a:r>
              <a:rPr lang="en-US" sz="1000" dirty="0">
                <a:latin typeface="Segoe UI" panose="020B0502040204020203" pitchFamily="34" charset="0"/>
              </a:rPr>
              <a:t>., et al., </a:t>
            </a:r>
            <a:r>
              <a:rPr lang="en-US" sz="1000" i="1" dirty="0">
                <a:latin typeface="Segoe UI" panose="020B0502040204020203" pitchFamily="34" charset="0"/>
              </a:rPr>
              <a:t>Towards Routine Implementation of Liquid Biopsies in Cancer Management: It Is Always Too Early, until Suddenly It Is Too Late.</a:t>
            </a:r>
            <a:r>
              <a:rPr lang="en-US" sz="1000" i="0" dirty="0">
                <a:latin typeface="Segoe UI" panose="020B0502040204020203" pitchFamily="34" charset="0"/>
              </a:rPr>
              <a:t> Diagnostics (Basel), 2021. </a:t>
            </a:r>
            <a:r>
              <a:rPr lang="en-US" sz="1000" b="1" i="0" dirty="0">
                <a:latin typeface="Segoe UI" panose="020B0502040204020203" pitchFamily="34" charset="0"/>
              </a:rPr>
              <a:t>11</a:t>
            </a:r>
            <a:r>
              <a:rPr lang="en-US" sz="1000" b="0" i="0" dirty="0">
                <a:latin typeface="Segoe UI" panose="020B0502040204020203" pitchFamily="34" charset="0"/>
              </a:rPr>
              <a:t>(1).</a:t>
            </a:r>
          </a:p>
        </p:txBody>
      </p:sp>
      <p:pic>
        <p:nvPicPr>
          <p:cNvPr id="16" name="Picture 15">
            <a:extLst>
              <a:ext uri="{FF2B5EF4-FFF2-40B4-BE49-F238E27FC236}">
                <a16:creationId xmlns:a16="http://schemas.microsoft.com/office/drawing/2014/main" id="{6C25AE97-5BAE-1340-8E0D-E784AEE1329B}"/>
              </a:ext>
              <a:ext uri="{C183D7F6-B498-43B3-948B-1728B52AA6E4}">
                <adec:decorative xmlns:adec="http://schemas.microsoft.com/office/drawing/2017/decorative" val="1"/>
              </a:ext>
            </a:extLst>
          </p:cNvPr>
          <p:cNvPicPr>
            <a:picLocks noChangeAspect="1"/>
          </p:cNvPicPr>
          <p:nvPr/>
        </p:nvPicPr>
        <p:blipFill>
          <a:blip r:embed="rId3" cstate="email">
            <a:alphaModFix/>
            <a:extLst>
              <a:ext uri="{28A0092B-C50C-407E-A947-70E740481C1C}">
                <a14:useLocalDpi xmlns:a14="http://schemas.microsoft.com/office/drawing/2010/main"/>
              </a:ext>
            </a:extLst>
          </a:blip>
          <a:stretch>
            <a:fillRect/>
          </a:stretch>
        </p:blipFill>
        <p:spPr>
          <a:xfrm>
            <a:off x="10872153" y="6129268"/>
            <a:ext cx="816927" cy="357892"/>
          </a:xfrm>
          <a:prstGeom prst="rect">
            <a:avLst/>
          </a:prstGeom>
        </p:spPr>
      </p:pic>
    </p:spTree>
    <p:extLst>
      <p:ext uri="{BB962C8B-B14F-4D97-AF65-F5344CB8AC3E}">
        <p14:creationId xmlns:p14="http://schemas.microsoft.com/office/powerpoint/2010/main" val="3932019948"/>
      </p:ext>
    </p:extLst>
  </p:cSld>
  <p:clrMapOvr>
    <a:masterClrMapping/>
  </p:clrMapOvr>
</p:sld>
</file>

<file path=ppt/theme/theme1.xml><?xml version="1.0" encoding="utf-8"?>
<a:theme xmlns:a="http://schemas.openxmlformats.org/drawingml/2006/main" name="Office Theme">
  <a:themeElements>
    <a:clrScheme name="Custom 4">
      <a:dk1>
        <a:srgbClr val="4C627F"/>
      </a:dk1>
      <a:lt1>
        <a:srgbClr val="FEFFFF"/>
      </a:lt1>
      <a:dk2>
        <a:srgbClr val="424242"/>
      </a:dk2>
      <a:lt2>
        <a:srgbClr val="FEFFFF"/>
      </a:lt2>
      <a:accent1>
        <a:srgbClr val="A7C4DD"/>
      </a:accent1>
      <a:accent2>
        <a:srgbClr val="CCB78F"/>
      </a:accent2>
      <a:accent3>
        <a:srgbClr val="4C627F"/>
      </a:accent3>
      <a:accent4>
        <a:srgbClr val="4C627F"/>
      </a:accent4>
      <a:accent5>
        <a:srgbClr val="FEFFFF"/>
      </a:accent5>
      <a:accent6>
        <a:srgbClr val="FEFFFF"/>
      </a:accent6>
      <a:hlink>
        <a:srgbClr val="A7C4DD"/>
      </a:hlink>
      <a:folHlink>
        <a:srgbClr val="FEFF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25095</TotalTime>
  <Words>1991</Words>
  <Application>Microsoft Office PowerPoint</Application>
  <PresentationFormat>Widescreen</PresentationFormat>
  <Paragraphs>225</Paragraphs>
  <Slides>23</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Cambria Math</vt:lpstr>
      <vt:lpstr>Segoe UI</vt:lpstr>
      <vt:lpstr>Office Theme</vt:lpstr>
      <vt:lpstr>Cost Benefit Analyses for Liquid Biopsy Studies</vt:lpstr>
      <vt:lpstr>Outline</vt:lpstr>
      <vt:lpstr>Health Economics and Decision Making</vt:lpstr>
      <vt:lpstr>Health Economics and Economic Modeling</vt:lpstr>
      <vt:lpstr>Cost-Effectiveness Analyses</vt:lpstr>
      <vt:lpstr>Cost-Effectiveness of Liquid Biopsies</vt:lpstr>
      <vt:lpstr>Current Evidence</vt:lpstr>
      <vt:lpstr>Clinical Utility of  Liquid Biopsies</vt:lpstr>
      <vt:lpstr>Liquid Biopsy Advantages and Applications</vt:lpstr>
      <vt:lpstr>Cancer Screening Programs</vt:lpstr>
      <vt:lpstr>Improved Tumor Staging</vt:lpstr>
      <vt:lpstr>Response Monitoring</vt:lpstr>
      <vt:lpstr>Development of a Preliminary Liquid Biopsy CEA in Breast Cancer</vt:lpstr>
      <vt:lpstr>Model Goals</vt:lpstr>
      <vt:lpstr>Early Conceptual Model</vt:lpstr>
      <vt:lpstr>Model Overview</vt:lpstr>
      <vt:lpstr>Breast Cancer Natural History Model</vt:lpstr>
      <vt:lpstr>Breast Cancer Natural History Model</vt:lpstr>
      <vt:lpstr>Primary Assumptions</vt:lpstr>
      <vt:lpstr>Key Model Inputs</vt:lpstr>
      <vt:lpstr>Preliminary Model Results</vt:lpstr>
      <vt:lpstr>General Implications</vt:lpstr>
      <vt:lpstr>Q&amp;A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Benefit Analyses for Liquid Biopsy Studies</dc:title>
  <dc:creator>NCI Division of Cancer Prevention</dc:creator>
  <cp:lastModifiedBy>Lee, Jack (NIH/NCI) [F]</cp:lastModifiedBy>
  <cp:revision>134</cp:revision>
  <cp:lastPrinted>2019-03-13T15:04:02Z</cp:lastPrinted>
  <dcterms:created xsi:type="dcterms:W3CDTF">2018-11-28T14:19:07Z</dcterms:created>
  <dcterms:modified xsi:type="dcterms:W3CDTF">2022-04-01T04:22:23Z</dcterms:modified>
</cp:coreProperties>
</file>