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1" r:id="rId2"/>
    <p:sldId id="270"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257" autoAdjust="0"/>
    <p:restoredTop sz="86424" autoAdjust="0"/>
  </p:normalViewPr>
  <p:slideViewPr>
    <p:cSldViewPr snapToGrid="0">
      <p:cViewPr varScale="1">
        <p:scale>
          <a:sx n="51" d="100"/>
          <a:sy n="51" d="100"/>
        </p:scale>
        <p:origin x="-28" y="288"/>
      </p:cViewPr>
      <p:guideLst/>
    </p:cSldViewPr>
  </p:slideViewPr>
  <p:outlineViewPr>
    <p:cViewPr>
      <p:scale>
        <a:sx n="33" d="100"/>
        <a:sy n="33" d="100"/>
      </p:scale>
      <p:origin x="0" y="-9408"/>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98A0DB-0808-5F4E-B16C-D38F66A17A91}" type="datetimeFigureOut">
              <a:rPr lang="en-US" smtClean="0"/>
              <a:t>7/13/2023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45CEFE-43EB-654A-9523-86F16C9F25E1}" type="slidenum">
              <a:rPr lang="en-US" smtClean="0"/>
              <a:t>‹#›</a:t>
            </a:fld>
            <a:endParaRPr lang="en-US"/>
          </a:p>
        </p:txBody>
      </p:sp>
    </p:spTree>
    <p:extLst>
      <p:ext uri="{BB962C8B-B14F-4D97-AF65-F5344CB8AC3E}">
        <p14:creationId xmlns:p14="http://schemas.microsoft.com/office/powerpoint/2010/main" val="1845101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1</a:t>
            </a:fld>
            <a:endParaRPr lang="en-US"/>
          </a:p>
        </p:txBody>
      </p:sp>
    </p:spTree>
    <p:extLst>
      <p:ext uri="{BB962C8B-B14F-4D97-AF65-F5344CB8AC3E}">
        <p14:creationId xmlns:p14="http://schemas.microsoft.com/office/powerpoint/2010/main" val="4276551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15</a:t>
            </a:fld>
            <a:endParaRPr lang="en-US"/>
          </a:p>
        </p:txBody>
      </p:sp>
    </p:spTree>
    <p:extLst>
      <p:ext uri="{BB962C8B-B14F-4D97-AF65-F5344CB8AC3E}">
        <p14:creationId xmlns:p14="http://schemas.microsoft.com/office/powerpoint/2010/main" val="4263917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16</a:t>
            </a:fld>
            <a:endParaRPr lang="en-US"/>
          </a:p>
        </p:txBody>
      </p:sp>
    </p:spTree>
    <p:extLst>
      <p:ext uri="{BB962C8B-B14F-4D97-AF65-F5344CB8AC3E}">
        <p14:creationId xmlns:p14="http://schemas.microsoft.com/office/powerpoint/2010/main" val="2100792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17</a:t>
            </a:fld>
            <a:endParaRPr lang="en-US"/>
          </a:p>
        </p:txBody>
      </p:sp>
    </p:spTree>
    <p:extLst>
      <p:ext uri="{BB962C8B-B14F-4D97-AF65-F5344CB8AC3E}">
        <p14:creationId xmlns:p14="http://schemas.microsoft.com/office/powerpoint/2010/main" val="2781068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5CEFE-43EB-654A-9523-86F16C9F25E1}" type="slidenum">
              <a:rPr lang="en-US" smtClean="0"/>
              <a:t>2</a:t>
            </a:fld>
            <a:endParaRPr lang="en-US"/>
          </a:p>
        </p:txBody>
      </p:sp>
    </p:spTree>
    <p:extLst>
      <p:ext uri="{BB962C8B-B14F-4D97-AF65-F5344CB8AC3E}">
        <p14:creationId xmlns:p14="http://schemas.microsoft.com/office/powerpoint/2010/main" val="1787514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5CEFE-43EB-654A-9523-86F16C9F25E1}" type="slidenum">
              <a:rPr lang="en-US" smtClean="0"/>
              <a:t>3</a:t>
            </a:fld>
            <a:endParaRPr lang="en-US"/>
          </a:p>
        </p:txBody>
      </p:sp>
    </p:spTree>
    <p:extLst>
      <p:ext uri="{BB962C8B-B14F-4D97-AF65-F5344CB8AC3E}">
        <p14:creationId xmlns:p14="http://schemas.microsoft.com/office/powerpoint/2010/main" val="1211644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5</a:t>
            </a:fld>
            <a:endParaRPr lang="en-US"/>
          </a:p>
        </p:txBody>
      </p:sp>
    </p:spTree>
    <p:extLst>
      <p:ext uri="{BB962C8B-B14F-4D97-AF65-F5344CB8AC3E}">
        <p14:creationId xmlns:p14="http://schemas.microsoft.com/office/powerpoint/2010/main" val="65075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6</a:t>
            </a:fld>
            <a:endParaRPr lang="en-US"/>
          </a:p>
        </p:txBody>
      </p:sp>
    </p:spTree>
    <p:extLst>
      <p:ext uri="{BB962C8B-B14F-4D97-AF65-F5344CB8AC3E}">
        <p14:creationId xmlns:p14="http://schemas.microsoft.com/office/powerpoint/2010/main" val="1436669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9</a:t>
            </a:fld>
            <a:endParaRPr lang="en-US"/>
          </a:p>
        </p:txBody>
      </p:sp>
    </p:spTree>
    <p:extLst>
      <p:ext uri="{BB962C8B-B14F-4D97-AF65-F5344CB8AC3E}">
        <p14:creationId xmlns:p14="http://schemas.microsoft.com/office/powerpoint/2010/main" val="3629448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10</a:t>
            </a:fld>
            <a:endParaRPr lang="en-US"/>
          </a:p>
        </p:txBody>
      </p:sp>
    </p:spTree>
    <p:extLst>
      <p:ext uri="{BB962C8B-B14F-4D97-AF65-F5344CB8AC3E}">
        <p14:creationId xmlns:p14="http://schemas.microsoft.com/office/powerpoint/2010/main" val="903193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11</a:t>
            </a:fld>
            <a:endParaRPr lang="en-US"/>
          </a:p>
        </p:txBody>
      </p:sp>
    </p:spTree>
    <p:extLst>
      <p:ext uri="{BB962C8B-B14F-4D97-AF65-F5344CB8AC3E}">
        <p14:creationId xmlns:p14="http://schemas.microsoft.com/office/powerpoint/2010/main" val="3223640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14</a:t>
            </a:fld>
            <a:endParaRPr lang="en-US"/>
          </a:p>
        </p:txBody>
      </p:sp>
    </p:spTree>
    <p:extLst>
      <p:ext uri="{BB962C8B-B14F-4D97-AF65-F5344CB8AC3E}">
        <p14:creationId xmlns:p14="http://schemas.microsoft.com/office/powerpoint/2010/main" val="3531336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FF6FE-CDF1-7C9C-9D15-B7EDD4E93A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BF2145-6E8D-425E-9A54-2D306343BC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EF1E11-4E2B-6E41-02A1-E9EF70547E08}"/>
              </a:ext>
            </a:extLst>
          </p:cNvPr>
          <p:cNvSpPr>
            <a:spLocks noGrp="1"/>
          </p:cNvSpPr>
          <p:nvPr>
            <p:ph type="dt" sz="half" idx="10"/>
          </p:nvPr>
        </p:nvSpPr>
        <p:spPr/>
        <p:txBody>
          <a:bodyPr/>
          <a:lstStyle/>
          <a:p>
            <a:fld id="{824D66BD-7225-4023-A4C3-883B0E849BDE}" type="datetimeFigureOut">
              <a:rPr lang="en-US" smtClean="0"/>
              <a:t>7/13/2023</a:t>
            </a:fld>
            <a:endParaRPr lang="en-US"/>
          </a:p>
        </p:txBody>
      </p:sp>
      <p:sp>
        <p:nvSpPr>
          <p:cNvPr id="5" name="Footer Placeholder 4">
            <a:extLst>
              <a:ext uri="{FF2B5EF4-FFF2-40B4-BE49-F238E27FC236}">
                <a16:creationId xmlns:a16="http://schemas.microsoft.com/office/drawing/2014/main" id="{7D33209A-7FA2-BF4D-C4F6-12D7292969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7AA91B-5F01-8FD7-2BBD-F13949B095E8}"/>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1438405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C8AFC-706C-9381-9D83-24CB7B958B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D8A404-9DE4-ACA2-57B9-19D2DC0F58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3433D-4344-046B-5375-EF4F78AD965C}"/>
              </a:ext>
            </a:extLst>
          </p:cNvPr>
          <p:cNvSpPr>
            <a:spLocks noGrp="1"/>
          </p:cNvSpPr>
          <p:nvPr>
            <p:ph type="dt" sz="half" idx="10"/>
          </p:nvPr>
        </p:nvSpPr>
        <p:spPr/>
        <p:txBody>
          <a:bodyPr/>
          <a:lstStyle/>
          <a:p>
            <a:fld id="{824D66BD-7225-4023-A4C3-883B0E849BDE}" type="datetimeFigureOut">
              <a:rPr lang="en-US" smtClean="0"/>
              <a:t>7/13/2023</a:t>
            </a:fld>
            <a:endParaRPr lang="en-US"/>
          </a:p>
        </p:txBody>
      </p:sp>
      <p:sp>
        <p:nvSpPr>
          <p:cNvPr id="5" name="Footer Placeholder 4">
            <a:extLst>
              <a:ext uri="{FF2B5EF4-FFF2-40B4-BE49-F238E27FC236}">
                <a16:creationId xmlns:a16="http://schemas.microsoft.com/office/drawing/2014/main" id="{B9696C43-EF79-0A1A-3650-73A6E7450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E7DA1-7728-8D0C-BF83-A5F0861E70F1}"/>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3103077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A95C93-FE32-D5E2-85EA-5CCD8306B6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5F765D-E182-DB9C-1C02-D7EC7A0422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E03DAA-1003-0340-12A6-09C79E082BB0}"/>
              </a:ext>
            </a:extLst>
          </p:cNvPr>
          <p:cNvSpPr>
            <a:spLocks noGrp="1"/>
          </p:cNvSpPr>
          <p:nvPr>
            <p:ph type="dt" sz="half" idx="10"/>
          </p:nvPr>
        </p:nvSpPr>
        <p:spPr/>
        <p:txBody>
          <a:bodyPr/>
          <a:lstStyle/>
          <a:p>
            <a:fld id="{824D66BD-7225-4023-A4C3-883B0E849BDE}" type="datetimeFigureOut">
              <a:rPr lang="en-US" smtClean="0"/>
              <a:t>7/13/2023</a:t>
            </a:fld>
            <a:endParaRPr lang="en-US"/>
          </a:p>
        </p:txBody>
      </p:sp>
      <p:sp>
        <p:nvSpPr>
          <p:cNvPr id="5" name="Footer Placeholder 4">
            <a:extLst>
              <a:ext uri="{FF2B5EF4-FFF2-40B4-BE49-F238E27FC236}">
                <a16:creationId xmlns:a16="http://schemas.microsoft.com/office/drawing/2014/main" id="{7B93DC0A-67AD-4971-2216-A7C1EEE6E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D04853-B822-4B28-C5AF-82EAD813D3B5}"/>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356899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A973-01C5-E412-FA27-0116DC8A63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7A7AA8-6D52-E00C-0352-6FC466268A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EAD4D3-F410-2D4A-897A-B83624B72FF8}"/>
              </a:ext>
            </a:extLst>
          </p:cNvPr>
          <p:cNvSpPr>
            <a:spLocks noGrp="1"/>
          </p:cNvSpPr>
          <p:nvPr>
            <p:ph type="dt" sz="half" idx="10"/>
          </p:nvPr>
        </p:nvSpPr>
        <p:spPr/>
        <p:txBody>
          <a:bodyPr/>
          <a:lstStyle/>
          <a:p>
            <a:fld id="{824D66BD-7225-4023-A4C3-883B0E849BDE}" type="datetimeFigureOut">
              <a:rPr lang="en-US" smtClean="0"/>
              <a:t>7/13/2023</a:t>
            </a:fld>
            <a:endParaRPr lang="en-US"/>
          </a:p>
        </p:txBody>
      </p:sp>
      <p:sp>
        <p:nvSpPr>
          <p:cNvPr id="5" name="Footer Placeholder 4">
            <a:extLst>
              <a:ext uri="{FF2B5EF4-FFF2-40B4-BE49-F238E27FC236}">
                <a16:creationId xmlns:a16="http://schemas.microsoft.com/office/drawing/2014/main" id="{F712B0DD-AE0F-D03A-FE87-7E9250519B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F58455-9E69-A7CA-16F8-EA0CB1BD0B20}"/>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4281655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8A4A1-6061-6AF6-E2F5-D9E9F39735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5998BC-0EBE-12E3-3A96-7BD0FD2259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C67791-F8F0-0492-37A7-520D93B7FCE0}"/>
              </a:ext>
            </a:extLst>
          </p:cNvPr>
          <p:cNvSpPr>
            <a:spLocks noGrp="1"/>
          </p:cNvSpPr>
          <p:nvPr>
            <p:ph type="dt" sz="half" idx="10"/>
          </p:nvPr>
        </p:nvSpPr>
        <p:spPr/>
        <p:txBody>
          <a:bodyPr/>
          <a:lstStyle/>
          <a:p>
            <a:fld id="{824D66BD-7225-4023-A4C3-883B0E849BDE}" type="datetimeFigureOut">
              <a:rPr lang="en-US" smtClean="0"/>
              <a:t>7/13/2023</a:t>
            </a:fld>
            <a:endParaRPr lang="en-US"/>
          </a:p>
        </p:txBody>
      </p:sp>
      <p:sp>
        <p:nvSpPr>
          <p:cNvPr id="5" name="Footer Placeholder 4">
            <a:extLst>
              <a:ext uri="{FF2B5EF4-FFF2-40B4-BE49-F238E27FC236}">
                <a16:creationId xmlns:a16="http://schemas.microsoft.com/office/drawing/2014/main" id="{EAEF8499-11B1-5839-B0C0-E892B8086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AF181-5D24-7E81-56DC-90062E1FBF5D}"/>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333056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F71F1-5A1C-F7C1-BEC3-A9D08DCB8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178CDE-945E-91CF-8D67-75881AD0D9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24F68E-2C71-E26E-678C-6D9DD0C9EB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00BFE2-04C5-EB66-F952-1053F236F02B}"/>
              </a:ext>
            </a:extLst>
          </p:cNvPr>
          <p:cNvSpPr>
            <a:spLocks noGrp="1"/>
          </p:cNvSpPr>
          <p:nvPr>
            <p:ph type="dt" sz="half" idx="10"/>
          </p:nvPr>
        </p:nvSpPr>
        <p:spPr/>
        <p:txBody>
          <a:bodyPr/>
          <a:lstStyle/>
          <a:p>
            <a:fld id="{824D66BD-7225-4023-A4C3-883B0E849BDE}" type="datetimeFigureOut">
              <a:rPr lang="en-US" smtClean="0"/>
              <a:t>7/13/2023</a:t>
            </a:fld>
            <a:endParaRPr lang="en-US"/>
          </a:p>
        </p:txBody>
      </p:sp>
      <p:sp>
        <p:nvSpPr>
          <p:cNvPr id="6" name="Footer Placeholder 5">
            <a:extLst>
              <a:ext uri="{FF2B5EF4-FFF2-40B4-BE49-F238E27FC236}">
                <a16:creationId xmlns:a16="http://schemas.microsoft.com/office/drawing/2014/main" id="{C80C73B8-5A0F-3006-8DEC-E41D432429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DC6DA0-98EB-14B8-BB1E-161938522E37}"/>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3711981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FA8AE-2CCB-60EF-E4AD-E32C5F14CD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5E50EE-F583-2FCC-F12C-77F2506D75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F7A09E-DC96-F5D8-89E6-EC50920BED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3B4FF7-C911-3C1C-5E89-676657EFF5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E057C-DF42-3344-A6BC-F66BD071E3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50D81F-15DD-3317-40CE-13A8F875AD58}"/>
              </a:ext>
            </a:extLst>
          </p:cNvPr>
          <p:cNvSpPr>
            <a:spLocks noGrp="1"/>
          </p:cNvSpPr>
          <p:nvPr>
            <p:ph type="dt" sz="half" idx="10"/>
          </p:nvPr>
        </p:nvSpPr>
        <p:spPr/>
        <p:txBody>
          <a:bodyPr/>
          <a:lstStyle/>
          <a:p>
            <a:fld id="{824D66BD-7225-4023-A4C3-883B0E849BDE}" type="datetimeFigureOut">
              <a:rPr lang="en-US" smtClean="0"/>
              <a:t>7/13/2023</a:t>
            </a:fld>
            <a:endParaRPr lang="en-US"/>
          </a:p>
        </p:txBody>
      </p:sp>
      <p:sp>
        <p:nvSpPr>
          <p:cNvPr id="8" name="Footer Placeholder 7">
            <a:extLst>
              <a:ext uri="{FF2B5EF4-FFF2-40B4-BE49-F238E27FC236}">
                <a16:creationId xmlns:a16="http://schemas.microsoft.com/office/drawing/2014/main" id="{56DE8A87-D0DC-3EEF-7D6E-102351C221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6F3767-E079-5B77-00CF-B444628F617D}"/>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121328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52129-D5A8-A083-1D30-A8C8EA046F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6D0D89-8868-AE58-50A8-C55F6EDA4243}"/>
              </a:ext>
            </a:extLst>
          </p:cNvPr>
          <p:cNvSpPr>
            <a:spLocks noGrp="1"/>
          </p:cNvSpPr>
          <p:nvPr>
            <p:ph type="dt" sz="half" idx="10"/>
          </p:nvPr>
        </p:nvSpPr>
        <p:spPr/>
        <p:txBody>
          <a:bodyPr/>
          <a:lstStyle/>
          <a:p>
            <a:fld id="{824D66BD-7225-4023-A4C3-883B0E849BDE}" type="datetimeFigureOut">
              <a:rPr lang="en-US" smtClean="0"/>
              <a:t>7/13/2023</a:t>
            </a:fld>
            <a:endParaRPr lang="en-US"/>
          </a:p>
        </p:txBody>
      </p:sp>
      <p:sp>
        <p:nvSpPr>
          <p:cNvPr id="4" name="Footer Placeholder 3">
            <a:extLst>
              <a:ext uri="{FF2B5EF4-FFF2-40B4-BE49-F238E27FC236}">
                <a16:creationId xmlns:a16="http://schemas.microsoft.com/office/drawing/2014/main" id="{2380B078-8119-1C1D-1E97-4A5765A28B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68876F-9690-1B98-71F5-1BA7CB63EB28}"/>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182550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6C8EBC-21C3-58EF-6DDD-C12F42B6CAF3}"/>
              </a:ext>
            </a:extLst>
          </p:cNvPr>
          <p:cNvSpPr>
            <a:spLocks noGrp="1"/>
          </p:cNvSpPr>
          <p:nvPr>
            <p:ph type="dt" sz="half" idx="10"/>
          </p:nvPr>
        </p:nvSpPr>
        <p:spPr/>
        <p:txBody>
          <a:bodyPr/>
          <a:lstStyle/>
          <a:p>
            <a:fld id="{824D66BD-7225-4023-A4C3-883B0E849BDE}" type="datetimeFigureOut">
              <a:rPr lang="en-US" smtClean="0"/>
              <a:t>7/13/2023</a:t>
            </a:fld>
            <a:endParaRPr lang="en-US"/>
          </a:p>
        </p:txBody>
      </p:sp>
      <p:sp>
        <p:nvSpPr>
          <p:cNvPr id="3" name="Footer Placeholder 2">
            <a:extLst>
              <a:ext uri="{FF2B5EF4-FFF2-40B4-BE49-F238E27FC236}">
                <a16:creationId xmlns:a16="http://schemas.microsoft.com/office/drawing/2014/main" id="{1DE0024C-AC25-EEF0-D9D6-FDD8B0B67E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C76D70-F08B-D81E-3CE8-3C8C9B221924}"/>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902578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C4B3D-2E07-79E4-D22D-BAC9562FBC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E5A411-2917-E5F6-6E12-5941F3C45F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FD3009-5291-12A4-4887-ECCCBE6717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27F59E-F5EB-E59F-873A-30A636B8671E}"/>
              </a:ext>
            </a:extLst>
          </p:cNvPr>
          <p:cNvSpPr>
            <a:spLocks noGrp="1"/>
          </p:cNvSpPr>
          <p:nvPr>
            <p:ph type="dt" sz="half" idx="10"/>
          </p:nvPr>
        </p:nvSpPr>
        <p:spPr/>
        <p:txBody>
          <a:bodyPr/>
          <a:lstStyle/>
          <a:p>
            <a:fld id="{824D66BD-7225-4023-A4C3-883B0E849BDE}" type="datetimeFigureOut">
              <a:rPr lang="en-US" smtClean="0"/>
              <a:t>7/13/2023</a:t>
            </a:fld>
            <a:endParaRPr lang="en-US"/>
          </a:p>
        </p:txBody>
      </p:sp>
      <p:sp>
        <p:nvSpPr>
          <p:cNvPr id="6" name="Footer Placeholder 5">
            <a:extLst>
              <a:ext uri="{FF2B5EF4-FFF2-40B4-BE49-F238E27FC236}">
                <a16:creationId xmlns:a16="http://schemas.microsoft.com/office/drawing/2014/main" id="{E6BDCA0B-2E6E-BF8E-D9D1-6A24C68022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64E8FF-D3F8-E6AE-8559-BA5CB6043E34}"/>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1193640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981C3-3B17-FB70-E617-A6B051E26D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794193-3BCE-4832-4DA4-02E630FE5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35A5D3-3D00-9EB0-4E57-B9C9E55F06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47A2C-7C05-4B89-DCAC-90915F75AFEA}"/>
              </a:ext>
            </a:extLst>
          </p:cNvPr>
          <p:cNvSpPr>
            <a:spLocks noGrp="1"/>
          </p:cNvSpPr>
          <p:nvPr>
            <p:ph type="dt" sz="half" idx="10"/>
          </p:nvPr>
        </p:nvSpPr>
        <p:spPr/>
        <p:txBody>
          <a:bodyPr/>
          <a:lstStyle/>
          <a:p>
            <a:fld id="{824D66BD-7225-4023-A4C3-883B0E849BDE}" type="datetimeFigureOut">
              <a:rPr lang="en-US" smtClean="0"/>
              <a:t>7/13/2023</a:t>
            </a:fld>
            <a:endParaRPr lang="en-US"/>
          </a:p>
        </p:txBody>
      </p:sp>
      <p:sp>
        <p:nvSpPr>
          <p:cNvPr id="6" name="Footer Placeholder 5">
            <a:extLst>
              <a:ext uri="{FF2B5EF4-FFF2-40B4-BE49-F238E27FC236}">
                <a16:creationId xmlns:a16="http://schemas.microsoft.com/office/drawing/2014/main" id="{1D081C51-DFDE-4981-E5B8-03B8AF3F5B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D6B447-E2C3-7A77-E254-12DCA2C0720D}"/>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4180745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AF8254-34B1-0276-EAB5-1CBE797200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BA18D6-8A4C-3FD1-6A61-5485C15970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31EFE-7156-F714-F729-792B913168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D66BD-7225-4023-A4C3-883B0E849BDE}" type="datetimeFigureOut">
              <a:rPr lang="en-US" smtClean="0"/>
              <a:t>7/13/2023</a:t>
            </a:fld>
            <a:endParaRPr lang="en-US"/>
          </a:p>
        </p:txBody>
      </p:sp>
      <p:sp>
        <p:nvSpPr>
          <p:cNvPr id="5" name="Footer Placeholder 4">
            <a:extLst>
              <a:ext uri="{FF2B5EF4-FFF2-40B4-BE49-F238E27FC236}">
                <a16:creationId xmlns:a16="http://schemas.microsoft.com/office/drawing/2014/main" id="{6BBBC995-D900-A779-41CE-5A2FAA6215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DF474C-977C-EDFB-8FEA-5214FFC865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85F3D4-1544-4534-A92E-14B757773651}" type="slidenum">
              <a:rPr lang="en-US" smtClean="0"/>
              <a:t>‹#›</a:t>
            </a:fld>
            <a:endParaRPr lang="en-US"/>
          </a:p>
        </p:txBody>
      </p:sp>
    </p:spTree>
    <p:extLst>
      <p:ext uri="{BB962C8B-B14F-4D97-AF65-F5344CB8AC3E}">
        <p14:creationId xmlns:p14="http://schemas.microsoft.com/office/powerpoint/2010/main" val="2424928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ULACNet-202: Site Initiation Visits (SIVs)&#10;in Brazil &amp; Mexico: Gallery of images">
            <a:extLst>
              <a:ext uri="{FF2B5EF4-FFF2-40B4-BE49-F238E27FC236}">
                <a16:creationId xmlns:a16="http://schemas.microsoft.com/office/drawing/2014/main" id="{E6CA66E4-C192-19B6-7FE4-7E0500649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086650" cy="6455885"/>
          </a:xfrm>
          <a:prstGeom prst="rect">
            <a:avLst/>
          </a:prstGeom>
        </p:spPr>
      </p:pic>
      <p:sp>
        <p:nvSpPr>
          <p:cNvPr id="2" name="Title 1">
            <a:extLst>
              <a:ext uri="{FF2B5EF4-FFF2-40B4-BE49-F238E27FC236}">
                <a16:creationId xmlns:a16="http://schemas.microsoft.com/office/drawing/2014/main" id="{6825C80D-3287-A7EF-E4B9-62FEB63DBA04}"/>
              </a:ext>
            </a:extLst>
          </p:cNvPr>
          <p:cNvSpPr>
            <a:spLocks noGrp="1"/>
          </p:cNvSpPr>
          <p:nvPr>
            <p:ph type="title"/>
          </p:nvPr>
        </p:nvSpPr>
        <p:spPr>
          <a:xfrm>
            <a:off x="838200" y="-1019175"/>
            <a:ext cx="10515600" cy="1325563"/>
          </a:xfrm>
        </p:spPr>
        <p:txBody>
          <a:bodyPr/>
          <a:lstStyle/>
          <a:p>
            <a:r>
              <a:rPr lang="en-US" dirty="0">
                <a:solidFill>
                  <a:srgbClr val="E6E6E6"/>
                </a:solidFill>
              </a:rPr>
              <a:t>ULACNet-202: Site Initiation Visits</a:t>
            </a:r>
          </a:p>
        </p:txBody>
      </p:sp>
    </p:spTree>
    <p:extLst>
      <p:ext uri="{BB962C8B-B14F-4D97-AF65-F5344CB8AC3E}">
        <p14:creationId xmlns:p14="http://schemas.microsoft.com/office/powerpoint/2010/main" val="2049994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an airplane and sky">
            <a:extLst>
              <a:ext uri="{FF2B5EF4-FFF2-40B4-BE49-F238E27FC236}">
                <a16:creationId xmlns:a16="http://schemas.microsoft.com/office/drawing/2014/main" id="{FB77D4D9-C467-8A3B-344A-168C33FA1BEC}"/>
              </a:ext>
            </a:extLst>
          </p:cNvPr>
          <p:cNvPicPr>
            <a:picLocks noChangeAspect="1"/>
          </p:cNvPicPr>
          <p:nvPr/>
        </p:nvPicPr>
        <p:blipFill rotWithShape="1">
          <a:blip r:embed="rId3">
            <a:extLst>
              <a:ext uri="{28A0092B-C50C-407E-A947-70E740481C1C}">
                <a14:useLocalDpi xmlns:a14="http://schemas.microsoft.com/office/drawing/2010/main" val="0"/>
              </a:ext>
            </a:extLst>
          </a:blip>
          <a:srcRect t="21783"/>
          <a:stretch/>
        </p:blipFill>
        <p:spPr>
          <a:xfrm>
            <a:off x="-1" y="10"/>
            <a:ext cx="5151179" cy="6857990"/>
          </a:xfrm>
          <a:prstGeom prst="rect">
            <a:avLst/>
          </a:prstGeom>
        </p:spPr>
      </p:pic>
      <p:cxnSp>
        <p:nvCxnSpPr>
          <p:cNvPr id="17" name="Straight Connector 16">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FDDB8D3-875E-3BF0-8F48-DD7BD0EF5D1D}"/>
              </a:ext>
            </a:extLst>
          </p:cNvPr>
          <p:cNvSpPr>
            <a:spLocks noGrp="1"/>
          </p:cNvSpPr>
          <p:nvPr>
            <p:ph idx="1"/>
          </p:nvPr>
        </p:nvSpPr>
        <p:spPr>
          <a:xfrm>
            <a:off x="5868557" y="2551176"/>
            <a:ext cx="5444382" cy="3591207"/>
          </a:xfrm>
        </p:spPr>
        <p:txBody>
          <a:bodyPr>
            <a:normAutofit/>
          </a:bodyPr>
          <a:lstStyle/>
          <a:p>
            <a:pPr marL="0" indent="0">
              <a:buNone/>
            </a:pPr>
            <a:r>
              <a:rPr lang="en-US" sz="1800" dirty="0">
                <a:effectLst/>
                <a:latin typeface="Calibri" panose="020F0502020204030204" pitchFamily="34" charset="0"/>
                <a:ea typeface="Calibri" panose="020F0502020204030204" pitchFamily="34" charset="0"/>
                <a:cs typeface="Calibri" panose="020F0502020204030204" pitchFamily="34" charset="0"/>
              </a:rPr>
              <a:t>Fast-forward a few months, and our team was now ready for our second SIV at our Mexico site. Fresh off the heels of our previous site visit in São Paulo, we had updated the agenda with some new activities and discussions.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
        <p:nvSpPr>
          <p:cNvPr id="2" name="Title 1">
            <a:extLst>
              <a:ext uri="{FF2B5EF4-FFF2-40B4-BE49-F238E27FC236}">
                <a16:creationId xmlns:a16="http://schemas.microsoft.com/office/drawing/2014/main" id="{B13559C1-45F1-F218-2B8A-89CC510AC8B7}"/>
              </a:ext>
            </a:extLst>
          </p:cNvPr>
          <p:cNvSpPr>
            <a:spLocks noGrp="1"/>
          </p:cNvSpPr>
          <p:nvPr>
            <p:ph type="title"/>
          </p:nvPr>
        </p:nvSpPr>
        <p:spPr>
          <a:xfrm>
            <a:off x="838200" y="-917575"/>
            <a:ext cx="10515600" cy="1325563"/>
          </a:xfrm>
        </p:spPr>
        <p:txBody>
          <a:bodyPr/>
          <a:lstStyle/>
          <a:p>
            <a:r>
              <a:rPr lang="en-US" dirty="0">
                <a:solidFill>
                  <a:srgbClr val="E6E6E6"/>
                </a:solidFill>
              </a:rPr>
              <a:t>Flight to Mexico</a:t>
            </a:r>
          </a:p>
        </p:txBody>
      </p:sp>
    </p:spTree>
    <p:extLst>
      <p:ext uri="{BB962C8B-B14F-4D97-AF65-F5344CB8AC3E}">
        <p14:creationId xmlns:p14="http://schemas.microsoft.com/office/powerpoint/2010/main" val="1475678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2D05657-94EE-4B2D-BC1B-A1D065063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7586665A-47B3-4AEE-BC94-15D89FF70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5099" y="486184"/>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Picture 6" descr="A picture containing floor, indoor, ceiling, plant">
            <a:extLst>
              <a:ext uri="{FF2B5EF4-FFF2-40B4-BE49-F238E27FC236}">
                <a16:creationId xmlns:a16="http://schemas.microsoft.com/office/drawing/2014/main" id="{8400B05B-F21E-8C6E-275F-691ECB7DE4F0}"/>
              </a:ext>
            </a:extLst>
          </p:cNvPr>
          <p:cNvPicPr>
            <a:picLocks noChangeAspect="1"/>
          </p:cNvPicPr>
          <p:nvPr/>
        </p:nvPicPr>
        <p:blipFill rotWithShape="1">
          <a:blip r:embed="rId3">
            <a:extLst>
              <a:ext uri="{28A0092B-C50C-407E-A947-70E740481C1C}">
                <a14:useLocalDpi xmlns:a14="http://schemas.microsoft.com/office/drawing/2010/main" val="0"/>
              </a:ext>
            </a:extLst>
          </a:blip>
          <a:srcRect t="16724" r="2" b="25277"/>
          <a:stretch/>
        </p:blipFill>
        <p:spPr>
          <a:xfrm>
            <a:off x="581526" y="258142"/>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pic>
        <p:nvPicPr>
          <p:cNvPr id="5" name="Picture 4" descr="A group of people sitting at tables&#10;">
            <a:extLst>
              <a:ext uri="{FF2B5EF4-FFF2-40B4-BE49-F238E27FC236}">
                <a16:creationId xmlns:a16="http://schemas.microsoft.com/office/drawing/2014/main" id="{800EB818-3665-7581-9663-16760C41B6B8}"/>
              </a:ext>
            </a:extLst>
          </p:cNvPr>
          <p:cNvPicPr>
            <a:picLocks noChangeAspect="1"/>
          </p:cNvPicPr>
          <p:nvPr/>
        </p:nvPicPr>
        <p:blipFill rotWithShape="1">
          <a:blip r:embed="rId4">
            <a:extLst>
              <a:ext uri="{28A0092B-C50C-407E-A947-70E740481C1C}">
                <a14:useLocalDpi xmlns:a14="http://schemas.microsoft.com/office/drawing/2010/main" val="0"/>
              </a:ext>
            </a:extLst>
          </a:blip>
          <a:srcRect l="24655" r="9096" b="2"/>
          <a:stretch/>
        </p:blipFill>
        <p:spPr>
          <a:xfrm>
            <a:off x="581526" y="3486449"/>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
        <p:nvSpPr>
          <p:cNvPr id="3" name="Content Placeholder 2">
            <a:extLst>
              <a:ext uri="{FF2B5EF4-FFF2-40B4-BE49-F238E27FC236}">
                <a16:creationId xmlns:a16="http://schemas.microsoft.com/office/drawing/2014/main" id="{78789F3F-3F39-4ED2-9602-A7FB32FB57C8}"/>
              </a:ext>
            </a:extLst>
          </p:cNvPr>
          <p:cNvSpPr>
            <a:spLocks noGrp="1"/>
          </p:cNvSpPr>
          <p:nvPr>
            <p:ph idx="1"/>
          </p:nvPr>
        </p:nvSpPr>
        <p:spPr>
          <a:xfrm>
            <a:off x="4184542" y="1946684"/>
            <a:ext cx="6980801" cy="4351338"/>
          </a:xfrm>
        </p:spPr>
        <p:txBody>
          <a:bodyPr>
            <a:normAutofit/>
          </a:bodyPr>
          <a:lstStyle/>
          <a:p>
            <a:pPr marL="0" marR="0" indent="0">
              <a:spcBef>
                <a:spcPts val="0"/>
              </a:spcBef>
              <a:spcAft>
                <a:spcPts val="8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Upon arrival, I immediately began to feel the effects of the elevation. In comparison, NYC has an altitude of about 35 feet, while Mexico City’s (CDMX) is nearly 7,350 feet! We didn’t stay long in CDMX, however, as our main partner, INSP, is based in the city of Cuernavaca, about an hour and a half drive southwest from CDMX.</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While visiting INSP, we got to tour the grounds, and see not only the spaces dedicated to the laboratory and processing for both our trials (ULACNet-201 and ULACNet-202), but also the beautiful sculptures and workspaces. In fact, we held one of our meetings in an outdoor-concept space with amazing foliage scattered throughout and a grand view of the mountains that surrounded the institute.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C716F951-9643-0E35-72C8-DDC7CEE0FF42}"/>
              </a:ext>
            </a:extLst>
          </p:cNvPr>
          <p:cNvSpPr>
            <a:spLocks noGrp="1"/>
          </p:cNvSpPr>
          <p:nvPr>
            <p:ph type="title"/>
          </p:nvPr>
        </p:nvSpPr>
        <p:spPr>
          <a:xfrm>
            <a:off x="838200" y="-1489075"/>
            <a:ext cx="10515600" cy="1325563"/>
          </a:xfrm>
        </p:spPr>
        <p:txBody>
          <a:bodyPr/>
          <a:lstStyle/>
          <a:p>
            <a:r>
              <a:rPr lang="en-US" dirty="0">
                <a:solidFill>
                  <a:srgbClr val="E6E6E6"/>
                </a:solidFill>
              </a:rPr>
              <a:t>In Mexico</a:t>
            </a:r>
          </a:p>
        </p:txBody>
      </p:sp>
    </p:spTree>
    <p:extLst>
      <p:ext uri="{BB962C8B-B14F-4D97-AF65-F5344CB8AC3E}">
        <p14:creationId xmlns:p14="http://schemas.microsoft.com/office/powerpoint/2010/main" val="2827667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B30A24-A2C3-DD8C-F5DD-1FEEA3A70B2A}"/>
              </a:ext>
            </a:extLst>
          </p:cNvPr>
          <p:cNvSpPr>
            <a:spLocks noGrp="1"/>
          </p:cNvSpPr>
          <p:nvPr>
            <p:ph idx="1"/>
          </p:nvPr>
        </p:nvSpPr>
        <p:spPr>
          <a:xfrm>
            <a:off x="640080" y="2872899"/>
            <a:ext cx="4243589" cy="3320668"/>
          </a:xfrm>
        </p:spPr>
        <p:txBody>
          <a:bodyPr>
            <a:normAutofit lnSpcReduction="10000"/>
          </a:bodyPr>
          <a:lstStyle/>
          <a:p>
            <a:pPr marL="0" indent="0">
              <a:buNone/>
            </a:pPr>
            <a:r>
              <a:rPr lang="en-US" sz="1800" dirty="0">
                <a:effectLst/>
                <a:latin typeface="Calibri" panose="020F0502020204030204" pitchFamily="34" charset="0"/>
                <a:ea typeface="Calibri" panose="020F0502020204030204" pitchFamily="34" charset="0"/>
                <a:cs typeface="Calibri" panose="020F0502020204030204" pitchFamily="34" charset="0"/>
              </a:rPr>
              <a:t>Similar to our Brazil site that will be introducing entirely new recruitment clinics, our Mexico team is also adding a new clinic in the city of Puebla (approximately 2 hours southeast of CDMX) for ULACNet-202. This new ambulatory clinic, Centro </a:t>
            </a:r>
            <a:r>
              <a:rPr lang="en-US" sz="1800" dirty="0" err="1">
                <a:effectLst/>
                <a:latin typeface="Calibri" panose="020F0502020204030204" pitchFamily="34" charset="0"/>
                <a:ea typeface="Calibri" panose="020F0502020204030204" pitchFamily="34" charset="0"/>
                <a:cs typeface="Calibri" panose="020F0502020204030204" pitchFamily="34" charset="0"/>
              </a:rPr>
              <a:t>Ambulatorio</a:t>
            </a:r>
            <a:r>
              <a:rPr lang="en-US" sz="1800" dirty="0">
                <a:effectLst/>
                <a:latin typeface="Calibri" panose="020F0502020204030204" pitchFamily="34" charset="0"/>
                <a:ea typeface="Calibri" panose="020F0502020204030204" pitchFamily="34" charset="0"/>
                <a:cs typeface="Calibri" panose="020F0502020204030204" pitchFamily="34" charset="0"/>
              </a:rPr>
              <a:t> para la </a:t>
            </a:r>
            <a:r>
              <a:rPr lang="en-US" sz="1800" dirty="0" err="1">
                <a:effectLst/>
                <a:latin typeface="Calibri" panose="020F0502020204030204" pitchFamily="34" charset="0"/>
                <a:ea typeface="Calibri" panose="020F0502020204030204" pitchFamily="34" charset="0"/>
                <a:cs typeface="Calibri" panose="020F0502020204030204" pitchFamily="34" charset="0"/>
              </a:rPr>
              <a:t>Prevención</a:t>
            </a:r>
            <a:r>
              <a:rPr lang="en-US" sz="1800" dirty="0">
                <a:effectLst/>
                <a:latin typeface="Calibri" panose="020F0502020204030204" pitchFamily="34" charset="0"/>
                <a:ea typeface="Calibri" panose="020F0502020204030204" pitchFamily="34" charset="0"/>
                <a:cs typeface="Calibri" panose="020F0502020204030204" pitchFamily="34" charset="0"/>
              </a:rPr>
              <a:t> y </a:t>
            </a:r>
            <a:r>
              <a:rPr lang="en-US" sz="1800" dirty="0" err="1">
                <a:effectLst/>
                <a:latin typeface="Calibri" panose="020F0502020204030204" pitchFamily="34" charset="0"/>
                <a:ea typeface="Calibri" panose="020F0502020204030204" pitchFamily="34" charset="0"/>
                <a:cs typeface="Calibri" panose="020F0502020204030204" pitchFamily="34" charset="0"/>
              </a:rPr>
              <a:t>Atención</a:t>
            </a:r>
            <a:r>
              <a:rPr lang="en-US" sz="1800" dirty="0">
                <a:effectLst/>
                <a:latin typeface="Calibri" panose="020F0502020204030204" pitchFamily="34" charset="0"/>
                <a:ea typeface="Calibri" panose="020F0502020204030204" pitchFamily="34" charset="0"/>
                <a:cs typeface="Calibri" panose="020F0502020204030204" pitchFamily="34" charset="0"/>
              </a:rPr>
              <a:t> al SIDA e </a:t>
            </a:r>
            <a:r>
              <a:rPr lang="en-US" sz="1800" dirty="0" err="1">
                <a:effectLst/>
                <a:latin typeface="Calibri" panose="020F0502020204030204" pitchFamily="34" charset="0"/>
                <a:ea typeface="Calibri" panose="020F0502020204030204" pitchFamily="34" charset="0"/>
                <a:cs typeface="Calibri" panose="020F0502020204030204" pitchFamily="34" charset="0"/>
              </a:rPr>
              <a:t>Infecciones</a:t>
            </a:r>
            <a:r>
              <a:rPr lang="en-US" sz="1800" dirty="0">
                <a:effectLst/>
                <a:latin typeface="Calibri" panose="020F0502020204030204" pitchFamily="34" charset="0"/>
                <a:ea typeface="Calibri" panose="020F0502020204030204" pitchFamily="34" charset="0"/>
                <a:cs typeface="Calibri" panose="020F0502020204030204" pitchFamily="34" charset="0"/>
              </a:rPr>
              <a:t> de </a:t>
            </a:r>
            <a:r>
              <a:rPr lang="en-US" sz="1800" dirty="0" err="1">
                <a:effectLst/>
                <a:latin typeface="Calibri" panose="020F0502020204030204" pitchFamily="34" charset="0"/>
                <a:ea typeface="Calibri" panose="020F0502020204030204" pitchFamily="34" charset="0"/>
                <a:cs typeface="Calibri" panose="020F0502020204030204" pitchFamily="34" charset="0"/>
              </a:rPr>
              <a:t>Transmisión</a:t>
            </a:r>
            <a:r>
              <a:rPr lang="en-US" sz="1800" dirty="0">
                <a:effectLst/>
                <a:latin typeface="Calibri" panose="020F0502020204030204" pitchFamily="34" charset="0"/>
                <a:ea typeface="Calibri" panose="020F0502020204030204" pitchFamily="34" charset="0"/>
                <a:cs typeface="Calibri" panose="020F0502020204030204" pitchFamily="34" charset="0"/>
              </a:rPr>
              <a:t> Sexual (CAPASITS), which per its name focuses on the prevention and treatment of HIV/AIDS and other STIs, will also be introduced for ULACNet-201, and we hope will be a fruitful site for enrollment for both trials.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500" dirty="0"/>
          </a:p>
        </p:txBody>
      </p:sp>
      <p:pic>
        <p:nvPicPr>
          <p:cNvPr id="5" name="Picture 4" descr="A person giving a presentation to a group of people">
            <a:extLst>
              <a:ext uri="{FF2B5EF4-FFF2-40B4-BE49-F238E27FC236}">
                <a16:creationId xmlns:a16="http://schemas.microsoft.com/office/drawing/2014/main" id="{FBECF8C4-8746-9CF2-C119-0EEFCCBC6E12}"/>
              </a:ext>
            </a:extLst>
          </p:cNvPr>
          <p:cNvPicPr>
            <a:picLocks noChangeAspect="1"/>
          </p:cNvPicPr>
          <p:nvPr/>
        </p:nvPicPr>
        <p:blipFill rotWithShape="1">
          <a:blip r:embed="rId2">
            <a:extLst>
              <a:ext uri="{28A0092B-C50C-407E-A947-70E740481C1C}">
                <a14:useLocalDpi xmlns:a14="http://schemas.microsoft.com/office/drawing/2010/main" val="0"/>
              </a:ext>
            </a:extLst>
          </a:blip>
          <a:srcRect l="13396" r="1238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388E3FCE-E77F-AA34-FB9D-B2D701422531}"/>
              </a:ext>
            </a:extLst>
          </p:cNvPr>
          <p:cNvSpPr>
            <a:spLocks noGrp="1"/>
          </p:cNvSpPr>
          <p:nvPr>
            <p:ph type="title"/>
          </p:nvPr>
        </p:nvSpPr>
        <p:spPr>
          <a:xfrm>
            <a:off x="838200" y="-1184275"/>
            <a:ext cx="10515600" cy="1325563"/>
          </a:xfrm>
        </p:spPr>
        <p:txBody>
          <a:bodyPr/>
          <a:lstStyle/>
          <a:p>
            <a:r>
              <a:rPr lang="en-US" dirty="0">
                <a:solidFill>
                  <a:srgbClr val="E6E6E6"/>
                </a:solidFill>
              </a:rPr>
              <a:t>Recruitment clinics in Mexico</a:t>
            </a:r>
          </a:p>
        </p:txBody>
      </p:sp>
    </p:spTree>
    <p:extLst>
      <p:ext uri="{BB962C8B-B14F-4D97-AF65-F5344CB8AC3E}">
        <p14:creationId xmlns:p14="http://schemas.microsoft.com/office/powerpoint/2010/main" val="911240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Popo volcano&#10;&#10;">
            <a:extLst>
              <a:ext uri="{FF2B5EF4-FFF2-40B4-BE49-F238E27FC236}">
                <a16:creationId xmlns:a16="http://schemas.microsoft.com/office/drawing/2014/main" id="{5FBB48AD-FFE6-77A3-E87A-3D11882C9FD7}"/>
              </a:ext>
            </a:extLst>
          </p:cNvPr>
          <p:cNvPicPr>
            <a:picLocks noChangeAspect="1"/>
          </p:cNvPicPr>
          <p:nvPr/>
        </p:nvPicPr>
        <p:blipFill rotWithShape="1">
          <a:blip r:embed="rId2">
            <a:extLst>
              <a:ext uri="{28A0092B-C50C-407E-A947-70E740481C1C}">
                <a14:useLocalDpi xmlns:a14="http://schemas.microsoft.com/office/drawing/2010/main" val="0"/>
              </a:ext>
            </a:extLst>
          </a:blip>
          <a:srcRect t="6782" r="-2" b="-2"/>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descr="Popocatépetl volcano">
            <a:extLst>
              <a:ext uri="{FF2B5EF4-FFF2-40B4-BE49-F238E27FC236}">
                <a16:creationId xmlns:a16="http://schemas.microsoft.com/office/drawing/2014/main" id="{34B8FEC6-1DFF-67E9-D6D6-A3BF036BD5D6}"/>
              </a:ext>
            </a:extLst>
          </p:cNvPr>
          <p:cNvSpPr>
            <a:spLocks noGrp="1"/>
          </p:cNvSpPr>
          <p:nvPr>
            <p:ph idx="1"/>
          </p:nvPr>
        </p:nvSpPr>
        <p:spPr>
          <a:xfrm>
            <a:off x="5827048" y="1789043"/>
            <a:ext cx="4579222" cy="4430782"/>
          </a:xfrm>
        </p:spPr>
        <p:txBody>
          <a:bodyPr>
            <a:normAutofit/>
          </a:bodyPr>
          <a:lstStyle/>
          <a:p>
            <a:pPr marL="0" indent="0">
              <a:buNone/>
            </a:pPr>
            <a:r>
              <a:rPr lang="en-US" sz="1800" dirty="0" err="1">
                <a:effectLst/>
                <a:latin typeface="Calibri" panose="020F0502020204030204" pitchFamily="34" charset="0"/>
                <a:ea typeface="Calibri" panose="020F0502020204030204" pitchFamily="34" charset="0"/>
                <a:cs typeface="Calibri" panose="020F0502020204030204" pitchFamily="34" charset="0"/>
              </a:rPr>
              <a:t>En</a:t>
            </a:r>
            <a:r>
              <a:rPr lang="en-US" sz="1800" dirty="0">
                <a:effectLst/>
                <a:latin typeface="Calibri" panose="020F0502020204030204" pitchFamily="34" charset="0"/>
                <a:ea typeface="Calibri" panose="020F0502020204030204" pitchFamily="34" charset="0"/>
                <a:cs typeface="Calibri" panose="020F0502020204030204" pitchFamily="34" charset="0"/>
              </a:rPr>
              <a:t> route to the Puebla clinic, we were able to see the beautiful, and again very elevated, landscape of Mexico. Much of it is sacred land to the indigenous Mexican cultures. One geographical feature that was a first for me was </a:t>
            </a:r>
            <a:r>
              <a:rPr lang="en-US" sz="1800" dirty="0" err="1">
                <a:effectLst/>
                <a:latin typeface="Calibri" panose="020F0502020204030204" pitchFamily="34" charset="0"/>
                <a:ea typeface="Calibri" panose="020F0502020204030204" pitchFamily="34" charset="0"/>
                <a:cs typeface="Calibri" panose="020F0502020204030204" pitchFamily="34" charset="0"/>
              </a:rPr>
              <a:t>Volcán</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Popocatépetl</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Popocatépetl</a:t>
            </a:r>
            <a:r>
              <a:rPr lang="en-US" sz="1800" dirty="0">
                <a:effectLst/>
                <a:latin typeface="Calibri" panose="020F0502020204030204" pitchFamily="34" charset="0"/>
                <a:ea typeface="Calibri" panose="020F0502020204030204" pitchFamily="34" charset="0"/>
                <a:cs typeface="Calibri" panose="020F0502020204030204" pitchFamily="34" charset="0"/>
              </a:rPr>
              <a:t> Volcano). The name </a:t>
            </a:r>
            <a:r>
              <a:rPr lang="en-US" sz="1800" dirty="0" err="1">
                <a:effectLst/>
                <a:latin typeface="Calibri" panose="020F0502020204030204" pitchFamily="34" charset="0"/>
                <a:ea typeface="Calibri" panose="020F0502020204030204" pitchFamily="34" charset="0"/>
                <a:cs typeface="Calibri" panose="020F0502020204030204" pitchFamily="34" charset="0"/>
              </a:rPr>
              <a:t>Popocatépetl</a:t>
            </a:r>
            <a:r>
              <a:rPr lang="en-US" sz="1800" dirty="0">
                <a:effectLst/>
                <a:latin typeface="Calibri" panose="020F0502020204030204" pitchFamily="34" charset="0"/>
                <a:ea typeface="Calibri" panose="020F0502020204030204" pitchFamily="34" charset="0"/>
                <a:cs typeface="Calibri" panose="020F0502020204030204" pitchFamily="34" charset="0"/>
              </a:rPr>
              <a:t> is an Aztec word for “smoking mountain.” In fact, we got to see it “smoking” during our drive, which much to our later chagrin caused global flight delays due to ash that was erupted into the air. But at the time it looked awesome!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200" dirty="0"/>
          </a:p>
        </p:txBody>
      </p:sp>
      <p:sp>
        <p:nvSpPr>
          <p:cNvPr id="2" name="Title 1">
            <a:extLst>
              <a:ext uri="{FF2B5EF4-FFF2-40B4-BE49-F238E27FC236}">
                <a16:creationId xmlns:a16="http://schemas.microsoft.com/office/drawing/2014/main" id="{E5BE27FB-02CA-0064-1A4B-3248AA16F894}"/>
              </a:ext>
            </a:extLst>
          </p:cNvPr>
          <p:cNvSpPr>
            <a:spLocks noGrp="1"/>
          </p:cNvSpPr>
          <p:nvPr>
            <p:ph type="title"/>
          </p:nvPr>
        </p:nvSpPr>
        <p:spPr>
          <a:xfrm>
            <a:off x="838200" y="-1489075"/>
            <a:ext cx="10515600" cy="1325563"/>
          </a:xfrm>
        </p:spPr>
        <p:txBody>
          <a:bodyPr/>
          <a:lstStyle/>
          <a:p>
            <a:r>
              <a:rPr lang="en-US" dirty="0" err="1">
                <a:solidFill>
                  <a:srgbClr val="E6E6E6"/>
                </a:solidFill>
                <a:latin typeface="Calibri" panose="020F0502020204030204" pitchFamily="34" charset="0"/>
                <a:ea typeface="Calibri" panose="020F0502020204030204" pitchFamily="34" charset="0"/>
                <a:cs typeface="Calibri" panose="020F0502020204030204" pitchFamily="34" charset="0"/>
              </a:rPr>
              <a:t>Popocatépetl</a:t>
            </a:r>
            <a:r>
              <a:rPr lang="en-US" dirty="0">
                <a:solidFill>
                  <a:srgbClr val="E6E6E6"/>
                </a:solidFill>
                <a:latin typeface="Calibri" panose="020F0502020204030204" pitchFamily="34" charset="0"/>
                <a:ea typeface="Calibri" panose="020F0502020204030204" pitchFamily="34" charset="0"/>
                <a:cs typeface="Calibri" panose="020F0502020204030204" pitchFamily="34" charset="0"/>
              </a:rPr>
              <a:t> Volcano</a:t>
            </a:r>
            <a:endParaRPr lang="en-US" dirty="0">
              <a:solidFill>
                <a:srgbClr val="E6E6E6"/>
              </a:solidFill>
            </a:endParaRPr>
          </a:p>
        </p:txBody>
      </p:sp>
    </p:spTree>
    <p:extLst>
      <p:ext uri="{BB962C8B-B14F-4D97-AF65-F5344CB8AC3E}">
        <p14:creationId xmlns:p14="http://schemas.microsoft.com/office/powerpoint/2010/main" val="3278929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1" name="Straight Connector 9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descr="A plate of mole poblano, a savory chile and chocolate sauce, and a mole verde (green mole) made from pumpkin seeds.">
            <a:extLst>
              <a:ext uri="{FF2B5EF4-FFF2-40B4-BE49-F238E27FC236}">
                <a16:creationId xmlns:a16="http://schemas.microsoft.com/office/drawing/2014/main" id="{B2B0050B-3339-C72F-8F1F-7FCB74C94CF7}"/>
              </a:ext>
            </a:extLst>
          </p:cNvPr>
          <p:cNvPicPr>
            <a:picLocks noChangeAspect="1"/>
          </p:cNvPicPr>
          <p:nvPr/>
        </p:nvPicPr>
        <p:blipFill rotWithShape="1">
          <a:blip r:embed="rId3">
            <a:extLst>
              <a:ext uri="{28A0092B-C50C-407E-A947-70E740481C1C}">
                <a14:useLocalDpi xmlns:a14="http://schemas.microsoft.com/office/drawing/2010/main" val="0"/>
              </a:ext>
            </a:extLst>
          </a:blip>
          <a:srcRect r="-2" b="16247"/>
          <a:stretch/>
        </p:blipFill>
        <p:spPr>
          <a:xfrm>
            <a:off x="618227" y="1315816"/>
            <a:ext cx="3221983" cy="3585950"/>
          </a:xfrm>
          <a:prstGeom prst="rect">
            <a:avLst/>
          </a:prstGeom>
        </p:spPr>
      </p:pic>
      <p:pic>
        <p:nvPicPr>
          <p:cNvPr id="7" name="Picture 6" descr="A group of people sitting in a bus">
            <a:extLst>
              <a:ext uri="{FF2B5EF4-FFF2-40B4-BE49-F238E27FC236}">
                <a16:creationId xmlns:a16="http://schemas.microsoft.com/office/drawing/2014/main" id="{2AEB1309-D534-53E9-10EE-F3B4CFEFDE53}"/>
              </a:ext>
            </a:extLst>
          </p:cNvPr>
          <p:cNvPicPr>
            <a:picLocks noChangeAspect="1"/>
          </p:cNvPicPr>
          <p:nvPr/>
        </p:nvPicPr>
        <p:blipFill rotWithShape="1">
          <a:blip r:embed="rId4">
            <a:extLst>
              <a:ext uri="{28A0092B-C50C-407E-A947-70E740481C1C}">
                <a14:useLocalDpi xmlns:a14="http://schemas.microsoft.com/office/drawing/2010/main" val="0"/>
              </a:ext>
            </a:extLst>
          </a:blip>
          <a:srcRect r="-3" b="29762"/>
          <a:stretch/>
        </p:blipFill>
        <p:spPr>
          <a:xfrm>
            <a:off x="4029246" y="1315816"/>
            <a:ext cx="3956785" cy="3585950"/>
          </a:xfrm>
          <a:prstGeom prst="rect">
            <a:avLst/>
          </a:prstGeom>
        </p:spPr>
      </p:pic>
      <p:sp>
        <p:nvSpPr>
          <p:cNvPr id="3" name="Content Placeholder 2">
            <a:extLst>
              <a:ext uri="{FF2B5EF4-FFF2-40B4-BE49-F238E27FC236}">
                <a16:creationId xmlns:a16="http://schemas.microsoft.com/office/drawing/2014/main" id="{7D66CCD7-21BC-76CD-27AC-C20E0E66B91F}"/>
              </a:ext>
            </a:extLst>
          </p:cNvPr>
          <p:cNvSpPr>
            <a:spLocks noGrp="1"/>
          </p:cNvSpPr>
          <p:nvPr>
            <p:ph idx="1"/>
          </p:nvPr>
        </p:nvSpPr>
        <p:spPr>
          <a:xfrm>
            <a:off x="8351792" y="1314896"/>
            <a:ext cx="3447451" cy="5162104"/>
          </a:xfrm>
        </p:spPr>
        <p:txBody>
          <a:bodyPr>
            <a:noAutofit/>
          </a:bodyPr>
          <a:lstStyle/>
          <a:p>
            <a:pPr marL="0" indent="0">
              <a:buNone/>
            </a:pPr>
            <a:r>
              <a:rPr lang="en-US" sz="1800" dirty="0">
                <a:effectLst/>
                <a:latin typeface="Calibri" panose="020F0502020204030204" pitchFamily="34" charset="0"/>
                <a:ea typeface="Calibri" panose="020F0502020204030204" pitchFamily="34" charset="0"/>
                <a:cs typeface="Calibri" panose="020F0502020204030204" pitchFamily="34" charset="0"/>
              </a:rPr>
              <a:t>Like our visit to the Brazil site, our Mexico team did not disappoint when it came to both teambuilding and the food. We travelled </a:t>
            </a:r>
            <a:r>
              <a:rPr lang="en-US" sz="1800" dirty="0" err="1">
                <a:effectLst/>
                <a:latin typeface="Calibri" panose="020F0502020204030204" pitchFamily="34" charset="0"/>
                <a:ea typeface="Calibri" panose="020F0502020204030204" pitchFamily="34" charset="0"/>
                <a:cs typeface="Calibri" panose="020F0502020204030204" pitchFamily="34" charset="0"/>
              </a:rPr>
              <a:t>closeknit</a:t>
            </a:r>
            <a:r>
              <a:rPr lang="en-US" sz="1800" dirty="0">
                <a:effectLst/>
                <a:latin typeface="Calibri" panose="020F0502020204030204" pitchFamily="34" charset="0"/>
                <a:ea typeface="Calibri" panose="020F0502020204030204" pitchFamily="34" charset="0"/>
                <a:cs typeface="Calibri" panose="020F0502020204030204" pitchFamily="34" charset="0"/>
              </a:rPr>
              <a:t> from place to place in our van.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b="0" i="0" dirty="0">
                <a:effectLst/>
                <a:latin typeface="BodyFont"/>
              </a:rPr>
              <a:t>And as a dedicated fan of Mexican cuisine, this was another opportunity for me to try many of the rich food options that different regions of Mexico had to offer. One meal highlight was a chicken dish Dr. Villa ordered while we were in Puebla that featured not only the local staple, mole poblano, a savory </a:t>
            </a:r>
            <a:r>
              <a:rPr lang="en-US" sz="1800" b="0" i="0" dirty="0" err="1">
                <a:effectLst/>
                <a:latin typeface="BodyFont"/>
              </a:rPr>
              <a:t>chile</a:t>
            </a:r>
            <a:r>
              <a:rPr lang="en-US" sz="1800" b="0" i="0" dirty="0">
                <a:effectLst/>
                <a:latin typeface="BodyFont"/>
              </a:rPr>
              <a:t> and chocolate sauce, but also a mole </a:t>
            </a:r>
            <a:r>
              <a:rPr lang="en-US" sz="1800" b="0" i="0" dirty="0" err="1">
                <a:effectLst/>
                <a:latin typeface="BodyFont"/>
              </a:rPr>
              <a:t>verde</a:t>
            </a:r>
            <a:r>
              <a:rPr lang="en-US" sz="1800" b="0" i="0" dirty="0">
                <a:effectLst/>
                <a:latin typeface="BodyFont"/>
              </a:rPr>
              <a:t> (green mole) made from pumpkin seeds.</a:t>
            </a:r>
          </a:p>
        </p:txBody>
      </p:sp>
      <p:sp>
        <p:nvSpPr>
          <p:cNvPr id="2" name="Title 1">
            <a:extLst>
              <a:ext uri="{FF2B5EF4-FFF2-40B4-BE49-F238E27FC236}">
                <a16:creationId xmlns:a16="http://schemas.microsoft.com/office/drawing/2014/main" id="{7C9AA6DF-11E5-3398-CDEB-F6A1DDE5B833}"/>
              </a:ext>
            </a:extLst>
          </p:cNvPr>
          <p:cNvSpPr>
            <a:spLocks noGrp="1"/>
          </p:cNvSpPr>
          <p:nvPr>
            <p:ph type="title"/>
          </p:nvPr>
        </p:nvSpPr>
        <p:spPr>
          <a:xfrm>
            <a:off x="838200" y="-1743075"/>
            <a:ext cx="10515600" cy="1325563"/>
          </a:xfrm>
        </p:spPr>
        <p:txBody>
          <a:bodyPr/>
          <a:lstStyle/>
          <a:p>
            <a:r>
              <a:rPr lang="en-US" dirty="0">
                <a:solidFill>
                  <a:srgbClr val="E6E6E6"/>
                </a:solidFill>
              </a:rPr>
              <a:t>Team building and food</a:t>
            </a:r>
          </a:p>
        </p:txBody>
      </p:sp>
    </p:spTree>
    <p:extLst>
      <p:ext uri="{BB962C8B-B14F-4D97-AF65-F5344CB8AC3E}">
        <p14:creationId xmlns:p14="http://schemas.microsoft.com/office/powerpoint/2010/main" val="2899403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F7E8FD-BA09-78DD-3AB5-D642D8C0BDC0}"/>
              </a:ext>
            </a:extLst>
          </p:cNvPr>
          <p:cNvSpPr>
            <a:spLocks noGrp="1"/>
          </p:cNvSpPr>
          <p:nvPr>
            <p:ph idx="1"/>
          </p:nvPr>
        </p:nvSpPr>
        <p:spPr>
          <a:xfrm>
            <a:off x="640080" y="2872899"/>
            <a:ext cx="4243589" cy="3320668"/>
          </a:xfrm>
        </p:spPr>
        <p:txBody>
          <a:bodyPr>
            <a:normAutofit/>
          </a:bodyPr>
          <a:lstStyle/>
          <a:p>
            <a:pPr marL="0" marR="0" indent="0">
              <a:spcBef>
                <a:spcPts val="0"/>
              </a:spcBef>
              <a:spcAft>
                <a:spcPts val="8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Capping off our visit to INSP, we were invited to dine at the home of our Co-PI and Director of INSP, Dr. Eduardo </a:t>
            </a:r>
            <a:r>
              <a:rPr lang="en-US" sz="1800" dirty="0" err="1">
                <a:effectLst/>
                <a:latin typeface="Calibri" panose="020F0502020204030204" pitchFamily="34" charset="0"/>
                <a:ea typeface="Calibri" panose="020F0502020204030204" pitchFamily="34" charset="0"/>
                <a:cs typeface="Calibri" panose="020F0502020204030204" pitchFamily="34" charset="0"/>
              </a:rPr>
              <a:t>Lazcano</a:t>
            </a:r>
            <a:r>
              <a:rPr lang="en-US" sz="1800" dirty="0">
                <a:effectLst/>
                <a:latin typeface="Calibri" panose="020F0502020204030204" pitchFamily="34" charset="0"/>
                <a:ea typeface="Calibri" panose="020F0502020204030204" pitchFamily="34" charset="0"/>
                <a:cs typeface="Calibri" panose="020F0502020204030204" pitchFamily="34" charset="0"/>
              </a:rPr>
              <a:t> Ponce. Not only was his home decorated with such beautiful art pieces, but he also invited an indigenous music duo to perform traditional songs. Much to my surprise and everyone’s entertainment, Dr. </a:t>
            </a:r>
            <a:r>
              <a:rPr lang="en-US" sz="1800" dirty="0" err="1">
                <a:effectLst/>
                <a:latin typeface="Calibri" panose="020F0502020204030204" pitchFamily="34" charset="0"/>
                <a:ea typeface="Calibri" panose="020F0502020204030204" pitchFamily="34" charset="0"/>
                <a:cs typeface="Calibri" panose="020F0502020204030204" pitchFamily="34" charset="0"/>
              </a:rPr>
              <a:t>Lazcano</a:t>
            </a:r>
            <a:r>
              <a:rPr lang="en-US" sz="1800" dirty="0">
                <a:effectLst/>
                <a:latin typeface="Calibri" panose="020F0502020204030204" pitchFamily="34" charset="0"/>
                <a:ea typeface="Calibri" panose="020F0502020204030204" pitchFamily="34" charset="0"/>
                <a:cs typeface="Calibri" panose="020F0502020204030204" pitchFamily="34" charset="0"/>
              </a:rPr>
              <a:t> Ponce joined in, and serenaded the whole group.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Dr. Eduardo Lazcanzo Ponce singing with a local indigenous music group">
            <a:extLst>
              <a:ext uri="{FF2B5EF4-FFF2-40B4-BE49-F238E27FC236}">
                <a16:creationId xmlns:a16="http://schemas.microsoft.com/office/drawing/2014/main" id="{E9A875BB-5998-E58A-9C4C-215066247AAB}"/>
              </a:ext>
            </a:extLst>
          </p:cNvPr>
          <p:cNvPicPr>
            <a:picLocks noChangeAspect="1"/>
          </p:cNvPicPr>
          <p:nvPr/>
        </p:nvPicPr>
        <p:blipFill rotWithShape="1">
          <a:blip r:embed="rId3">
            <a:extLst>
              <a:ext uri="{28A0092B-C50C-407E-A947-70E740481C1C}">
                <a14:useLocalDpi xmlns:a14="http://schemas.microsoft.com/office/drawing/2010/main" val="0"/>
              </a:ext>
            </a:extLst>
          </a:blip>
          <a:srcRect t="1213" r="-1" b="3722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9E75E4FC-5DCA-D3F7-E363-F0F1E0FEF267}"/>
              </a:ext>
            </a:extLst>
          </p:cNvPr>
          <p:cNvSpPr>
            <a:spLocks noGrp="1"/>
          </p:cNvSpPr>
          <p:nvPr>
            <p:ph type="title"/>
          </p:nvPr>
        </p:nvSpPr>
        <p:spPr>
          <a:xfrm>
            <a:off x="838200" y="-1158875"/>
            <a:ext cx="10515600" cy="1325563"/>
          </a:xfrm>
        </p:spPr>
        <p:txBody>
          <a:bodyPr/>
          <a:lstStyle/>
          <a:p>
            <a:r>
              <a:rPr lang="en-US" dirty="0">
                <a:solidFill>
                  <a:srgbClr val="E6E6E6"/>
                </a:solidFill>
              </a:rPr>
              <a:t>Entertainment by</a:t>
            </a:r>
            <a:r>
              <a:rPr lang="en-US" dirty="0">
                <a:solidFill>
                  <a:srgbClr val="E6E6E6"/>
                </a:solidFill>
                <a:latin typeface="Calibri" panose="020F0502020204030204" pitchFamily="34" charset="0"/>
                <a:cs typeface="Calibri" panose="020F0502020204030204" pitchFamily="34" charset="0"/>
              </a:rPr>
              <a:t> </a:t>
            </a:r>
            <a:r>
              <a:rPr lang="en-US" dirty="0">
                <a:solidFill>
                  <a:srgbClr val="E6E6E6"/>
                </a:solidFill>
                <a:latin typeface="Calibri" panose="020F0502020204030204" pitchFamily="34" charset="0"/>
                <a:ea typeface="Calibri" panose="020F0502020204030204" pitchFamily="34" charset="0"/>
                <a:cs typeface="Calibri" panose="020F0502020204030204" pitchFamily="34" charset="0"/>
              </a:rPr>
              <a:t>Director of INSP, Dr. Eduardo </a:t>
            </a:r>
            <a:r>
              <a:rPr lang="en-US" dirty="0" err="1">
                <a:solidFill>
                  <a:srgbClr val="E6E6E6"/>
                </a:solidFill>
                <a:latin typeface="Calibri" panose="020F0502020204030204" pitchFamily="34" charset="0"/>
                <a:ea typeface="Calibri" panose="020F0502020204030204" pitchFamily="34" charset="0"/>
                <a:cs typeface="Calibri" panose="020F0502020204030204" pitchFamily="34" charset="0"/>
              </a:rPr>
              <a:t>Lazcano</a:t>
            </a:r>
            <a:r>
              <a:rPr lang="en-US" dirty="0">
                <a:solidFill>
                  <a:srgbClr val="E6E6E6"/>
                </a:solidFill>
                <a:latin typeface="Calibri" panose="020F0502020204030204" pitchFamily="34" charset="0"/>
                <a:ea typeface="Calibri" panose="020F0502020204030204" pitchFamily="34" charset="0"/>
                <a:cs typeface="Calibri" panose="020F0502020204030204" pitchFamily="34" charset="0"/>
              </a:rPr>
              <a:t> Ponce</a:t>
            </a:r>
            <a:r>
              <a:rPr lang="en-US" dirty="0">
                <a:solidFill>
                  <a:srgbClr val="E6E6E6"/>
                </a:solidFill>
              </a:rPr>
              <a:t> </a:t>
            </a:r>
          </a:p>
        </p:txBody>
      </p:sp>
    </p:spTree>
    <p:extLst>
      <p:ext uri="{BB962C8B-B14F-4D97-AF65-F5344CB8AC3E}">
        <p14:creationId xmlns:p14="http://schemas.microsoft.com/office/powerpoint/2010/main" val="2701211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posing for a photo in front of a statue&#10;">
            <a:extLst>
              <a:ext uri="{FF2B5EF4-FFF2-40B4-BE49-F238E27FC236}">
                <a16:creationId xmlns:a16="http://schemas.microsoft.com/office/drawing/2014/main" id="{4EA64EAA-26E3-2E86-4C0A-AB4F6FEC37F2}"/>
              </a:ext>
            </a:extLst>
          </p:cNvPr>
          <p:cNvPicPr>
            <a:picLocks noChangeAspect="1"/>
          </p:cNvPicPr>
          <p:nvPr/>
        </p:nvPicPr>
        <p:blipFill rotWithShape="1">
          <a:blip r:embed="rId3">
            <a:extLst>
              <a:ext uri="{28A0092B-C50C-407E-A947-70E740481C1C}">
                <a14:useLocalDpi xmlns:a14="http://schemas.microsoft.com/office/drawing/2010/main" val="0"/>
              </a:ext>
            </a:extLst>
          </a:blip>
          <a:srcRect r="7294"/>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CDB19C0-90BE-0915-6B4A-59BB307A8221}"/>
              </a:ext>
            </a:extLst>
          </p:cNvPr>
          <p:cNvSpPr>
            <a:spLocks noGrp="1"/>
          </p:cNvSpPr>
          <p:nvPr>
            <p:ph idx="1"/>
          </p:nvPr>
        </p:nvSpPr>
        <p:spPr>
          <a:xfrm>
            <a:off x="8241792" y="2145791"/>
            <a:ext cx="3563111" cy="3604451"/>
          </a:xfrm>
        </p:spPr>
        <p:txBody>
          <a:bodyPr>
            <a:normAutofit/>
          </a:bodyPr>
          <a:lstStyle/>
          <a:p>
            <a:pPr marL="0" indent="0">
              <a:buNone/>
            </a:pPr>
            <a:r>
              <a:rPr lang="en-US" sz="1800" dirty="0">
                <a:effectLst/>
                <a:latin typeface="Calibri" panose="020F0502020204030204" pitchFamily="34" charset="0"/>
                <a:ea typeface="Calibri" panose="020F0502020204030204" pitchFamily="34" charset="0"/>
                <a:cs typeface="Calibri" panose="020F0502020204030204" pitchFamily="34" charset="0"/>
              </a:rPr>
              <a:t>Both our visits to Mexico and Brazil proved to be a great success in the lead up to our ULACNet-202 activation. The in-person component made it all the more fruitful for us as a team not only to visualize the spaces and meet the staff that will be working on this trial, but also in helping us grow stronger as a team with a clearer vision on how we move forward together as a partnership.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
        <p:nvSpPr>
          <p:cNvPr id="2" name="Title 1">
            <a:extLst>
              <a:ext uri="{FF2B5EF4-FFF2-40B4-BE49-F238E27FC236}">
                <a16:creationId xmlns:a16="http://schemas.microsoft.com/office/drawing/2014/main" id="{93C2DE5F-E323-6939-BD97-6F3529459C68}"/>
              </a:ext>
            </a:extLst>
          </p:cNvPr>
          <p:cNvSpPr>
            <a:spLocks noGrp="1"/>
          </p:cNvSpPr>
          <p:nvPr>
            <p:ph type="title"/>
          </p:nvPr>
        </p:nvSpPr>
        <p:spPr>
          <a:xfrm>
            <a:off x="838200" y="-1616075"/>
            <a:ext cx="10515600" cy="1325563"/>
          </a:xfrm>
        </p:spPr>
        <p:txBody>
          <a:bodyPr/>
          <a:lstStyle/>
          <a:p>
            <a:r>
              <a:rPr lang="en-US" dirty="0">
                <a:solidFill>
                  <a:srgbClr val="E6E6E6"/>
                </a:solidFill>
              </a:rPr>
              <a:t>Group photo</a:t>
            </a:r>
          </a:p>
        </p:txBody>
      </p:sp>
    </p:spTree>
    <p:extLst>
      <p:ext uri="{BB962C8B-B14F-4D97-AF65-F5344CB8AC3E}">
        <p14:creationId xmlns:p14="http://schemas.microsoft.com/office/powerpoint/2010/main" val="884156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1790-8BF4-343B-571F-9B7A99840334}"/>
              </a:ext>
            </a:extLst>
          </p:cNvPr>
          <p:cNvSpPr>
            <a:spLocks noGrp="1"/>
          </p:cNvSpPr>
          <p:nvPr>
            <p:ph type="title"/>
          </p:nvPr>
        </p:nvSpPr>
        <p:spPr>
          <a:xfrm>
            <a:off x="838200" y="-663575"/>
            <a:ext cx="10515600" cy="666233"/>
          </a:xfrm>
        </p:spPr>
        <p:txBody>
          <a:bodyPr>
            <a:normAutofit fontScale="90000"/>
          </a:bodyPr>
          <a:lstStyle/>
          <a:p>
            <a:r>
              <a:rPr lang="en-US" dirty="0">
                <a:solidFill>
                  <a:srgbClr val="E6E6E6"/>
                </a:solidFill>
              </a:rPr>
              <a:t>End slide</a:t>
            </a:r>
          </a:p>
        </p:txBody>
      </p:sp>
      <p:pic>
        <p:nvPicPr>
          <p:cNvPr id="7" name="Picture 6" descr="Seals of DHHS, NIH, and NCI">
            <a:extLst>
              <a:ext uri="{FF2B5EF4-FFF2-40B4-BE49-F238E27FC236}">
                <a16:creationId xmlns:a16="http://schemas.microsoft.com/office/drawing/2014/main" id="{0A92FCEF-C516-0C3D-D1B0-F90839733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833850" cy="6858000"/>
          </a:xfrm>
          <a:prstGeom prst="rect">
            <a:avLst/>
          </a:prstGeom>
        </p:spPr>
      </p:pic>
    </p:spTree>
    <p:extLst>
      <p:ext uri="{BB962C8B-B14F-4D97-AF65-F5344CB8AC3E}">
        <p14:creationId xmlns:p14="http://schemas.microsoft.com/office/powerpoint/2010/main" val="267090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30088B-80CC-C7D1-ACDF-24A50E17583F}"/>
              </a:ext>
            </a:extLst>
          </p:cNvPr>
          <p:cNvSpPr>
            <a:spLocks noGrp="1"/>
          </p:cNvSpPr>
          <p:nvPr>
            <p:ph type="title"/>
          </p:nvPr>
        </p:nvSpPr>
        <p:spPr>
          <a:xfrm>
            <a:off x="231648" y="1153572"/>
            <a:ext cx="3655586" cy="4461163"/>
          </a:xfrm>
        </p:spPr>
        <p:txBody>
          <a:bodyPr>
            <a:normAutofit/>
          </a:bodyPr>
          <a:lstStyle/>
          <a:p>
            <a:r>
              <a:rPr lang="en-US" sz="3700" b="1" i="0" dirty="0">
                <a:solidFill>
                  <a:srgbClr val="FFFFFF"/>
                </a:solidFill>
                <a:effectLst/>
                <a:latin typeface="HeadingFont"/>
              </a:rPr>
              <a:t>ULACNet-202: Site Initiation Visits (SIVs) in Brazil &amp; Mexico</a:t>
            </a:r>
            <a:endParaRPr lang="en-US" sz="37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C30119F-05F6-673F-2392-5F7030267B4D}"/>
              </a:ext>
            </a:extLst>
          </p:cNvPr>
          <p:cNvSpPr>
            <a:spLocks noGrp="1"/>
          </p:cNvSpPr>
          <p:nvPr>
            <p:ph idx="1"/>
          </p:nvPr>
        </p:nvSpPr>
        <p:spPr>
          <a:xfrm>
            <a:off x="4447309" y="591345"/>
            <a:ext cx="6769332" cy="5431504"/>
          </a:xfrm>
        </p:spPr>
        <p:txBody>
          <a:bodyPr anchor="ctr">
            <a:normAutofit/>
          </a:bodyPr>
          <a:lstStyle/>
          <a:p>
            <a:pPr marL="0" indent="0">
              <a:buNone/>
            </a:pPr>
            <a:r>
              <a:rPr lang="en-US" sz="1800" b="0" i="0" dirty="0">
                <a:effectLst/>
              </a:rPr>
              <a:t>The ROCCHHA team has been energized to begin trial activities for ULACNet-202, entitled, “</a:t>
            </a:r>
            <a:r>
              <a:rPr lang="en-US" sz="1800" b="0" i="1" dirty="0">
                <a:effectLst/>
              </a:rPr>
              <a:t>Optimization of Cervical Cancer Screening Among Women Living with HIV in Latin American Countries</a:t>
            </a:r>
            <a:r>
              <a:rPr lang="en-US" sz="1800" b="0" i="0" dirty="0">
                <a:effectLst/>
              </a:rPr>
              <a:t>”. For over a year, the team has been working tirelessly to fine tune elements of our protocol and workflow, procuring supplies, and seeking the necessary approvals from local-institutional bodies, as well as those on the federal and international levels.</a:t>
            </a:r>
          </a:p>
          <a:p>
            <a:pPr marL="0" indent="0">
              <a:buNone/>
            </a:pPr>
            <a:r>
              <a:rPr lang="en-US" sz="1800" b="0" i="0" dirty="0">
                <a:effectLst/>
              </a:rPr>
              <a:t>Once we had our ducks in a row, it was finally time to visit our ULACNet-202-participating sites at the </a:t>
            </a:r>
            <a:r>
              <a:rPr lang="en-US" sz="1800" b="0" i="0" dirty="0" err="1">
                <a:effectLst/>
              </a:rPr>
              <a:t>Universidade</a:t>
            </a:r>
            <a:r>
              <a:rPr lang="en-US" sz="1800" b="0" i="0" dirty="0">
                <a:effectLst/>
              </a:rPr>
              <a:t> de São Paulo (University of São Paulo or USP), Brazil and the Instituto Nacional de </a:t>
            </a:r>
            <a:r>
              <a:rPr lang="en-US" sz="1800" b="0" i="0" dirty="0" err="1">
                <a:effectLst/>
              </a:rPr>
              <a:t>Salud</a:t>
            </a:r>
            <a:r>
              <a:rPr lang="en-US" sz="1800" b="0" i="0" dirty="0">
                <a:effectLst/>
              </a:rPr>
              <a:t> </a:t>
            </a:r>
            <a:r>
              <a:rPr lang="en-US" sz="1800" b="0" i="0" dirty="0" err="1">
                <a:effectLst/>
              </a:rPr>
              <a:t>Pública</a:t>
            </a:r>
            <a:r>
              <a:rPr lang="en-US" sz="1800" b="0" i="0" dirty="0">
                <a:effectLst/>
              </a:rPr>
              <a:t> (National Institute of Public Health or INSP), Mexico. For those at Weill Cornell and Moffitt, this would be the first time visiting these sites within the context of our </a:t>
            </a:r>
            <a:r>
              <a:rPr lang="en-US" sz="1800" b="0" i="0" dirty="0" err="1">
                <a:effectLst/>
              </a:rPr>
              <a:t>ULACNet</a:t>
            </a:r>
            <a:r>
              <a:rPr lang="en-US" sz="1800" b="0" i="0" dirty="0">
                <a:effectLst/>
              </a:rPr>
              <a:t> trials. Due to the COVID-19 pandemic, the ROCCHHA group was never able to conduct in-person site initiation visits (SIVs) to the Brazil or Mexico sites for ULACNet-201. For myself specifically, this was also the first time I would be meeting many on the team personally since joining back in January 2022.</a:t>
            </a:r>
          </a:p>
        </p:txBody>
      </p:sp>
    </p:spTree>
    <p:extLst>
      <p:ext uri="{BB962C8B-B14F-4D97-AF65-F5344CB8AC3E}">
        <p14:creationId xmlns:p14="http://schemas.microsoft.com/office/powerpoint/2010/main" val="3981048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he Brazilian flag waving in the air.">
            <a:extLst>
              <a:ext uri="{FF2B5EF4-FFF2-40B4-BE49-F238E27FC236}">
                <a16:creationId xmlns:a16="http://schemas.microsoft.com/office/drawing/2014/main" id="{BCA001D8-B243-9DE4-57E9-FA5CAB098588}"/>
              </a:ext>
            </a:extLst>
          </p:cNvPr>
          <p:cNvPicPr>
            <a:picLocks noChangeAspect="1"/>
          </p:cNvPicPr>
          <p:nvPr/>
        </p:nvPicPr>
        <p:blipFill rotWithShape="1">
          <a:blip r:embed="rId3">
            <a:extLst>
              <a:ext uri="{28A0092B-C50C-407E-A947-70E740481C1C}">
                <a14:useLocalDpi xmlns:a14="http://schemas.microsoft.com/office/drawing/2010/main" val="0"/>
              </a:ext>
            </a:extLst>
          </a:blip>
          <a:srcRect t="18481" r="6425" b="38026"/>
          <a:stretch/>
        </p:blipFill>
        <p:spPr>
          <a:xfrm>
            <a:off x="3523488" y="10"/>
            <a:ext cx="8668512"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356EA7B6-0796-4476-8B74-C5C8E8C64336}"/>
              </a:ext>
            </a:extLst>
          </p:cNvPr>
          <p:cNvSpPr>
            <a:spLocks noGrp="1"/>
          </p:cNvSpPr>
          <p:nvPr>
            <p:ph type="subTitle" idx="1"/>
          </p:nvPr>
        </p:nvSpPr>
        <p:spPr>
          <a:xfrm>
            <a:off x="785191" y="1182757"/>
            <a:ext cx="4075044" cy="3420533"/>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In the last several months, I worked with the site leads to coordinate all the many moving parts of an international trip: flights, hotels, and transportation accommodations, agendas and training materials, and my favorite part, the food. The first stop on our ULACNet-202 SIV journey was with our Brazil team in the amazing city of São Paulo.</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B4FAB13-07B7-49CF-7FBD-13552AA2277B}"/>
              </a:ext>
            </a:extLst>
          </p:cNvPr>
          <p:cNvSpPr>
            <a:spLocks noGrp="1"/>
          </p:cNvSpPr>
          <p:nvPr>
            <p:ph type="ctrTitle"/>
          </p:nvPr>
        </p:nvSpPr>
        <p:spPr>
          <a:xfrm>
            <a:off x="1524000" y="-547624"/>
            <a:ext cx="9144000" cy="727081"/>
          </a:xfrm>
        </p:spPr>
        <p:txBody>
          <a:bodyPr>
            <a:normAutofit fontScale="90000"/>
          </a:bodyPr>
          <a:lstStyle/>
          <a:p>
            <a:r>
              <a:rPr lang="en-US" dirty="0">
                <a:solidFill>
                  <a:srgbClr val="E6E6E6"/>
                </a:solidFill>
              </a:rPr>
              <a:t>In Brazil</a:t>
            </a:r>
          </a:p>
        </p:txBody>
      </p:sp>
    </p:spTree>
    <p:extLst>
      <p:ext uri="{BB962C8B-B14F-4D97-AF65-F5344CB8AC3E}">
        <p14:creationId xmlns:p14="http://schemas.microsoft.com/office/powerpoint/2010/main" val="24349700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nna Guiliano and Luisa Villa at CRT: Centro de Referencia e Treinamento">
            <a:extLst>
              <a:ext uri="{FF2B5EF4-FFF2-40B4-BE49-F238E27FC236}">
                <a16:creationId xmlns:a16="http://schemas.microsoft.com/office/drawing/2014/main" id="{288CDD41-B298-4F83-803F-B27B377F977E}"/>
              </a:ext>
            </a:extLst>
          </p:cNvPr>
          <p:cNvPicPr>
            <a:picLocks noChangeAspect="1"/>
          </p:cNvPicPr>
          <p:nvPr/>
        </p:nvPicPr>
        <p:blipFill rotWithShape="1">
          <a:blip r:embed="rId2">
            <a:extLst>
              <a:ext uri="{28A0092B-C50C-407E-A947-70E740481C1C}">
                <a14:useLocalDpi xmlns:a14="http://schemas.microsoft.com/office/drawing/2010/main" val="0"/>
              </a:ext>
            </a:extLst>
          </a:blip>
          <a:srcRect r="14148"/>
          <a:stretch/>
        </p:blipFill>
        <p:spPr>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sp useBgFill="1">
        <p:nvSpPr>
          <p:cNvPr id="23" name="Freeform: Shape 22">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EF38FC0-A7CF-34E6-3BB9-82BE1C95B14D}"/>
              </a:ext>
            </a:extLst>
          </p:cNvPr>
          <p:cNvSpPr>
            <a:spLocks noGrp="1"/>
          </p:cNvSpPr>
          <p:nvPr>
            <p:ph idx="1"/>
          </p:nvPr>
        </p:nvSpPr>
        <p:spPr>
          <a:xfrm>
            <a:off x="203774" y="675861"/>
            <a:ext cx="3351650" cy="5864639"/>
          </a:xfrm>
          <a:solidFill>
            <a:schemeClr val="bg1"/>
          </a:solidFill>
        </p:spPr>
        <p:txBody>
          <a:bodyPr>
            <a:noAutofit/>
          </a:bodyPr>
          <a:lstStyle/>
          <a:p>
            <a:pPr marL="0" indent="0">
              <a:buNone/>
            </a:pPr>
            <a:r>
              <a:rPr lang="en-US" sz="1800" dirty="0">
                <a:effectLst/>
                <a:latin typeface="Calibri" panose="020F0502020204030204" pitchFamily="34" charset="0"/>
                <a:ea typeface="Calibri" panose="020F0502020204030204" pitchFamily="34" charset="0"/>
                <a:cs typeface="Calibri" panose="020F0502020204030204" pitchFamily="34" charset="0"/>
              </a:rPr>
              <a:t>We had a packed itinerary as soon as we stepped in the country. For ULACNet-202 at USP, we will be recruiting participants in completely new clinics from where we enrolled in ULACNet-201. While ULACNet-201 recruited from a research-designated clinic, our ULACNet-202 sites will be enrolling participants from both HIV/AIDS and gynecology clinics. </a:t>
            </a:r>
          </a:p>
          <a:p>
            <a:pPr marL="0" indent="0">
              <a:buNone/>
            </a:pPr>
            <a:r>
              <a:rPr lang="en-US" sz="1800" dirty="0">
                <a:effectLst/>
                <a:latin typeface="Calibri" panose="020F0502020204030204" pitchFamily="34" charset="0"/>
                <a:ea typeface="Calibri" panose="020F0502020204030204" pitchFamily="34" charset="0"/>
                <a:cs typeface="Calibri" panose="020F0502020204030204" pitchFamily="34" charset="0"/>
              </a:rPr>
              <a:t>During our visit, we got to tour each of these clinics and hospitals and meet the new staff that will be joining the team on this effort. We discussed the unique patient populations, space capacity and limitations, operational workflows of each clinic, and how we plan to incorporate ULACNet-202 into this dynamic.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Luisa Villa and Caique Mello smiling and giving thumbs up and peace signs">
            <a:extLst>
              <a:ext uri="{FF2B5EF4-FFF2-40B4-BE49-F238E27FC236}">
                <a16:creationId xmlns:a16="http://schemas.microsoft.com/office/drawing/2014/main" id="{F05367E2-BE57-3A92-E8E7-C9A1D0D9898A}"/>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3579" r="7567"/>
          <a:stretch/>
        </p:blipFill>
        <p:spPr>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p:nvSpPr>
          <p:cNvPr id="2" name="Title 1">
            <a:extLst>
              <a:ext uri="{FF2B5EF4-FFF2-40B4-BE49-F238E27FC236}">
                <a16:creationId xmlns:a16="http://schemas.microsoft.com/office/drawing/2014/main" id="{9EAC7F31-C616-28BA-E3AC-22589B955FB3}"/>
              </a:ext>
            </a:extLst>
          </p:cNvPr>
          <p:cNvSpPr>
            <a:spLocks noGrp="1"/>
          </p:cNvSpPr>
          <p:nvPr>
            <p:ph type="title"/>
          </p:nvPr>
        </p:nvSpPr>
        <p:spPr>
          <a:xfrm>
            <a:off x="838200" y="-904875"/>
            <a:ext cx="10515600" cy="1325563"/>
          </a:xfrm>
        </p:spPr>
        <p:txBody>
          <a:bodyPr/>
          <a:lstStyle/>
          <a:p>
            <a:r>
              <a:rPr lang="en-US" dirty="0">
                <a:solidFill>
                  <a:srgbClr val="E6E6E6"/>
                </a:solidFill>
              </a:rPr>
              <a:t>Clinic tours</a:t>
            </a:r>
          </a:p>
        </p:txBody>
      </p:sp>
    </p:spTree>
    <p:extLst>
      <p:ext uri="{BB962C8B-B14F-4D97-AF65-F5344CB8AC3E}">
        <p14:creationId xmlns:p14="http://schemas.microsoft.com/office/powerpoint/2010/main" val="3143219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45238" y="145264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9996F97-1786-DB21-43EA-7ED7D34E6CC3}"/>
              </a:ext>
            </a:extLst>
          </p:cNvPr>
          <p:cNvSpPr>
            <a:spLocks noGrp="1"/>
          </p:cNvSpPr>
          <p:nvPr>
            <p:ph idx="1"/>
          </p:nvPr>
        </p:nvSpPr>
        <p:spPr>
          <a:xfrm>
            <a:off x="417443" y="412454"/>
            <a:ext cx="5983357" cy="2101850"/>
          </a:xfrm>
          <a:solidFill>
            <a:schemeClr val="bg1"/>
          </a:solidFill>
        </p:spPr>
        <p:txBody>
          <a:bodyPr anchor="ctr">
            <a:normAutofit/>
          </a:bodyPr>
          <a:lstStyle/>
          <a:p>
            <a:pPr marL="0" marR="0" lvl="0" indent="0" algn="l" defTabSz="914400" rtl="0" eaLnBrk="1" fontAlgn="auto" latinLnBrk="0" hangingPunct="1">
              <a:lnSpc>
                <a:spcPct val="90000"/>
              </a:lnSpc>
              <a:spcBef>
                <a:spcPts val="0"/>
              </a:spcBef>
              <a:spcAft>
                <a:spcPts val="80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One space that was of added interest was Dr. Villa’s laboratory. With a new Gene </a:t>
            </a:r>
            <a:r>
              <a:rPr kumimoji="0" lang="en-US" sz="1800" b="0" i="0" u="none" strike="noStrike" kern="120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Xpert</a:t>
            </a: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machine and tons of freezer space, her laboratory will take on an increased role as the ULACNet-202 biorepository for archiving specimens for future research purposes.</a:t>
            </a:r>
            <a:endPar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group of people in a room for a presenation">
            <a:extLst>
              <a:ext uri="{FF2B5EF4-FFF2-40B4-BE49-F238E27FC236}">
                <a16:creationId xmlns:a16="http://schemas.microsoft.com/office/drawing/2014/main" id="{D210AF00-57D5-C554-F602-E58D8FFA2571}"/>
              </a:ext>
            </a:extLst>
          </p:cNvPr>
          <p:cNvPicPr>
            <a:picLocks noChangeAspect="1"/>
          </p:cNvPicPr>
          <p:nvPr/>
        </p:nvPicPr>
        <p:blipFill rotWithShape="1">
          <a:blip r:embed="rId3">
            <a:extLst>
              <a:ext uri="{28A0092B-C50C-407E-A947-70E740481C1C}">
                <a14:useLocalDpi xmlns:a14="http://schemas.microsoft.com/office/drawing/2010/main" val="0"/>
              </a:ext>
            </a:extLst>
          </a:blip>
          <a:srcRect t="106" b="15888"/>
          <a:stretch/>
        </p:blipFill>
        <p:spPr>
          <a:xfrm>
            <a:off x="20" y="2959630"/>
            <a:ext cx="6400781" cy="3898370"/>
          </a:xfrm>
          <a:prstGeom prst="rect">
            <a:avLst/>
          </a:prstGeom>
        </p:spPr>
      </p:pic>
      <p:pic>
        <p:nvPicPr>
          <p:cNvPr id="7" name="Picture 6" descr="The three principal investigators for ROCCHHA">
            <a:extLst>
              <a:ext uri="{FF2B5EF4-FFF2-40B4-BE49-F238E27FC236}">
                <a16:creationId xmlns:a16="http://schemas.microsoft.com/office/drawing/2014/main" id="{CD48B2AF-1078-E5A0-6254-6A1567FD0535}"/>
              </a:ext>
            </a:extLst>
          </p:cNvPr>
          <p:cNvPicPr>
            <a:picLocks noChangeAspect="1"/>
          </p:cNvPicPr>
          <p:nvPr/>
        </p:nvPicPr>
        <p:blipFill rotWithShape="1">
          <a:blip r:embed="rId4">
            <a:extLst>
              <a:ext uri="{28A0092B-C50C-407E-A947-70E740481C1C}">
                <a14:useLocalDpi xmlns:a14="http://schemas.microsoft.com/office/drawing/2010/main" val="0"/>
              </a:ext>
            </a:extLst>
          </a:blip>
          <a:srcRect r="1" b="2960"/>
          <a:stretch/>
        </p:blipFill>
        <p:spPr>
          <a:xfrm>
            <a:off x="6591299" y="1"/>
            <a:ext cx="5600701" cy="6857999"/>
          </a:xfrm>
          <a:prstGeom prst="rect">
            <a:avLst/>
          </a:prstGeom>
        </p:spPr>
      </p:pic>
      <p:sp>
        <p:nvSpPr>
          <p:cNvPr id="2" name="Title 1">
            <a:extLst>
              <a:ext uri="{FF2B5EF4-FFF2-40B4-BE49-F238E27FC236}">
                <a16:creationId xmlns:a16="http://schemas.microsoft.com/office/drawing/2014/main" id="{CB9DAB25-69B3-603A-617D-667E9E108E6F}"/>
              </a:ext>
            </a:extLst>
          </p:cNvPr>
          <p:cNvSpPr>
            <a:spLocks noGrp="1"/>
          </p:cNvSpPr>
          <p:nvPr>
            <p:ph type="title"/>
          </p:nvPr>
        </p:nvSpPr>
        <p:spPr>
          <a:xfrm>
            <a:off x="838200" y="-1133475"/>
            <a:ext cx="10515600" cy="1325563"/>
          </a:xfrm>
        </p:spPr>
        <p:txBody>
          <a:bodyPr/>
          <a:lstStyle/>
          <a:p>
            <a:r>
              <a:rPr lang="en-US" dirty="0">
                <a:solidFill>
                  <a:srgbClr val="E6E6E6"/>
                </a:solidFill>
              </a:rPr>
              <a:t>Dr. Villa’s Laboratory</a:t>
            </a:r>
          </a:p>
        </p:txBody>
      </p:sp>
    </p:spTree>
    <p:extLst>
      <p:ext uri="{BB962C8B-B14F-4D97-AF65-F5344CB8AC3E}">
        <p14:creationId xmlns:p14="http://schemas.microsoft.com/office/powerpoint/2010/main" val="3100199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57">
            <a:extLst>
              <a:ext uri="{FF2B5EF4-FFF2-40B4-BE49-F238E27FC236}">
                <a16:creationId xmlns:a16="http://schemas.microsoft.com/office/drawing/2014/main" id="{B430338F-E2FD-4573-B0B7-E2EB12CC9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59">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1"/>
            <a:ext cx="11231745" cy="413142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a lab">
            <a:extLst>
              <a:ext uri="{FF2B5EF4-FFF2-40B4-BE49-F238E27FC236}">
                <a16:creationId xmlns:a16="http://schemas.microsoft.com/office/drawing/2014/main" id="{A292CE7A-84A4-D651-6348-0C693899C6AC}"/>
              </a:ext>
            </a:extLst>
          </p:cNvPr>
          <p:cNvPicPr>
            <a:picLocks noChangeAspect="1"/>
          </p:cNvPicPr>
          <p:nvPr/>
        </p:nvPicPr>
        <p:blipFill rotWithShape="1">
          <a:blip r:embed="rId3">
            <a:extLst>
              <a:ext uri="{28A0092B-C50C-407E-A947-70E740481C1C}">
                <a14:useLocalDpi xmlns:a14="http://schemas.microsoft.com/office/drawing/2010/main" val="0"/>
              </a:ext>
            </a:extLst>
          </a:blip>
          <a:srcRect t="8178" b="8181"/>
          <a:stretch/>
        </p:blipFill>
        <p:spPr>
          <a:xfrm>
            <a:off x="838200" y="364143"/>
            <a:ext cx="5136795" cy="3426462"/>
          </a:xfrm>
          <a:prstGeom prst="rect">
            <a:avLst/>
          </a:prstGeom>
        </p:spPr>
      </p:pic>
      <p:pic>
        <p:nvPicPr>
          <p:cNvPr id="7" name="Picture 6" descr="A bowl of ">
            <a:extLst>
              <a:ext uri="{FF2B5EF4-FFF2-40B4-BE49-F238E27FC236}">
                <a16:creationId xmlns:a16="http://schemas.microsoft.com/office/drawing/2014/main" id="{03973FB1-B0D4-062F-9A20-AC4A5DA5AC7F}"/>
              </a:ext>
            </a:extLst>
          </p:cNvPr>
          <p:cNvPicPr>
            <a:picLocks noChangeAspect="1"/>
          </p:cNvPicPr>
          <p:nvPr/>
        </p:nvPicPr>
        <p:blipFill rotWithShape="1">
          <a:blip r:embed="rId4">
            <a:extLst>
              <a:ext uri="{28A0092B-C50C-407E-A947-70E740481C1C}">
                <a14:useLocalDpi xmlns:a14="http://schemas.microsoft.com/office/drawing/2010/main" val="0"/>
              </a:ext>
            </a:extLst>
          </a:blip>
          <a:srcRect t="12714" r="-3" b="33754"/>
          <a:stretch/>
        </p:blipFill>
        <p:spPr>
          <a:xfrm>
            <a:off x="6297264" y="364142"/>
            <a:ext cx="5136795" cy="3426462"/>
          </a:xfrm>
          <a:prstGeom prst="rect">
            <a:avLst/>
          </a:prstGeom>
        </p:spPr>
      </p:pic>
      <p:sp>
        <p:nvSpPr>
          <p:cNvPr id="69" name="Rectangle 63">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37444" y="5460209"/>
            <a:ext cx="179036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descr="A bowl of moqueca, a typical dish in Brazil that combines origins of indigenous, African, and Portuguese elements in one delicious and warmly soothing seafood stew">
            <a:extLst>
              <a:ext uri="{FF2B5EF4-FFF2-40B4-BE49-F238E27FC236}">
                <a16:creationId xmlns:a16="http://schemas.microsoft.com/office/drawing/2014/main" id="{BF6F4131-9F9C-0A54-B582-A1B8FF2B4D53}"/>
              </a:ext>
            </a:extLst>
          </p:cNvPr>
          <p:cNvSpPr>
            <a:spLocks noGrp="1"/>
          </p:cNvSpPr>
          <p:nvPr>
            <p:ph idx="1"/>
          </p:nvPr>
        </p:nvSpPr>
        <p:spPr>
          <a:xfrm>
            <a:off x="5162719" y="4495568"/>
            <a:ext cx="6586915" cy="1905232"/>
          </a:xfrm>
        </p:spPr>
        <p:txBody>
          <a:bodyPr anchor="ctr">
            <a:normAutofit/>
          </a:bodyPr>
          <a:lstStyle/>
          <a:p>
            <a:pPr marL="0" marR="0" lvl="0" indent="0" algn="l" defTabSz="914400" rtl="0" eaLnBrk="1" fontAlgn="auto" latinLnBrk="0" hangingPunct="1">
              <a:lnSpc>
                <a:spcPct val="90000"/>
              </a:lnSpc>
              <a:spcBef>
                <a:spcPts val="0"/>
              </a:spcBef>
              <a:spcAft>
                <a:spcPts val="80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No trip is complete with the ROCCHHA group without our fair share of team building opportunities. With each day of training, we always came together to share a meal together. Dr. Villa kindly coordinated every dining experience. My favorite meal was the </a:t>
            </a:r>
            <a:r>
              <a:rPr kumimoji="0" lang="en-US" sz="1800" b="0" i="0" u="none" strike="noStrike" kern="120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moqueca</a:t>
            </a: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a typical dish in Brazil that combines origins of indigenous, African, and Portuguese elements in one delicious and warmly soothing seafood stew.</a:t>
            </a:r>
            <a:endPar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5AE56009-2569-D2A4-0899-447C7629B02E}"/>
              </a:ext>
            </a:extLst>
          </p:cNvPr>
          <p:cNvSpPr>
            <a:spLocks noGrp="1"/>
          </p:cNvSpPr>
          <p:nvPr>
            <p:ph type="title"/>
          </p:nvPr>
        </p:nvSpPr>
        <p:spPr>
          <a:xfrm>
            <a:off x="838200" y="-1489075"/>
            <a:ext cx="10515600" cy="1325563"/>
          </a:xfrm>
        </p:spPr>
        <p:txBody>
          <a:bodyPr/>
          <a:lstStyle/>
          <a:p>
            <a:r>
              <a:rPr lang="en-US" dirty="0">
                <a:solidFill>
                  <a:srgbClr val="E6E6E6"/>
                </a:solidFill>
              </a:rPr>
              <a:t>Team building opportunities</a:t>
            </a:r>
          </a:p>
        </p:txBody>
      </p:sp>
    </p:spTree>
    <p:extLst>
      <p:ext uri="{BB962C8B-B14F-4D97-AF65-F5344CB8AC3E}">
        <p14:creationId xmlns:p14="http://schemas.microsoft.com/office/powerpoint/2010/main" val="384199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he ROCCHHA investigators sitting at a table with food and drinks">
            <a:extLst>
              <a:ext uri="{FF2B5EF4-FFF2-40B4-BE49-F238E27FC236}">
                <a16:creationId xmlns:a16="http://schemas.microsoft.com/office/drawing/2014/main" id="{FD369E26-2E45-72FE-0ADF-FF2E01DF031E}"/>
              </a:ext>
            </a:extLst>
          </p:cNvPr>
          <p:cNvPicPr>
            <a:picLocks noChangeAspect="1"/>
          </p:cNvPicPr>
          <p:nvPr/>
        </p:nvPicPr>
        <p:blipFill rotWithShape="1">
          <a:blip r:embed="rId2">
            <a:extLst>
              <a:ext uri="{28A0092B-C50C-407E-A947-70E740481C1C}">
                <a14:useLocalDpi xmlns:a14="http://schemas.microsoft.com/office/drawing/2010/main" val="0"/>
              </a:ext>
            </a:extLst>
          </a:blip>
          <a:srcRect t="27696" b="16460"/>
          <a:stretch/>
        </p:blipFill>
        <p:spPr>
          <a:xfrm>
            <a:off x="20" y="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07624C1-340B-B9E9-B7CD-A11106896425}"/>
              </a:ext>
            </a:extLst>
          </p:cNvPr>
          <p:cNvSpPr>
            <a:spLocks noGrp="1"/>
          </p:cNvSpPr>
          <p:nvPr>
            <p:ph idx="1"/>
          </p:nvPr>
        </p:nvSpPr>
        <p:spPr>
          <a:xfrm>
            <a:off x="2200110" y="4021074"/>
            <a:ext cx="8086890" cy="2452687"/>
          </a:xfrm>
        </p:spPr>
        <p:txBody>
          <a:bodyPr anchor="ctr">
            <a:normAutofit/>
          </a:bodyPr>
          <a:lstStyle/>
          <a:p>
            <a:pPr marL="0" indent="0">
              <a:buNone/>
            </a:pPr>
            <a:r>
              <a:rPr lang="en-US" sz="1800" dirty="0">
                <a:effectLst/>
                <a:latin typeface="Calibri" panose="020F0502020204030204" pitchFamily="34" charset="0"/>
                <a:ea typeface="Calibri" panose="020F0502020204030204" pitchFamily="34" charset="0"/>
                <a:cs typeface="Calibri" panose="020F0502020204030204" pitchFamily="34" charset="0"/>
              </a:rPr>
              <a:t>One meal we had at the top floor of USP, which is also the highest building in all of São Paulo. The city of São Paulo stretches over an area of about 590 mi² with 12.3 million people. By comparison, New York City (NYC) encompasses an area of about 303 mi², with a population of about 8.5 million people. According to 2018 UN Population estimates, São Paulo is the 4</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th</a:t>
            </a:r>
            <a:r>
              <a:rPr lang="en-US" sz="1800" dirty="0">
                <a:effectLst/>
                <a:latin typeface="Calibri" panose="020F0502020204030204" pitchFamily="34" charset="0"/>
                <a:ea typeface="Calibri" panose="020F0502020204030204" pitchFamily="34" charset="0"/>
                <a:cs typeface="Calibri" panose="020F0502020204030204" pitchFamily="34" charset="0"/>
              </a:rPr>
              <a:t> largest city in the world by population – the largest in the western hemisphere! So, when we ate at the top floor of the hospital cafeteria, you could see how far and wide the city of São Paulo stretched.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p:txBody>
      </p:sp>
      <p:sp>
        <p:nvSpPr>
          <p:cNvPr id="2" name="Title 1">
            <a:extLst>
              <a:ext uri="{FF2B5EF4-FFF2-40B4-BE49-F238E27FC236}">
                <a16:creationId xmlns:a16="http://schemas.microsoft.com/office/drawing/2014/main" id="{04E3C667-E313-32C2-1013-B5ADB1DCF0FD}"/>
              </a:ext>
            </a:extLst>
          </p:cNvPr>
          <p:cNvSpPr>
            <a:spLocks noGrp="1"/>
          </p:cNvSpPr>
          <p:nvPr>
            <p:ph type="title"/>
          </p:nvPr>
        </p:nvSpPr>
        <p:spPr>
          <a:xfrm>
            <a:off x="838200" y="-866775"/>
            <a:ext cx="10515600" cy="1325563"/>
          </a:xfrm>
        </p:spPr>
        <p:txBody>
          <a:bodyPr/>
          <a:lstStyle/>
          <a:p>
            <a:r>
              <a:rPr lang="en-US" dirty="0">
                <a:solidFill>
                  <a:srgbClr val="E6E6E6"/>
                </a:solidFill>
              </a:rPr>
              <a:t>Meals shared</a:t>
            </a:r>
          </a:p>
        </p:txBody>
      </p:sp>
    </p:spTree>
    <p:extLst>
      <p:ext uri="{BB962C8B-B14F-4D97-AF65-F5344CB8AC3E}">
        <p14:creationId xmlns:p14="http://schemas.microsoft.com/office/powerpoint/2010/main" val="264970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ark in Brazil">
            <a:extLst>
              <a:ext uri="{FF2B5EF4-FFF2-40B4-BE49-F238E27FC236}">
                <a16:creationId xmlns:a16="http://schemas.microsoft.com/office/drawing/2014/main" id="{24F21AC4-7C12-CF53-405B-9DCA2900DBC9}"/>
              </a:ext>
            </a:extLst>
          </p:cNvPr>
          <p:cNvPicPr>
            <a:picLocks noChangeAspect="1"/>
          </p:cNvPicPr>
          <p:nvPr/>
        </p:nvPicPr>
        <p:blipFill rotWithShape="1">
          <a:blip r:embed="rId2">
            <a:extLst>
              <a:ext uri="{28A0092B-C50C-407E-A947-70E740481C1C}">
                <a14:useLocalDpi xmlns:a14="http://schemas.microsoft.com/office/drawing/2010/main" val="0"/>
              </a:ext>
            </a:extLst>
          </a:blip>
          <a:srcRect l="9054" r="15577"/>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Content Placeholder 2">
            <a:extLst>
              <a:ext uri="{FF2B5EF4-FFF2-40B4-BE49-F238E27FC236}">
                <a16:creationId xmlns:a16="http://schemas.microsoft.com/office/drawing/2014/main" id="{1B7516C6-9663-EC26-AB74-5540A2A86A94}"/>
              </a:ext>
            </a:extLst>
          </p:cNvPr>
          <p:cNvSpPr>
            <a:spLocks noGrp="1"/>
          </p:cNvSpPr>
          <p:nvPr>
            <p:ph idx="1"/>
          </p:nvPr>
        </p:nvSpPr>
        <p:spPr>
          <a:xfrm>
            <a:off x="4107676" y="1378479"/>
            <a:ext cx="3976639" cy="4101042"/>
          </a:xfrm>
        </p:spPr>
        <p:txBody>
          <a:bodyPr>
            <a:normAutofit/>
          </a:bodyPr>
          <a:lstStyle/>
          <a:p>
            <a:pPr marL="0" marR="0" indent="0">
              <a:spcBef>
                <a:spcPts val="0"/>
              </a:spcBef>
              <a:spcAft>
                <a:spcPts val="800"/>
              </a:spcAft>
              <a:buNone/>
            </a:pPr>
            <a:r>
              <a:rPr lang="en-US" sz="18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We concluded our visit with sightseeing some of the landmarks around the city, including Parque </a:t>
            </a:r>
            <a:r>
              <a:rPr lang="en-US" sz="1800" dirty="0" err="1">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Ibirapuera</a:t>
            </a:r>
            <a:r>
              <a:rPr lang="en-US" sz="18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Ibirapuera</a:t>
            </a:r>
            <a:r>
              <a:rPr lang="en-US" sz="18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Park), what I would consider São Paulo’s equivalent to Central Park, and the much smaller Parque da </a:t>
            </a:r>
            <a:r>
              <a:rPr lang="en-US" sz="1800" dirty="0" err="1">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Independência</a:t>
            </a:r>
            <a:r>
              <a:rPr lang="en-US" sz="18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(Independence Park) that houses the </a:t>
            </a:r>
            <a:r>
              <a:rPr lang="en-US" sz="1800" dirty="0" err="1">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Ipiranga</a:t>
            </a:r>
            <a:r>
              <a:rPr lang="en-US" sz="18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Monument. This monument was built as a celebration of the 100 years of Brazil’s independence at the exact location where Prince Regent Dom Pedro declared sovereignty for Brazil from his royal family back in Portugal.</a:t>
            </a:r>
            <a:endParaRPr lang="en-US" sz="18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of buildings and skyline in Brazil&#10;">
            <a:extLst>
              <a:ext uri="{FF2B5EF4-FFF2-40B4-BE49-F238E27FC236}">
                <a16:creationId xmlns:a16="http://schemas.microsoft.com/office/drawing/2014/main" id="{43575001-F5F7-FF45-A93E-1A32B21F6C2A}"/>
              </a:ext>
            </a:extLst>
          </p:cNvPr>
          <p:cNvPicPr>
            <a:picLocks noChangeAspect="1"/>
          </p:cNvPicPr>
          <p:nvPr/>
        </p:nvPicPr>
        <p:blipFill rotWithShape="1">
          <a:blip r:embed="rId3">
            <a:extLst>
              <a:ext uri="{28A0092B-C50C-407E-A947-70E740481C1C}">
                <a14:useLocalDpi xmlns:a14="http://schemas.microsoft.com/office/drawing/2010/main" val="0"/>
              </a:ext>
            </a:extLst>
          </a:blip>
          <a:srcRect l="8811"/>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
        <p:nvSpPr>
          <p:cNvPr id="2" name="Title 1">
            <a:extLst>
              <a:ext uri="{FF2B5EF4-FFF2-40B4-BE49-F238E27FC236}">
                <a16:creationId xmlns:a16="http://schemas.microsoft.com/office/drawing/2014/main" id="{41C874C0-95EC-D017-7321-2C3EDE3F49E4}"/>
              </a:ext>
            </a:extLst>
          </p:cNvPr>
          <p:cNvSpPr>
            <a:spLocks noGrp="1"/>
          </p:cNvSpPr>
          <p:nvPr>
            <p:ph type="title"/>
          </p:nvPr>
        </p:nvSpPr>
        <p:spPr>
          <a:xfrm>
            <a:off x="838200" y="-1019175"/>
            <a:ext cx="10515600" cy="1325563"/>
          </a:xfrm>
        </p:spPr>
        <p:txBody>
          <a:bodyPr/>
          <a:lstStyle/>
          <a:p>
            <a:r>
              <a:rPr lang="en-US" dirty="0">
                <a:solidFill>
                  <a:srgbClr val="E6E6E6"/>
                </a:solidFill>
              </a:rPr>
              <a:t>Landmarks visited</a:t>
            </a:r>
          </a:p>
        </p:txBody>
      </p:sp>
    </p:spTree>
    <p:extLst>
      <p:ext uri="{BB962C8B-B14F-4D97-AF65-F5344CB8AC3E}">
        <p14:creationId xmlns:p14="http://schemas.microsoft.com/office/powerpoint/2010/main" val="2113724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of people smiling and dancing">
            <a:extLst>
              <a:ext uri="{FF2B5EF4-FFF2-40B4-BE49-F238E27FC236}">
                <a16:creationId xmlns:a16="http://schemas.microsoft.com/office/drawing/2014/main" id="{B4951B16-F0F7-9F6F-4B94-663F36A93F4F}"/>
              </a:ext>
            </a:extLst>
          </p:cNvPr>
          <p:cNvPicPr>
            <a:picLocks noChangeAspect="1"/>
          </p:cNvPicPr>
          <p:nvPr/>
        </p:nvPicPr>
        <p:blipFill rotWithShape="1">
          <a:blip r:embed="rId3">
            <a:extLst>
              <a:ext uri="{28A0092B-C50C-407E-A947-70E740481C1C}">
                <a14:useLocalDpi xmlns:a14="http://schemas.microsoft.com/office/drawing/2010/main" val="0"/>
              </a:ext>
            </a:extLst>
          </a:blip>
          <a:srcRect t="27814" r="5024" b="14705"/>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D5877A9-E599-FBD3-700E-A260561D0B14}"/>
              </a:ext>
            </a:extLst>
          </p:cNvPr>
          <p:cNvSpPr>
            <a:spLocks noGrp="1"/>
          </p:cNvSpPr>
          <p:nvPr>
            <p:ph idx="1"/>
          </p:nvPr>
        </p:nvSpPr>
        <p:spPr>
          <a:xfrm>
            <a:off x="371094" y="2718054"/>
            <a:ext cx="3438906" cy="3207258"/>
          </a:xfrm>
        </p:spPr>
        <p:txBody>
          <a:bodyPr anchor="t">
            <a:normAutofit/>
          </a:bodyPr>
          <a:lstStyle/>
          <a:p>
            <a:pPr marL="0" marR="0" indent="0">
              <a:spcBef>
                <a:spcPts val="0"/>
              </a:spcBef>
              <a:spcAft>
                <a:spcPts val="8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We also celebrated the completion of our first partnership SIV with a traditional Brazilian barbeque at Dr. Villa’s beautiful summer home, decorated with so many unique knickknacks she’s collected over the years.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087A2277-9B9D-8181-003B-7EBDE327322F}"/>
              </a:ext>
            </a:extLst>
          </p:cNvPr>
          <p:cNvSpPr>
            <a:spLocks noGrp="1"/>
          </p:cNvSpPr>
          <p:nvPr>
            <p:ph type="title"/>
          </p:nvPr>
        </p:nvSpPr>
        <p:spPr>
          <a:xfrm>
            <a:off x="838200" y="-1489075"/>
            <a:ext cx="10515600" cy="1325563"/>
          </a:xfrm>
        </p:spPr>
        <p:txBody>
          <a:bodyPr/>
          <a:lstStyle/>
          <a:p>
            <a:r>
              <a:rPr lang="en-US" dirty="0">
                <a:solidFill>
                  <a:srgbClr val="E6E6E6"/>
                </a:solidFill>
              </a:rPr>
              <a:t>Brazilian barbeque</a:t>
            </a:r>
          </a:p>
        </p:txBody>
      </p:sp>
    </p:spTree>
    <p:extLst>
      <p:ext uri="{BB962C8B-B14F-4D97-AF65-F5344CB8AC3E}">
        <p14:creationId xmlns:p14="http://schemas.microsoft.com/office/powerpoint/2010/main" val="3340485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2908</TotalTime>
  <Words>1488</Words>
  <Application>Microsoft Office PowerPoint</Application>
  <PresentationFormat>Widescreen</PresentationFormat>
  <Paragraphs>48</Paragraphs>
  <Slides>17</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BodyFont</vt:lpstr>
      <vt:lpstr>Calibri</vt:lpstr>
      <vt:lpstr>Calibri Light</vt:lpstr>
      <vt:lpstr>HeadingFont</vt:lpstr>
      <vt:lpstr>Office Theme</vt:lpstr>
      <vt:lpstr>ULACNet-202: Site Initiation Visits</vt:lpstr>
      <vt:lpstr>ULACNet-202: Site Initiation Visits (SIVs) in Brazil &amp; Mexico</vt:lpstr>
      <vt:lpstr>In Brazil</vt:lpstr>
      <vt:lpstr>Clinic tours</vt:lpstr>
      <vt:lpstr>Dr. Villa’s Laboratory</vt:lpstr>
      <vt:lpstr>Team building opportunities</vt:lpstr>
      <vt:lpstr>Meals shared</vt:lpstr>
      <vt:lpstr>Landmarks visited</vt:lpstr>
      <vt:lpstr>Brazilian barbeque</vt:lpstr>
      <vt:lpstr>Flight to Mexico</vt:lpstr>
      <vt:lpstr>In Mexico</vt:lpstr>
      <vt:lpstr>Recruitment clinics in Mexico</vt:lpstr>
      <vt:lpstr>Popocatépetl Volcano</vt:lpstr>
      <vt:lpstr>Team building and food</vt:lpstr>
      <vt:lpstr>Entertainment by Director of INSP, Dr. Eduardo Lazcano Ponce </vt:lpstr>
      <vt:lpstr>Group photo</vt:lpstr>
      <vt:lpstr>End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ULACNet-202: Brazil and Mexico Site Initiation Visits (SIVs) Gallery of Images</dc:title>
  <dc:creator>NCI Division of Cancer Prevention</dc:creator>
  <cp:lastModifiedBy>Randall, Wayne (NIH/NCI) [C]</cp:lastModifiedBy>
  <cp:revision>11</cp:revision>
  <dcterms:created xsi:type="dcterms:W3CDTF">2023-07-10T18:28:19Z</dcterms:created>
  <dcterms:modified xsi:type="dcterms:W3CDTF">2023-07-13T20:17:17Z</dcterms:modified>
</cp:coreProperties>
</file>