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134959473" r:id="rId2"/>
    <p:sldId id="2134959487" r:id="rId3"/>
    <p:sldId id="2134959439" r:id="rId4"/>
    <p:sldId id="2134959438" r:id="rId5"/>
    <p:sldId id="280" r:id="rId6"/>
    <p:sldId id="2134959484" r:id="rId7"/>
    <p:sldId id="312" r:id="rId8"/>
    <p:sldId id="289" r:id="rId9"/>
    <p:sldId id="338" r:id="rId10"/>
    <p:sldId id="2134959450" r:id="rId11"/>
    <p:sldId id="2134959480" r:id="rId12"/>
    <p:sldId id="2134959475" r:id="rId13"/>
    <p:sldId id="2134959474" r:id="rId14"/>
    <p:sldId id="294" r:id="rId15"/>
    <p:sldId id="293" r:id="rId16"/>
    <p:sldId id="2134959483" r:id="rId17"/>
    <p:sldId id="2134959481" r:id="rId18"/>
    <p:sldId id="300" r:id="rId19"/>
    <p:sldId id="301" r:id="rId20"/>
    <p:sldId id="302" r:id="rId21"/>
    <p:sldId id="299" r:id="rId22"/>
    <p:sldId id="2134959485" r:id="rId23"/>
    <p:sldId id="296" r:id="rId24"/>
    <p:sldId id="2134959401" r:id="rId25"/>
    <p:sldId id="2134959397" r:id="rId26"/>
    <p:sldId id="298" r:id="rId27"/>
    <p:sldId id="2134959489" r:id="rId28"/>
    <p:sldId id="307" r:id="rId29"/>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6E6E6"/>
    <a:srgbClr val="FFFF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20" autoAdjust="0"/>
    <p:restoredTop sz="76923" autoAdjust="0"/>
  </p:normalViewPr>
  <p:slideViewPr>
    <p:cSldViewPr snapToGrid="0">
      <p:cViewPr varScale="1">
        <p:scale>
          <a:sx n="62" d="100"/>
          <a:sy n="62" d="100"/>
        </p:scale>
        <p:origin x="1132" y="56"/>
      </p:cViewPr>
      <p:guideLst/>
    </p:cSldViewPr>
  </p:slideViewPr>
  <p:outlineViewPr>
    <p:cViewPr>
      <p:scale>
        <a:sx n="33" d="100"/>
        <a:sy n="33" d="100"/>
      </p:scale>
      <p:origin x="0" y="-11468"/>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ECB5-45C0-ACFE-902A3C30C0DE}"/>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ECB5-45C0-ACFE-902A3C30C0DE}"/>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ECB5-45C0-ACFE-902A3C30C0DE}"/>
              </c:ext>
            </c:extLst>
          </c:dPt>
          <c:dLbls>
            <c:delete val="1"/>
          </c:dLbls>
          <c:val>
            <c:numRef>
              <c:f>Sheet1!$A$1:$A$3</c:f>
              <c:numCache>
                <c:formatCode>General</c:formatCode>
                <c:ptCount val="3"/>
                <c:pt idx="0">
                  <c:v>33</c:v>
                </c:pt>
                <c:pt idx="1">
                  <c:v>33</c:v>
                </c:pt>
                <c:pt idx="2">
                  <c:v>33</c:v>
                </c:pt>
              </c:numCache>
            </c:numRef>
          </c:val>
          <c:extLst>
            <c:ext xmlns:c16="http://schemas.microsoft.com/office/drawing/2014/chart" uri="{C3380CC4-5D6E-409C-BE32-E72D297353CC}">
              <c16:uniqueId val="{00000006-ECB5-45C0-ACFE-902A3C30C0DE}"/>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39466" y="0"/>
            <a:ext cx="3013763" cy="467072"/>
          </a:xfrm>
          <a:prstGeom prst="rect">
            <a:avLst/>
          </a:prstGeom>
        </p:spPr>
        <p:txBody>
          <a:bodyPr vert="horz" lIns="93324" tIns="46662" rIns="93324" bIns="46662" rtlCol="0"/>
          <a:lstStyle>
            <a:lvl1pPr algn="r">
              <a:defRPr sz="1200"/>
            </a:lvl1pPr>
          </a:lstStyle>
          <a:p>
            <a:fld id="{6700FE77-335D-4FA6-B629-78099B825EC3}" type="datetimeFigureOut">
              <a:rPr lang="en-US" smtClean="0"/>
              <a:t>11/15/2023</a:t>
            </a:fld>
            <a:endParaRPr lang="en-US" dirty="0"/>
          </a:p>
        </p:txBody>
      </p:sp>
      <p:sp>
        <p:nvSpPr>
          <p:cNvPr id="4" name="Footer Placeholder 3"/>
          <p:cNvSpPr>
            <a:spLocks noGrp="1"/>
          </p:cNvSpPr>
          <p:nvPr>
            <p:ph type="ftr" sz="quarter" idx="2"/>
          </p:nvPr>
        </p:nvSpPr>
        <p:spPr>
          <a:xfrm>
            <a:off x="0" y="8842031"/>
            <a:ext cx="301376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9466" y="8842031"/>
            <a:ext cx="3013763" cy="467071"/>
          </a:xfrm>
          <a:prstGeom prst="rect">
            <a:avLst/>
          </a:prstGeom>
        </p:spPr>
        <p:txBody>
          <a:bodyPr vert="horz" lIns="93324" tIns="46662" rIns="93324" bIns="46662" rtlCol="0" anchor="b"/>
          <a:lstStyle>
            <a:lvl1pPr algn="r">
              <a:defRPr sz="1200"/>
            </a:lvl1pPr>
          </a:lstStyle>
          <a:p>
            <a:fld id="{A955E382-84BE-4F3B-BBB2-840BFA8425DF}" type="slidenum">
              <a:rPr lang="en-US" smtClean="0"/>
              <a:t>‹#›</a:t>
            </a:fld>
            <a:endParaRPr lang="en-US" dirty="0"/>
          </a:p>
        </p:txBody>
      </p:sp>
    </p:spTree>
    <p:extLst>
      <p:ext uri="{BB962C8B-B14F-4D97-AF65-F5344CB8AC3E}">
        <p14:creationId xmlns:p14="http://schemas.microsoft.com/office/powerpoint/2010/main" val="2512652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3659"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39608" y="1"/>
            <a:ext cx="3013659" cy="466725"/>
          </a:xfrm>
          <a:prstGeom prst="rect">
            <a:avLst/>
          </a:prstGeom>
        </p:spPr>
        <p:txBody>
          <a:bodyPr vert="horz" lIns="91440" tIns="45720" rIns="91440" bIns="45720" rtlCol="0"/>
          <a:lstStyle>
            <a:lvl1pPr algn="r">
              <a:defRPr sz="1200"/>
            </a:lvl1pPr>
          </a:lstStyle>
          <a:p>
            <a:fld id="{C93C0F73-ABD0-4597-9D84-60297CA38F82}" type="datetimeFigureOut">
              <a:rPr lang="en-US" smtClean="0"/>
              <a:t>11/15/2023</a:t>
            </a:fld>
            <a:endParaRPr lang="en-US" dirty="0"/>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4855" y="4479925"/>
            <a:ext cx="5565128"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6"/>
            <a:ext cx="3013659"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608" y="8842376"/>
            <a:ext cx="3013659" cy="466725"/>
          </a:xfrm>
          <a:prstGeom prst="rect">
            <a:avLst/>
          </a:prstGeom>
        </p:spPr>
        <p:txBody>
          <a:bodyPr vert="horz" lIns="91440" tIns="45720" rIns="91440" bIns="45720" rtlCol="0" anchor="b"/>
          <a:lstStyle>
            <a:lvl1pPr algn="r">
              <a:defRPr sz="1200"/>
            </a:lvl1pPr>
          </a:lstStyle>
          <a:p>
            <a:fld id="{AB4C5019-DC87-4A4E-A7DD-55C0A07C1C6A}" type="slidenum">
              <a:rPr lang="en-US" smtClean="0"/>
              <a:t>‹#›</a:t>
            </a:fld>
            <a:endParaRPr lang="en-US" dirty="0"/>
          </a:p>
        </p:txBody>
      </p:sp>
    </p:spTree>
    <p:extLst>
      <p:ext uri="{BB962C8B-B14F-4D97-AF65-F5344CB8AC3E}">
        <p14:creationId xmlns:p14="http://schemas.microsoft.com/office/powerpoint/2010/main" val="701358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ancer.gov/about-nci/organization/dcb/news/past-event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housekeeping items-</a:t>
            </a:r>
          </a:p>
          <a:p>
            <a:pPr marL="171450" indent="-171450">
              <a:buFont typeface="Arial" panose="020B0604020202020204" pitchFamily="34" charset="0"/>
              <a:buChar char="•"/>
            </a:pPr>
            <a:r>
              <a:rPr lang="en-US" dirty="0"/>
              <a:t>all participants muted upon entry to webinar, </a:t>
            </a:r>
          </a:p>
          <a:p>
            <a:pPr marL="171450" indent="-171450">
              <a:buFont typeface="Arial" panose="020B0604020202020204" pitchFamily="34" charset="0"/>
              <a:buChar char="•"/>
            </a:pPr>
            <a:r>
              <a:rPr lang="en-US" dirty="0"/>
              <a:t>submit questions to Q&amp;A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dirty="0">
                <a:solidFill>
                  <a:srgbClr val="0000FF"/>
                </a:solidFill>
                <a:effectLst/>
                <a:latin typeface="Arial" panose="020B0604020202020204" pitchFamily="34" charset="0"/>
              </a:rPr>
              <a:t>HTAN pre-application webinars will be recorded and posted on</a:t>
            </a:r>
            <a:r>
              <a:rPr lang="en-US" b="0" i="0" dirty="0">
                <a:solidFill>
                  <a:srgbClr val="0000FF"/>
                </a:solidFill>
                <a:effectLst/>
                <a:latin typeface="Arial" panose="020B0604020202020204" pitchFamily="34" charset="0"/>
              </a:rPr>
              <a:t>​ </a:t>
            </a:r>
            <a:r>
              <a:rPr lang="en-US" b="0" i="0" u="none" strike="noStrike" dirty="0">
                <a:solidFill>
                  <a:srgbClr val="333333"/>
                </a:solidFill>
                <a:effectLst/>
                <a:latin typeface="Arial" panose="020B0604020202020204" pitchFamily="34" charset="0"/>
              </a:rPr>
              <a:t> </a:t>
            </a:r>
            <a:r>
              <a:rPr lang="en-US" b="0" i="0" u="sng" strike="noStrike" dirty="0">
                <a:solidFill>
                  <a:srgbClr val="3F54C9"/>
                </a:solidFill>
                <a:effectLst/>
                <a:latin typeface="Arial" panose="020B0604020202020204" pitchFamily="34" charset="0"/>
                <a:hlinkClick r:id="rId3"/>
              </a:rPr>
              <a:t>https://www.cancer.gov/about-nci/organization/dcb/news/past-events</a:t>
            </a:r>
            <a:endParaRPr lang="en-US" b="0" i="0" dirty="0">
              <a:solidFill>
                <a:srgbClr val="606060"/>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290714D-F48E-1949-9F91-5408BD37B527}" type="slidenum">
              <a:rPr lang="en-US" smtClean="0"/>
              <a:t>1</a:t>
            </a:fld>
            <a:endParaRPr lang="en-US" dirty="0"/>
          </a:p>
        </p:txBody>
      </p:sp>
    </p:spTree>
    <p:extLst>
      <p:ext uri="{BB962C8B-B14F-4D97-AF65-F5344CB8AC3E}">
        <p14:creationId xmlns:p14="http://schemas.microsoft.com/office/powerpoint/2010/main" val="397558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11</a:t>
            </a:fld>
            <a:endParaRPr lang="en-US" dirty="0"/>
          </a:p>
        </p:txBody>
      </p:sp>
    </p:spTree>
    <p:extLst>
      <p:ext uri="{BB962C8B-B14F-4D97-AF65-F5344CB8AC3E}">
        <p14:creationId xmlns:p14="http://schemas.microsoft.com/office/powerpoint/2010/main" val="515261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12</a:t>
            </a:fld>
            <a:endParaRPr lang="en-US" dirty="0"/>
          </a:p>
        </p:txBody>
      </p:sp>
    </p:spTree>
    <p:extLst>
      <p:ext uri="{BB962C8B-B14F-4D97-AF65-F5344CB8AC3E}">
        <p14:creationId xmlns:p14="http://schemas.microsoft.com/office/powerpoint/2010/main" val="821712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13</a:t>
            </a:fld>
            <a:endParaRPr lang="en-US" dirty="0"/>
          </a:p>
        </p:txBody>
      </p:sp>
    </p:spTree>
    <p:extLst>
      <p:ext uri="{BB962C8B-B14F-4D97-AF65-F5344CB8AC3E}">
        <p14:creationId xmlns:p14="http://schemas.microsoft.com/office/powerpoint/2010/main" val="264007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14</a:t>
            </a:fld>
            <a:endParaRPr lang="en-US" dirty="0"/>
          </a:p>
        </p:txBody>
      </p:sp>
    </p:spTree>
    <p:extLst>
      <p:ext uri="{BB962C8B-B14F-4D97-AF65-F5344CB8AC3E}">
        <p14:creationId xmlns:p14="http://schemas.microsoft.com/office/powerpoint/2010/main" val="43201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15</a:t>
            </a:fld>
            <a:endParaRPr lang="en-US" dirty="0"/>
          </a:p>
        </p:txBody>
      </p:sp>
    </p:spTree>
    <p:extLst>
      <p:ext uri="{BB962C8B-B14F-4D97-AF65-F5344CB8AC3E}">
        <p14:creationId xmlns:p14="http://schemas.microsoft.com/office/powerpoint/2010/main" val="1591707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16</a:t>
            </a:fld>
            <a:endParaRPr lang="en-US" dirty="0"/>
          </a:p>
        </p:txBody>
      </p:sp>
    </p:spTree>
    <p:extLst>
      <p:ext uri="{BB962C8B-B14F-4D97-AF65-F5344CB8AC3E}">
        <p14:creationId xmlns:p14="http://schemas.microsoft.com/office/powerpoint/2010/main" val="4237667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4C5019-DC87-4A4E-A7DD-55C0A07C1C6A}" type="slidenum">
              <a:rPr lang="en-US" smtClean="0"/>
              <a:t>17</a:t>
            </a:fld>
            <a:endParaRPr lang="en-US"/>
          </a:p>
        </p:txBody>
      </p:sp>
    </p:spTree>
    <p:extLst>
      <p:ext uri="{BB962C8B-B14F-4D97-AF65-F5344CB8AC3E}">
        <p14:creationId xmlns:p14="http://schemas.microsoft.com/office/powerpoint/2010/main" val="3209404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AB4C5019-DC87-4A4E-A7DD-55C0A07C1C6A}" type="slidenum">
              <a:rPr lang="en-US" smtClean="0"/>
              <a:t>18</a:t>
            </a:fld>
            <a:endParaRPr lang="en-US" dirty="0"/>
          </a:p>
        </p:txBody>
      </p:sp>
    </p:spTree>
    <p:extLst>
      <p:ext uri="{BB962C8B-B14F-4D97-AF65-F5344CB8AC3E}">
        <p14:creationId xmlns:p14="http://schemas.microsoft.com/office/powerpoint/2010/main" val="2567473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19</a:t>
            </a:fld>
            <a:endParaRPr lang="en-US" dirty="0"/>
          </a:p>
        </p:txBody>
      </p:sp>
    </p:spTree>
    <p:extLst>
      <p:ext uri="{BB962C8B-B14F-4D97-AF65-F5344CB8AC3E}">
        <p14:creationId xmlns:p14="http://schemas.microsoft.com/office/powerpoint/2010/main" val="4206773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20</a:t>
            </a:fld>
            <a:endParaRPr lang="en-US"/>
          </a:p>
        </p:txBody>
      </p:sp>
    </p:spTree>
    <p:extLst>
      <p:ext uri="{BB962C8B-B14F-4D97-AF65-F5344CB8AC3E}">
        <p14:creationId xmlns:p14="http://schemas.microsoft.com/office/powerpoint/2010/main" val="2985030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2</a:t>
            </a:fld>
            <a:endParaRPr lang="en-US" dirty="0"/>
          </a:p>
        </p:txBody>
      </p:sp>
    </p:spTree>
    <p:extLst>
      <p:ext uri="{BB962C8B-B14F-4D97-AF65-F5344CB8AC3E}">
        <p14:creationId xmlns:p14="http://schemas.microsoft.com/office/powerpoint/2010/main" val="3978634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21</a:t>
            </a:fld>
            <a:endParaRPr lang="en-US" dirty="0"/>
          </a:p>
        </p:txBody>
      </p:sp>
    </p:spTree>
    <p:extLst>
      <p:ext uri="{BB962C8B-B14F-4D97-AF65-F5344CB8AC3E}">
        <p14:creationId xmlns:p14="http://schemas.microsoft.com/office/powerpoint/2010/main" val="26733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22</a:t>
            </a:fld>
            <a:endParaRPr lang="en-US" dirty="0"/>
          </a:p>
        </p:txBody>
      </p:sp>
    </p:spTree>
    <p:extLst>
      <p:ext uri="{BB962C8B-B14F-4D97-AF65-F5344CB8AC3E}">
        <p14:creationId xmlns:p14="http://schemas.microsoft.com/office/powerpoint/2010/main" val="2417462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23</a:t>
            </a:fld>
            <a:endParaRPr lang="en-US" dirty="0"/>
          </a:p>
        </p:txBody>
      </p:sp>
    </p:spTree>
    <p:extLst>
      <p:ext uri="{BB962C8B-B14F-4D97-AF65-F5344CB8AC3E}">
        <p14:creationId xmlns:p14="http://schemas.microsoft.com/office/powerpoint/2010/main" val="277852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24</a:t>
            </a:fld>
            <a:endParaRPr lang="en-US" dirty="0"/>
          </a:p>
        </p:txBody>
      </p:sp>
    </p:spTree>
    <p:extLst>
      <p:ext uri="{BB962C8B-B14F-4D97-AF65-F5344CB8AC3E}">
        <p14:creationId xmlns:p14="http://schemas.microsoft.com/office/powerpoint/2010/main" val="725448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25</a:t>
            </a:fld>
            <a:endParaRPr lang="en-US" dirty="0"/>
          </a:p>
        </p:txBody>
      </p:sp>
    </p:spTree>
    <p:extLst>
      <p:ext uri="{BB962C8B-B14F-4D97-AF65-F5344CB8AC3E}">
        <p14:creationId xmlns:p14="http://schemas.microsoft.com/office/powerpoint/2010/main" val="2470555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31F74E-C2AE-4C53-960D-3BD235BE500C}" type="slidenum">
              <a:rPr lang="en-US" altLang="en-US" smtClean="0"/>
              <a:pPr eaLnBrk="1" hangingPunct="1"/>
              <a:t>26</a:t>
            </a:fld>
            <a:endParaRPr lang="en-US" altLang="en-US" dirty="0"/>
          </a:p>
        </p:txBody>
      </p:sp>
    </p:spTree>
    <p:extLst>
      <p:ext uri="{BB962C8B-B14F-4D97-AF65-F5344CB8AC3E}">
        <p14:creationId xmlns:p14="http://schemas.microsoft.com/office/powerpoint/2010/main" val="1739487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331F74E-C2AE-4C53-960D-3BD235BE500C}"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70207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4C5019-DC87-4A4E-A7DD-55C0A07C1C6A}" type="slidenum">
              <a:rPr lang="en-US" smtClean="0"/>
              <a:t>28</a:t>
            </a:fld>
            <a:endParaRPr lang="en-US" dirty="0"/>
          </a:p>
        </p:txBody>
      </p:sp>
    </p:spTree>
    <p:extLst>
      <p:ext uri="{BB962C8B-B14F-4D97-AF65-F5344CB8AC3E}">
        <p14:creationId xmlns:p14="http://schemas.microsoft.com/office/powerpoint/2010/main" val="641640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1C0AA-D602-490B-B7B0-77BF349838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046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HTAN has published 12 precancer and tumor atlases describing the transition from precancer to full malignancy, from locally invasive to metastatic disease, and the development of therapy resistance. These atlases will be followed in the next 1.5 years by at least another 20 data and insight-rich atlases. The publications not only describe extensive datasets, but also provide biological insights. </a:t>
            </a:r>
          </a:p>
          <a:p>
            <a:endParaRPr lang="en-US" dirty="0"/>
          </a:p>
          <a:p>
            <a:r>
              <a:rPr lang="en-US" dirty="0"/>
              <a:t>In addition to the 12 main HTAN atlases, HTAN investigators have also contributed to an additional 149 manuscripts. About 40% of these manuscripts are focused on development of new single-cell data analysis techniques and integration approaches.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1C0AA-D602-490B-B7B0-77BF349838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140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9d11b1a7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9d11b1a7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HTAN program, in close collaboration with the NCI Cancer Research Data Commons, has worked very hard to make a wide variety of data available, including multiplexed tissue imaging data. The first stop to find all HTAN data is the HTAN data portal, which currently has made available data from ~1300 cases and ~4000 biospecimens.</a:t>
            </a:r>
          </a:p>
          <a:p>
            <a:pPr marL="0" lvl="0" indent="0" algn="l" rtl="0">
              <a:spcBef>
                <a:spcPts val="0"/>
              </a:spcBef>
              <a:spcAft>
                <a:spcPts val="0"/>
              </a:spcAft>
              <a:buNone/>
            </a:pPr>
            <a:endParaRPr lang="en-US"/>
          </a:p>
          <a:p>
            <a:pPr marL="0" lvl="0" indent="0" algn="l" rtl="0">
              <a:spcBef>
                <a:spcPts val="0"/>
              </a:spcBef>
              <a:spcAft>
                <a:spcPts val="0"/>
              </a:spcAft>
              <a:buNone/>
            </a:pPr>
            <a:r>
              <a:rPr lang="en-US"/>
              <a:t>HTAN data is released quarterly and significant amount of HTAN data has been available pre-publication.</a:t>
            </a:r>
            <a:endParaRPr/>
          </a:p>
        </p:txBody>
      </p:sp>
    </p:spTree>
    <p:extLst>
      <p:ext uri="{BB962C8B-B14F-4D97-AF65-F5344CB8AC3E}">
        <p14:creationId xmlns:p14="http://schemas.microsoft.com/office/powerpoint/2010/main" val="243822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459DD9-C07A-0F4A-BE38-5AFB42BB2A68}" type="slidenum">
              <a:rPr lang="en-US" smtClean="0"/>
              <a:t>6</a:t>
            </a:fld>
            <a:endParaRPr lang="en-US"/>
          </a:p>
        </p:txBody>
      </p:sp>
    </p:spTree>
    <p:extLst>
      <p:ext uri="{BB962C8B-B14F-4D97-AF65-F5344CB8AC3E}">
        <p14:creationId xmlns:p14="http://schemas.microsoft.com/office/powerpoint/2010/main" val="1397050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7</a:t>
            </a:fld>
            <a:endParaRPr lang="en-US" dirty="0"/>
          </a:p>
        </p:txBody>
      </p:sp>
    </p:spTree>
    <p:extLst>
      <p:ext uri="{BB962C8B-B14F-4D97-AF65-F5344CB8AC3E}">
        <p14:creationId xmlns:p14="http://schemas.microsoft.com/office/powerpoint/2010/main" val="326476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C5019-DC87-4A4E-A7DD-55C0A07C1C6A}" type="slidenum">
              <a:rPr lang="en-US" smtClean="0"/>
              <a:t>8</a:t>
            </a:fld>
            <a:endParaRPr lang="en-US" dirty="0"/>
          </a:p>
        </p:txBody>
      </p:sp>
    </p:spTree>
    <p:extLst>
      <p:ext uri="{BB962C8B-B14F-4D97-AF65-F5344CB8AC3E}">
        <p14:creationId xmlns:p14="http://schemas.microsoft.com/office/powerpoint/2010/main" val="850727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1C0AA-D602-490B-B7B0-77BF349838E4}" type="slidenum">
              <a:rPr lang="en-US" smtClean="0"/>
              <a:t>10</a:t>
            </a:fld>
            <a:endParaRPr lang="en-US"/>
          </a:p>
        </p:txBody>
      </p:sp>
    </p:spTree>
    <p:extLst>
      <p:ext uri="{BB962C8B-B14F-4D97-AF65-F5344CB8AC3E}">
        <p14:creationId xmlns:p14="http://schemas.microsoft.com/office/powerpoint/2010/main" val="3745779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8FCE454-0582-470B-BB1A-0DB34A343DFD}"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F5C95A-136F-4828-BC08-BA22018066D1}" type="slidenum">
              <a:rPr lang="en-US" smtClean="0"/>
              <a:t>‹#›</a:t>
            </a:fld>
            <a:endParaRPr lang="en-US" dirty="0"/>
          </a:p>
        </p:txBody>
      </p:sp>
    </p:spTree>
    <p:extLst>
      <p:ext uri="{BB962C8B-B14F-4D97-AF65-F5344CB8AC3E}">
        <p14:creationId xmlns:p14="http://schemas.microsoft.com/office/powerpoint/2010/main" val="979691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FCE454-0582-470B-BB1A-0DB34A343DFD}"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F5C95A-136F-4828-BC08-BA22018066D1}" type="slidenum">
              <a:rPr lang="en-US" smtClean="0"/>
              <a:t>‹#›</a:t>
            </a:fld>
            <a:endParaRPr lang="en-US" dirty="0"/>
          </a:p>
        </p:txBody>
      </p:sp>
    </p:spTree>
    <p:extLst>
      <p:ext uri="{BB962C8B-B14F-4D97-AF65-F5344CB8AC3E}">
        <p14:creationId xmlns:p14="http://schemas.microsoft.com/office/powerpoint/2010/main" val="1672387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FCE454-0582-470B-BB1A-0DB34A343DFD}"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F5C95A-136F-4828-BC08-BA22018066D1}" type="slidenum">
              <a:rPr lang="en-US" smtClean="0"/>
              <a:t>‹#›</a:t>
            </a:fld>
            <a:endParaRPr lang="en-US" dirty="0"/>
          </a:p>
        </p:txBody>
      </p:sp>
    </p:spTree>
    <p:extLst>
      <p:ext uri="{BB962C8B-B14F-4D97-AF65-F5344CB8AC3E}">
        <p14:creationId xmlns:p14="http://schemas.microsoft.com/office/powerpoint/2010/main" val="1106516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Title Slide">
    <p:bg>
      <p:bgPr>
        <a:solidFill>
          <a:schemeClr val="bg1"/>
        </a:solidFill>
        <a:effectLst/>
      </p:bgPr>
    </p:bg>
    <p:spTree>
      <p:nvGrpSpPr>
        <p:cNvPr id="1" name=""/>
        <p:cNvGrpSpPr/>
        <p:nvPr/>
      </p:nvGrpSpPr>
      <p:grpSpPr>
        <a:xfrm>
          <a:off x="0" y="0"/>
          <a:ext cx="0" cy="0"/>
          <a:chOff x="0" y="0"/>
          <a:chExt cx="0" cy="0"/>
        </a:xfrm>
      </p:grpSpPr>
      <p:sp>
        <p:nvSpPr>
          <p:cNvPr id="7" name="Pentagon 6"/>
          <p:cNvSpPr/>
          <p:nvPr userDrawn="1"/>
        </p:nvSpPr>
        <p:spPr>
          <a:xfrm>
            <a:off x="1557867" y="0"/>
            <a:ext cx="3826933" cy="68580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0" name="Pentagon 19"/>
          <p:cNvSpPr/>
          <p:nvPr userDrawn="1"/>
        </p:nvSpPr>
        <p:spPr>
          <a:xfrm>
            <a:off x="0" y="0"/>
            <a:ext cx="3826933" cy="68580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914400" y="1645920"/>
            <a:ext cx="10363200" cy="1827842"/>
          </a:xfrm>
        </p:spPr>
        <p:txBody>
          <a:bodyPr lIns="0" tIns="0" rIns="0" bIns="0" anchor="b">
            <a:noAutofit/>
          </a:bodyPr>
          <a:lstStyle>
            <a:lvl1pPr algn="r">
              <a:defRPr sz="3600" b="0" i="0">
                <a:solidFill>
                  <a:srgbClr val="123E57"/>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800" b="0" i="1" spc="100">
                <a:solidFill>
                  <a:schemeClr val="accent3"/>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 </a:t>
            </a:r>
          </a:p>
        </p:txBody>
      </p:sp>
      <p:pic>
        <p:nvPicPr>
          <p:cNvPr id="9" name="Picture 8" descr="NCI-Logo-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710326"/>
            <a:ext cx="6632448" cy="474575"/>
          </a:xfrm>
          <a:prstGeom prst="rect">
            <a:avLst/>
          </a:prstGeom>
        </p:spPr>
      </p:pic>
      <p:sp>
        <p:nvSpPr>
          <p:cNvPr id="8" name="Date Placeholder 3"/>
          <p:cNvSpPr>
            <a:spLocks noGrp="1"/>
          </p:cNvSpPr>
          <p:nvPr>
            <p:ph type="dt" sz="half" idx="2"/>
          </p:nvPr>
        </p:nvSpPr>
        <p:spPr>
          <a:xfrm>
            <a:off x="8534400" y="5727700"/>
            <a:ext cx="3048000" cy="457200"/>
          </a:xfrm>
          <a:prstGeom prst="rect">
            <a:avLst/>
          </a:prstGeom>
        </p:spPr>
        <p:txBody>
          <a:bodyPr vert="horz" lIns="0" tIns="0" rIns="0" bIns="0" rtlCol="0" anchor="ctr"/>
          <a:lstStyle>
            <a:lvl1pPr algn="r" fontAlgn="auto">
              <a:spcBef>
                <a:spcPts val="0"/>
              </a:spcBef>
              <a:spcAft>
                <a:spcPts val="0"/>
              </a:spcAft>
              <a:defRPr sz="1600" smtClean="0">
                <a:solidFill>
                  <a:srgbClr val="000000"/>
                </a:solidFill>
                <a:latin typeface="+mn-lt"/>
                <a:ea typeface="+mn-ea"/>
                <a:cs typeface="SapientSansRegular"/>
              </a:defRPr>
            </a:lvl1pPr>
          </a:lstStyle>
          <a:p>
            <a:pPr>
              <a:defRPr/>
            </a:pPr>
            <a:fld id="{1E354C25-47E2-BB47-955E-15455C57D773}" type="datetime4">
              <a:rPr lang="en-US" smtClean="0"/>
              <a:t>November 15, 2023</a:t>
            </a:fld>
            <a:endParaRPr lang="en-US" dirty="0"/>
          </a:p>
        </p:txBody>
      </p:sp>
    </p:spTree>
    <p:extLst>
      <p:ext uri="{BB962C8B-B14F-4D97-AF65-F5344CB8AC3E}">
        <p14:creationId xmlns:p14="http://schemas.microsoft.com/office/powerpoint/2010/main" val="3825146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58370"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349409" y="1426633"/>
            <a:ext cx="5196418"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917858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ack Cover Red">
    <p:bg>
      <p:bgPr>
        <a:solidFill>
          <a:schemeClr val="tx2"/>
        </a:solidFill>
        <a:effectLst/>
      </p:bgPr>
    </p:bg>
    <p:spTree>
      <p:nvGrpSpPr>
        <p:cNvPr id="1" name=""/>
        <p:cNvGrpSpPr/>
        <p:nvPr/>
      </p:nvGrpSpPr>
      <p:grpSpPr>
        <a:xfrm>
          <a:off x="0" y="0"/>
          <a:ext cx="0" cy="0"/>
          <a:chOff x="0" y="0"/>
          <a:chExt cx="0" cy="0"/>
        </a:xfrm>
      </p:grpSpPr>
      <p:sp>
        <p:nvSpPr>
          <p:cNvPr id="6" name="Pentagon 5"/>
          <p:cNvSpPr/>
          <p:nvPr userDrawn="1"/>
        </p:nvSpPr>
        <p:spPr>
          <a:xfrm>
            <a:off x="0" y="0"/>
            <a:ext cx="11277597" cy="68580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Pentagon 7"/>
          <p:cNvSpPr/>
          <p:nvPr userDrawn="1"/>
        </p:nvSpPr>
        <p:spPr>
          <a:xfrm>
            <a:off x="0" y="0"/>
            <a:ext cx="9719731" cy="68580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Box 13"/>
          <p:cNvSpPr txBox="1">
            <a:spLocks noChangeArrowheads="1"/>
          </p:cNvSpPr>
          <p:nvPr userDrawn="1"/>
        </p:nvSpPr>
        <p:spPr bwMode="auto">
          <a:xfrm>
            <a:off x="2701330" y="5808133"/>
            <a:ext cx="6838026" cy="420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2133" b="1" dirty="0">
                <a:solidFill>
                  <a:schemeClr val="bg1"/>
                </a:solidFill>
                <a:latin typeface="Arial" charset="0"/>
              </a:rPr>
              <a:t>www.cancer.gov                 www.cancer.gov/espanol</a:t>
            </a:r>
          </a:p>
        </p:txBody>
      </p:sp>
      <p:grpSp>
        <p:nvGrpSpPr>
          <p:cNvPr id="7" name="Group 6"/>
          <p:cNvGrpSpPr>
            <a:grpSpLocks noChangeAspect="1"/>
          </p:cNvGrpSpPr>
          <p:nvPr userDrawn="1"/>
        </p:nvGrpSpPr>
        <p:grpSpPr>
          <a:xfrm>
            <a:off x="3992035" y="2865121"/>
            <a:ext cx="4218368" cy="1084580"/>
            <a:chOff x="2333626" y="1990725"/>
            <a:chExt cx="4519680" cy="1162050"/>
          </a:xfrm>
        </p:grpSpPr>
        <p:pic>
          <p:nvPicPr>
            <p:cNvPr id="10" name="Picture 9" descr="NCI-Logo-St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3805" y="2133600"/>
              <a:ext cx="3119501" cy="852170"/>
            </a:xfrm>
            <a:prstGeom prst="rect">
              <a:avLst/>
            </a:prstGeom>
          </p:spPr>
        </p:pic>
        <p:pic>
          <p:nvPicPr>
            <p:cNvPr id="11" name="Picture 10" descr="4_hhs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3626" y="1990725"/>
              <a:ext cx="1162050" cy="1162050"/>
            </a:xfrm>
            <a:prstGeom prst="rect">
              <a:avLst/>
            </a:prstGeom>
          </p:spPr>
        </p:pic>
      </p:grpSp>
    </p:spTree>
    <p:extLst>
      <p:ext uri="{BB962C8B-B14F-4D97-AF65-F5344CB8AC3E}">
        <p14:creationId xmlns:p14="http://schemas.microsoft.com/office/powerpoint/2010/main" val="743581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8"/>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0" name="Text Box 14"/>
          <p:cNvSpPr txBox="1">
            <a:spLocks noChangeArrowheads="1"/>
          </p:cNvSpPr>
          <p:nvPr userDrawn="1"/>
        </p:nvSpPr>
        <p:spPr bwMode="auto">
          <a:xfrm>
            <a:off x="11529489"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486144"/>
            <a:ext cx="2555851" cy="243840"/>
          </a:xfrm>
          <a:prstGeom prst="rect">
            <a:avLst/>
          </a:prstGeom>
        </p:spPr>
      </p:pic>
    </p:spTree>
    <p:extLst>
      <p:ext uri="{BB962C8B-B14F-4D97-AF65-F5344CB8AC3E}">
        <p14:creationId xmlns:p14="http://schemas.microsoft.com/office/powerpoint/2010/main" val="477198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6"/>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6811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FCE454-0582-470B-BB1A-0DB34A343DFD}"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F5C95A-136F-4828-BC08-BA22018066D1}" type="slidenum">
              <a:rPr lang="en-US" smtClean="0"/>
              <a:t>‹#›</a:t>
            </a:fld>
            <a:endParaRPr lang="en-US" dirty="0"/>
          </a:p>
        </p:txBody>
      </p:sp>
    </p:spTree>
    <p:extLst>
      <p:ext uri="{BB962C8B-B14F-4D97-AF65-F5344CB8AC3E}">
        <p14:creationId xmlns:p14="http://schemas.microsoft.com/office/powerpoint/2010/main" val="4195767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FCE454-0582-470B-BB1A-0DB34A343DFD}"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F5C95A-136F-4828-BC08-BA22018066D1}" type="slidenum">
              <a:rPr lang="en-US" smtClean="0"/>
              <a:t>‹#›</a:t>
            </a:fld>
            <a:endParaRPr lang="en-US" dirty="0"/>
          </a:p>
        </p:txBody>
      </p:sp>
    </p:spTree>
    <p:extLst>
      <p:ext uri="{BB962C8B-B14F-4D97-AF65-F5344CB8AC3E}">
        <p14:creationId xmlns:p14="http://schemas.microsoft.com/office/powerpoint/2010/main" val="65554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FCE454-0582-470B-BB1A-0DB34A343DFD}" type="datetimeFigureOut">
              <a:rPr lang="en-US" smtClean="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F5C95A-136F-4828-BC08-BA22018066D1}" type="slidenum">
              <a:rPr lang="en-US" smtClean="0"/>
              <a:t>‹#›</a:t>
            </a:fld>
            <a:endParaRPr lang="en-US" dirty="0"/>
          </a:p>
        </p:txBody>
      </p:sp>
    </p:spTree>
    <p:extLst>
      <p:ext uri="{BB962C8B-B14F-4D97-AF65-F5344CB8AC3E}">
        <p14:creationId xmlns:p14="http://schemas.microsoft.com/office/powerpoint/2010/main" val="2098775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FCE454-0582-470B-BB1A-0DB34A343DFD}" type="datetimeFigureOut">
              <a:rPr lang="en-US" smtClean="0"/>
              <a:t>11/15/2023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1F5C95A-136F-4828-BC08-BA22018066D1}" type="slidenum">
              <a:rPr lang="en-US" smtClean="0"/>
              <a:t>‹#›</a:t>
            </a:fld>
            <a:endParaRPr lang="en-US" dirty="0"/>
          </a:p>
        </p:txBody>
      </p:sp>
    </p:spTree>
    <p:extLst>
      <p:ext uri="{BB962C8B-B14F-4D97-AF65-F5344CB8AC3E}">
        <p14:creationId xmlns:p14="http://schemas.microsoft.com/office/powerpoint/2010/main" val="1846648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FCE454-0582-470B-BB1A-0DB34A343DFD}" type="datetimeFigureOut">
              <a:rPr lang="en-US" smtClean="0"/>
              <a:t>11/15/2023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1F5C95A-136F-4828-BC08-BA22018066D1}" type="slidenum">
              <a:rPr lang="en-US" smtClean="0"/>
              <a:t>‹#›</a:t>
            </a:fld>
            <a:endParaRPr lang="en-US" dirty="0"/>
          </a:p>
        </p:txBody>
      </p:sp>
    </p:spTree>
    <p:extLst>
      <p:ext uri="{BB962C8B-B14F-4D97-AF65-F5344CB8AC3E}">
        <p14:creationId xmlns:p14="http://schemas.microsoft.com/office/powerpoint/2010/main" val="3408322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CE454-0582-470B-BB1A-0DB34A343DFD}" type="datetimeFigureOut">
              <a:rPr lang="en-US" smtClean="0"/>
              <a:t>11/15/2023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1F5C95A-136F-4828-BC08-BA22018066D1}" type="slidenum">
              <a:rPr lang="en-US" smtClean="0"/>
              <a:t>‹#›</a:t>
            </a:fld>
            <a:endParaRPr lang="en-US" dirty="0"/>
          </a:p>
        </p:txBody>
      </p:sp>
    </p:spTree>
    <p:extLst>
      <p:ext uri="{BB962C8B-B14F-4D97-AF65-F5344CB8AC3E}">
        <p14:creationId xmlns:p14="http://schemas.microsoft.com/office/powerpoint/2010/main" val="234954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8FCE454-0582-470B-BB1A-0DB34A343DFD}" type="datetimeFigureOut">
              <a:rPr lang="en-US" smtClean="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F5C95A-136F-4828-BC08-BA22018066D1}" type="slidenum">
              <a:rPr lang="en-US" smtClean="0"/>
              <a:t>‹#›</a:t>
            </a:fld>
            <a:endParaRPr lang="en-US" dirty="0"/>
          </a:p>
        </p:txBody>
      </p:sp>
    </p:spTree>
    <p:extLst>
      <p:ext uri="{BB962C8B-B14F-4D97-AF65-F5344CB8AC3E}">
        <p14:creationId xmlns:p14="http://schemas.microsoft.com/office/powerpoint/2010/main" val="1148382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8FCE454-0582-470B-BB1A-0DB34A343DFD}" type="datetimeFigureOut">
              <a:rPr lang="en-US" smtClean="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F5C95A-136F-4828-BC08-BA22018066D1}" type="slidenum">
              <a:rPr lang="en-US" smtClean="0"/>
              <a:t>‹#›</a:t>
            </a:fld>
            <a:endParaRPr lang="en-US" dirty="0"/>
          </a:p>
        </p:txBody>
      </p:sp>
    </p:spTree>
    <p:extLst>
      <p:ext uri="{BB962C8B-B14F-4D97-AF65-F5344CB8AC3E}">
        <p14:creationId xmlns:p14="http://schemas.microsoft.com/office/powerpoint/2010/main" val="2990767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FCE454-0582-470B-BB1A-0DB34A343DFD}" type="datetimeFigureOut">
              <a:rPr lang="en-US" smtClean="0"/>
              <a:t>11/15/2023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5C95A-136F-4828-BC08-BA22018066D1}" type="slidenum">
              <a:rPr lang="en-US" smtClean="0"/>
              <a:t>‹#›</a:t>
            </a:fld>
            <a:endParaRPr lang="en-US" dirty="0"/>
          </a:p>
        </p:txBody>
      </p:sp>
    </p:spTree>
    <p:extLst>
      <p:ext uri="{BB962C8B-B14F-4D97-AF65-F5344CB8AC3E}">
        <p14:creationId xmlns:p14="http://schemas.microsoft.com/office/powerpoint/2010/main" val="4119401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ncer.gov/about-nci/organization/dcb/news/past-events"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hyperlink" Target="https://humantumoratlas.org/publication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grants.nih.gov/grants/guide/rfa-files/RFA-CA-23-039.html"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hyperlink" Target="https://grants.nih.gov/grants/guide/rfa-files/RFA-CA-23-041.html" TargetMode="External"/><Relationship Id="rId4" Type="http://schemas.openxmlformats.org/officeDocument/2006/relationships/hyperlink" Target="https://grants.nih.gov/grants/guide/rfa-files/RFA-CA-23-040.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9D3563-C1BE-AAC1-CF1B-B9416461C04C}"/>
              </a:ext>
            </a:extLst>
          </p:cNvPr>
          <p:cNvSpPr>
            <a:spLocks noGrp="1"/>
          </p:cNvSpPr>
          <p:nvPr>
            <p:ph type="ctrTitle"/>
          </p:nvPr>
        </p:nvSpPr>
        <p:spPr>
          <a:xfrm>
            <a:off x="914400" y="-1827842"/>
            <a:ext cx="10363200" cy="1827842"/>
          </a:xfrm>
        </p:spPr>
        <p:txBody>
          <a:bodyPr vert="horz" lIns="0" tIns="0" rIns="0" bIns="0" rtlCol="0" anchor="b">
            <a:noAutofit/>
          </a:bodyPr>
          <a:lstStyle/>
          <a:p>
            <a:r>
              <a:rPr lang="en-US" dirty="0">
                <a:solidFill>
                  <a:srgbClr val="E6E6E6"/>
                </a:solidFill>
              </a:rPr>
              <a:t>Pre-Application Webinar for RFA-CA-23-040</a:t>
            </a:r>
          </a:p>
        </p:txBody>
      </p:sp>
      <p:sp>
        <p:nvSpPr>
          <p:cNvPr id="7" name="Title 1">
            <a:extLst>
              <a:ext uri="{FF2B5EF4-FFF2-40B4-BE49-F238E27FC236}">
                <a16:creationId xmlns:a16="http://schemas.microsoft.com/office/drawing/2014/main" id="{52143853-A42A-41D1-BDE0-6B7571F1ACA4}"/>
              </a:ext>
            </a:extLst>
          </p:cNvPr>
          <p:cNvSpPr txBox="1">
            <a:spLocks/>
          </p:cNvSpPr>
          <p:nvPr/>
        </p:nvSpPr>
        <p:spPr>
          <a:xfrm>
            <a:off x="1038869" y="352509"/>
            <a:ext cx="10558220" cy="1370882"/>
          </a:xfrm>
          <a:prstGeom prst="rect">
            <a:avLst/>
          </a:prstGeom>
        </p:spPr>
        <p:txBody>
          <a:bodyPr vert="horz" lIns="0" tIns="0" rIns="0" bIns="0" rtlCol="0" anchor="b">
            <a:noAutofit/>
          </a:bodyPr>
          <a:lstStyle>
            <a:lvl1pPr algn="r" defTabSz="914400" rtl="0" eaLnBrk="1" latinLnBrk="0" hangingPunct="1">
              <a:lnSpc>
                <a:spcPct val="90000"/>
              </a:lnSpc>
              <a:spcBef>
                <a:spcPct val="0"/>
              </a:spcBef>
              <a:buNone/>
              <a:defRPr sz="3600" b="0" i="0" kern="1200">
                <a:solidFill>
                  <a:srgbClr val="123E57"/>
                </a:solidFill>
                <a:latin typeface="Arial"/>
                <a:ea typeface="+mj-ea"/>
                <a:cs typeface="Arial"/>
              </a:defRPr>
            </a:lvl1pPr>
          </a:lstStyle>
          <a:p>
            <a:pPr algn="ctr"/>
            <a:r>
              <a:rPr lang="en-US" b="1" dirty="0">
                <a:solidFill>
                  <a:schemeClr val="tx1"/>
                </a:solidFill>
              </a:rPr>
              <a:t>Human Tumor Atlas Network (HTAN)</a:t>
            </a:r>
          </a:p>
          <a:p>
            <a:pPr algn="ctr"/>
            <a:r>
              <a:rPr lang="en-US" sz="3600" b="1" dirty="0">
                <a:solidFill>
                  <a:schemeClr val="tx1"/>
                </a:solidFill>
              </a:rPr>
              <a:t>Precancer Atlas (PCA) Research Centers</a:t>
            </a:r>
            <a:endParaRPr lang="en-US" b="1" dirty="0">
              <a:solidFill>
                <a:schemeClr val="tx1"/>
              </a:solidFill>
            </a:endParaRPr>
          </a:p>
        </p:txBody>
      </p:sp>
      <p:sp>
        <p:nvSpPr>
          <p:cNvPr id="8" name="Subtitle 2">
            <a:extLst>
              <a:ext uri="{FF2B5EF4-FFF2-40B4-BE49-F238E27FC236}">
                <a16:creationId xmlns:a16="http://schemas.microsoft.com/office/drawing/2014/main" id="{9CFFEB21-C368-48C2-B39D-DFE0B399268F}"/>
              </a:ext>
            </a:extLst>
          </p:cNvPr>
          <p:cNvSpPr txBox="1">
            <a:spLocks/>
          </p:cNvSpPr>
          <p:nvPr/>
        </p:nvSpPr>
        <p:spPr>
          <a:xfrm>
            <a:off x="1417721" y="2016449"/>
            <a:ext cx="9356558" cy="514782"/>
          </a:xfrm>
          <a:prstGeom prst="rect">
            <a:avLst/>
          </a:prstGeom>
        </p:spPr>
        <p:txBody>
          <a:bodyPr vert="horz" lIns="0" tIns="0" rIns="0" bIns="0" rtlCol="0" anchor="t">
            <a:noAutofit/>
          </a:bodyPr>
          <a:lstStyle>
            <a:lvl1pPr marL="0" indent="0" algn="r" defTabSz="914400" rtl="0" eaLnBrk="1" latinLnBrk="0" hangingPunct="1">
              <a:lnSpc>
                <a:spcPct val="90000"/>
              </a:lnSpc>
              <a:spcBef>
                <a:spcPts val="1000"/>
              </a:spcBef>
              <a:buFont typeface="Arial" panose="020B0604020202020204" pitchFamily="34" charset="0"/>
              <a:buNone/>
              <a:defRPr sz="1800" b="0" i="1" kern="1200" spc="100">
                <a:solidFill>
                  <a:schemeClr val="accent3"/>
                </a:solidFill>
                <a:latin typeface="Arial"/>
                <a:ea typeface="+mn-ea"/>
                <a:cs typeface="Arial"/>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3200" b="1" dirty="0">
                <a:solidFill>
                  <a:schemeClr val="accent5"/>
                </a:solidFill>
              </a:rPr>
              <a:t>Pre-Application Webinar for RFA-CA-23-040</a:t>
            </a:r>
          </a:p>
        </p:txBody>
      </p:sp>
      <p:sp>
        <p:nvSpPr>
          <p:cNvPr id="3" name="Rectangle 2">
            <a:extLst>
              <a:ext uri="{FF2B5EF4-FFF2-40B4-BE49-F238E27FC236}">
                <a16:creationId xmlns:a16="http://schemas.microsoft.com/office/drawing/2014/main" id="{90CA32BF-CBBF-6FE6-CA08-3E657AFB6658}"/>
              </a:ext>
            </a:extLst>
          </p:cNvPr>
          <p:cNvSpPr/>
          <p:nvPr/>
        </p:nvSpPr>
        <p:spPr>
          <a:xfrm>
            <a:off x="3031903" y="3205343"/>
            <a:ext cx="6737793" cy="1477328"/>
          </a:xfrm>
          <a:prstGeom prst="rect">
            <a:avLst/>
          </a:prstGeom>
          <a:solidFill>
            <a:schemeClr val="bg2"/>
          </a:solidFill>
        </p:spPr>
        <p:txBody>
          <a:bodyPr wrap="square">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285750" indent="-285750">
              <a:buFont typeface="Wingdings" panose="05000000000000000000" pitchFamily="2" charset="2"/>
              <a:buChar char="§"/>
            </a:pPr>
            <a:r>
              <a:rPr lang="en-US" dirty="0">
                <a:solidFill>
                  <a:srgbClr val="0000FF"/>
                </a:solidFill>
                <a:latin typeface="+mn-lt"/>
              </a:rPr>
              <a:t>The PCA webinar will start at 2:00 PM EST</a:t>
            </a:r>
          </a:p>
          <a:p>
            <a:pPr marL="285750" indent="-285750">
              <a:buFont typeface="Wingdings" panose="05000000000000000000" pitchFamily="2" charset="2"/>
              <a:buChar char="§"/>
            </a:pPr>
            <a:r>
              <a:rPr lang="en-US" dirty="0">
                <a:solidFill>
                  <a:srgbClr val="0000FF"/>
                </a:solidFill>
                <a:latin typeface="+mn-lt"/>
              </a:rPr>
              <a:t>All participants are muted upon entry to the webinar</a:t>
            </a:r>
          </a:p>
          <a:p>
            <a:pPr marL="285750" indent="-285750">
              <a:buFont typeface="Wingdings" panose="05000000000000000000" pitchFamily="2" charset="2"/>
              <a:buChar char="§"/>
            </a:pPr>
            <a:r>
              <a:rPr lang="en-US" dirty="0">
                <a:solidFill>
                  <a:srgbClr val="0000FF"/>
                </a:solidFill>
                <a:latin typeface="+mn-lt"/>
              </a:rPr>
              <a:t>Please submit your questions in the Q&amp;A box</a:t>
            </a:r>
          </a:p>
          <a:p>
            <a:pPr marL="285750" indent="-285750">
              <a:buFont typeface="Wingdings" panose="05000000000000000000" pitchFamily="2" charset="2"/>
              <a:buChar char="§"/>
            </a:pPr>
            <a:r>
              <a:rPr lang="en-US" dirty="0">
                <a:solidFill>
                  <a:srgbClr val="0000FF"/>
                </a:solidFill>
                <a:latin typeface="+mn-lt"/>
              </a:rPr>
              <a:t>HTAN pre-application webinars will be recorded and posted on</a:t>
            </a:r>
          </a:p>
          <a:p>
            <a:r>
              <a:rPr lang="en-US" dirty="0">
                <a:solidFill>
                  <a:srgbClr val="0000FF"/>
                </a:solidFill>
                <a:latin typeface="+mn-lt"/>
              </a:rPr>
              <a:t>     </a:t>
            </a:r>
            <a:r>
              <a:rPr lang="en-US" sz="1400" b="0" i="0" dirty="0">
                <a:solidFill>
                  <a:srgbClr val="333333"/>
                </a:solidFill>
                <a:effectLst/>
                <a:latin typeface="+mn-lt"/>
              </a:rPr>
              <a:t> </a:t>
            </a:r>
            <a:r>
              <a:rPr lang="en-US" sz="1400" b="0" i="0" u="sng" dirty="0">
                <a:solidFill>
                  <a:srgbClr val="2A6496"/>
                </a:solidFill>
                <a:effectLst/>
                <a:latin typeface="+mn-lt"/>
                <a:hlinkClick r:id="rId3"/>
              </a:rPr>
              <a:t>https://www.cancer.gov/about-nci/organization/dcb/news/past-events</a:t>
            </a:r>
            <a:endParaRPr lang="en-US" dirty="0">
              <a:solidFill>
                <a:srgbClr val="0000FF"/>
              </a:solidFill>
              <a:latin typeface="+mn-lt"/>
            </a:endParaRPr>
          </a:p>
        </p:txBody>
      </p:sp>
      <p:sp>
        <p:nvSpPr>
          <p:cNvPr id="2" name="Date Placeholder 1"/>
          <p:cNvSpPr>
            <a:spLocks noGrp="1"/>
          </p:cNvSpPr>
          <p:nvPr>
            <p:ph type="dt" sz="half" idx="2"/>
          </p:nvPr>
        </p:nvSpPr>
        <p:spPr>
          <a:xfrm>
            <a:off x="8213558" y="5661170"/>
            <a:ext cx="3383531" cy="457200"/>
          </a:xfrm>
        </p:spPr>
        <p:txBody>
          <a:bodyPr/>
          <a:lstStyle/>
          <a:p>
            <a:pPr>
              <a:defRPr/>
            </a:pPr>
            <a:r>
              <a:rPr lang="en-US" sz="2800" dirty="0">
                <a:solidFill>
                  <a:schemeClr val="accent5"/>
                </a:solidFill>
              </a:rPr>
              <a:t>November 9, 2023</a:t>
            </a:r>
          </a:p>
        </p:txBody>
      </p:sp>
    </p:spTree>
    <p:extLst>
      <p:ext uri="{BB962C8B-B14F-4D97-AF65-F5344CB8AC3E}">
        <p14:creationId xmlns:p14="http://schemas.microsoft.com/office/powerpoint/2010/main" val="2895748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7704142E-4A6F-5A61-522C-8AC1217691B4}"/>
              </a:ext>
            </a:extLst>
          </p:cNvPr>
          <p:cNvSpPr txBox="1">
            <a:spLocks noGrp="1"/>
          </p:cNvSpPr>
          <p:nvPr>
            <p:ph type="title" idx="4294967295"/>
          </p:nvPr>
        </p:nvSpPr>
        <p:spPr>
          <a:xfrm>
            <a:off x="341795" y="647272"/>
            <a:ext cx="11508409" cy="56647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377" rtl="0" eaLnBrk="1" latinLnBrk="0" hangingPunct="1">
              <a:lnSpc>
                <a:spcPct val="90000"/>
              </a:lnSpc>
              <a:spcBef>
                <a:spcPct val="0"/>
              </a:spcBef>
              <a:buNone/>
              <a:defRPr sz="3200" kern="1200" baseline="0">
                <a:solidFill>
                  <a:srgbClr val="123E57"/>
                </a:solidFill>
                <a:latin typeface="+mj-lt"/>
                <a:ea typeface="+mj-ea"/>
                <a:cs typeface="SapientSansBold"/>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j-ea"/>
                <a:cs typeface="SapientSansBold"/>
              </a:rPr>
              <a:t>Why is Tumor Atlases Needed?</a:t>
            </a:r>
          </a:p>
        </p:txBody>
      </p:sp>
      <p:sp>
        <p:nvSpPr>
          <p:cNvPr id="6" name="Content Placeholder 2" descr="A graphic showing the progression of Prevention, Early Detection &amp; Intercaption, and Diagnosis &amp; Treatment">
            <a:extLst>
              <a:ext uri="{FF2B5EF4-FFF2-40B4-BE49-F238E27FC236}">
                <a16:creationId xmlns:a16="http://schemas.microsoft.com/office/drawing/2014/main" id="{8280FD2D-5633-02A0-81EE-BF8CB72D0F3E}"/>
              </a:ext>
            </a:extLst>
          </p:cNvPr>
          <p:cNvSpPr txBox="1">
            <a:spLocks/>
          </p:cNvSpPr>
          <p:nvPr/>
        </p:nvSpPr>
        <p:spPr>
          <a:xfrm>
            <a:off x="163286" y="1272239"/>
            <a:ext cx="11914414" cy="4800600"/>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spcAft>
                <a:spcPts val="800"/>
              </a:spcAft>
              <a:buClr>
                <a:srgbClr val="4472C4">
                  <a:lumMod val="75000"/>
                </a:srgbClr>
              </a:buClr>
              <a:buNone/>
            </a:pPr>
            <a:endParaRPr lang="en-US" sz="2000" dirty="0">
              <a:solidFill>
                <a:prstClr val="black"/>
              </a:solidFill>
              <a:latin typeface="Arial" panose="020B0604020202020204" pitchFamily="34" charset="0"/>
              <a:cs typeface="Arial" panose="020B0604020202020204" pitchFamily="34" charset="0"/>
              <a:sym typeface="Arial"/>
            </a:endParaRPr>
          </a:p>
        </p:txBody>
      </p:sp>
      <p:grpSp>
        <p:nvGrpSpPr>
          <p:cNvPr id="21" name="Group 20" descr="A graphic displaying the progression of normal cells, to early detection of cancer to late stage.">
            <a:extLst>
              <a:ext uri="{FF2B5EF4-FFF2-40B4-BE49-F238E27FC236}">
                <a16:creationId xmlns:a16="http://schemas.microsoft.com/office/drawing/2014/main" id="{1E941F18-386E-1FAC-3255-9E3DAF88890C}"/>
              </a:ext>
            </a:extLst>
          </p:cNvPr>
          <p:cNvGrpSpPr/>
          <p:nvPr/>
        </p:nvGrpSpPr>
        <p:grpSpPr>
          <a:xfrm>
            <a:off x="1378234" y="1876956"/>
            <a:ext cx="8692581" cy="4444063"/>
            <a:chOff x="163286" y="1907778"/>
            <a:chExt cx="8692581" cy="4444063"/>
          </a:xfrm>
        </p:grpSpPr>
        <p:grpSp>
          <p:nvGrpSpPr>
            <p:cNvPr id="19" name="Group 18">
              <a:extLst>
                <a:ext uri="{FF2B5EF4-FFF2-40B4-BE49-F238E27FC236}">
                  <a16:creationId xmlns:a16="http://schemas.microsoft.com/office/drawing/2014/main" id="{F280790F-19A9-9B9B-EA1B-57AEE7D097D4}"/>
                </a:ext>
              </a:extLst>
            </p:cNvPr>
            <p:cNvGrpSpPr/>
            <p:nvPr/>
          </p:nvGrpSpPr>
          <p:grpSpPr>
            <a:xfrm>
              <a:off x="163286" y="1907778"/>
              <a:ext cx="8692581" cy="4444063"/>
              <a:chOff x="1501322" y="2105152"/>
              <a:chExt cx="8692581" cy="4444063"/>
            </a:xfrm>
          </p:grpSpPr>
          <p:pic>
            <p:nvPicPr>
              <p:cNvPr id="4" name="Picture 3" descr="A picture containing text&#10;&#10;Description automatically generated">
                <a:extLst>
                  <a:ext uri="{FF2B5EF4-FFF2-40B4-BE49-F238E27FC236}">
                    <a16:creationId xmlns:a16="http://schemas.microsoft.com/office/drawing/2014/main" id="{6174CDEE-5A4A-3C47-ABDC-70797D48F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322" y="3243479"/>
                <a:ext cx="8446405" cy="3305736"/>
              </a:xfrm>
              <a:prstGeom prst="rect">
                <a:avLst/>
              </a:prstGeom>
            </p:spPr>
          </p:pic>
          <p:cxnSp>
            <p:nvCxnSpPr>
              <p:cNvPr id="9" name="Straight Connector 8">
                <a:extLst>
                  <a:ext uri="{FF2B5EF4-FFF2-40B4-BE49-F238E27FC236}">
                    <a16:creationId xmlns:a16="http://schemas.microsoft.com/office/drawing/2014/main" id="{645FF4D3-CAA4-3759-6CD5-96E045439C01}"/>
                  </a:ext>
                </a:extLst>
              </p:cNvPr>
              <p:cNvCxnSpPr>
                <a:cxnSpLocks/>
              </p:cNvCxnSpPr>
              <p:nvPr/>
            </p:nvCxnSpPr>
            <p:spPr>
              <a:xfrm>
                <a:off x="2743200" y="3243479"/>
                <a:ext cx="1817914" cy="0"/>
              </a:xfrm>
              <a:prstGeom prst="line">
                <a:avLst/>
              </a:prstGeom>
              <a:ln w="28575">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99B6B4-6FB8-CE00-44FC-EB3C7A41CD05}"/>
                  </a:ext>
                </a:extLst>
              </p:cNvPr>
              <p:cNvCxnSpPr>
                <a:cxnSpLocks/>
              </p:cNvCxnSpPr>
              <p:nvPr/>
            </p:nvCxnSpPr>
            <p:spPr>
              <a:xfrm>
                <a:off x="4755697" y="3020718"/>
                <a:ext cx="2287359" cy="0"/>
              </a:xfrm>
              <a:prstGeom prst="line">
                <a:avLst/>
              </a:prstGeom>
              <a:ln w="28575">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C5A60C0-F482-DDFD-37C0-ECD83B3D4DB7}"/>
                  </a:ext>
                </a:extLst>
              </p:cNvPr>
              <p:cNvCxnSpPr>
                <a:cxnSpLocks/>
              </p:cNvCxnSpPr>
              <p:nvPr/>
            </p:nvCxnSpPr>
            <p:spPr>
              <a:xfrm>
                <a:off x="6672487" y="2481481"/>
                <a:ext cx="3070227" cy="0"/>
              </a:xfrm>
              <a:prstGeom prst="line">
                <a:avLst/>
              </a:prstGeom>
              <a:ln w="28575">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EDBE264-6DFD-35E9-76A7-32D9EEA32E31}"/>
                  </a:ext>
                </a:extLst>
              </p:cNvPr>
              <p:cNvSpPr txBox="1"/>
              <p:nvPr/>
            </p:nvSpPr>
            <p:spPr>
              <a:xfrm>
                <a:off x="2971800" y="2832015"/>
                <a:ext cx="1360714" cy="400110"/>
              </a:xfrm>
              <a:prstGeom prst="rect">
                <a:avLst/>
              </a:prstGeom>
              <a:noFill/>
            </p:spPr>
            <p:txBody>
              <a:bodyPr wrap="square" rtlCol="0">
                <a:spAutoFit/>
              </a:bodyPr>
              <a:lstStyle/>
              <a:p>
                <a:r>
                  <a:rPr lang="en-US" sz="2000"/>
                  <a:t>Prevention</a:t>
                </a:r>
              </a:p>
            </p:txBody>
          </p:sp>
          <p:sp>
            <p:nvSpPr>
              <p:cNvPr id="13" name="TextBox 12">
                <a:extLst>
                  <a:ext uri="{FF2B5EF4-FFF2-40B4-BE49-F238E27FC236}">
                    <a16:creationId xmlns:a16="http://schemas.microsoft.com/office/drawing/2014/main" id="{C36AE839-2844-7A3A-257E-10E4CCFAB05C}"/>
                  </a:ext>
                </a:extLst>
              </p:cNvPr>
              <p:cNvSpPr txBox="1"/>
              <p:nvPr/>
            </p:nvSpPr>
            <p:spPr>
              <a:xfrm>
                <a:off x="3929065" y="2597250"/>
                <a:ext cx="3907291" cy="400110"/>
              </a:xfrm>
              <a:prstGeom prst="rect">
                <a:avLst/>
              </a:prstGeom>
              <a:noFill/>
            </p:spPr>
            <p:txBody>
              <a:bodyPr wrap="square" rtlCol="0">
                <a:spAutoFit/>
              </a:bodyPr>
              <a:lstStyle/>
              <a:p>
                <a:pPr algn="ctr"/>
                <a:r>
                  <a:rPr lang="en-US" sz="2000"/>
                  <a:t>Early Detection &amp; Interception</a:t>
                </a:r>
              </a:p>
            </p:txBody>
          </p:sp>
          <p:sp>
            <p:nvSpPr>
              <p:cNvPr id="17" name="TextBox 16">
                <a:extLst>
                  <a:ext uri="{FF2B5EF4-FFF2-40B4-BE49-F238E27FC236}">
                    <a16:creationId xmlns:a16="http://schemas.microsoft.com/office/drawing/2014/main" id="{E18931C6-EA6C-31F8-78C3-76991AF9D808}"/>
                  </a:ext>
                </a:extLst>
              </p:cNvPr>
              <p:cNvSpPr txBox="1"/>
              <p:nvPr/>
            </p:nvSpPr>
            <p:spPr>
              <a:xfrm>
                <a:off x="6286612" y="2105152"/>
                <a:ext cx="3907291" cy="400110"/>
              </a:xfrm>
              <a:prstGeom prst="rect">
                <a:avLst/>
              </a:prstGeom>
              <a:noFill/>
            </p:spPr>
            <p:txBody>
              <a:bodyPr wrap="square" rtlCol="0">
                <a:spAutoFit/>
              </a:bodyPr>
              <a:lstStyle/>
              <a:p>
                <a:pPr algn="ctr"/>
                <a:r>
                  <a:rPr lang="en-US" sz="2000"/>
                  <a:t>Diagnosis &amp; Treatment</a:t>
                </a:r>
              </a:p>
            </p:txBody>
          </p:sp>
        </p:grpSp>
        <p:sp>
          <p:nvSpPr>
            <p:cNvPr id="20" name="Rectangle 19">
              <a:extLst>
                <a:ext uri="{FF2B5EF4-FFF2-40B4-BE49-F238E27FC236}">
                  <a16:creationId xmlns:a16="http://schemas.microsoft.com/office/drawing/2014/main" id="{78A75845-41D4-D29A-D677-91043DF8A609}"/>
                </a:ext>
              </a:extLst>
            </p:cNvPr>
            <p:cNvSpPr/>
            <p:nvPr/>
          </p:nvSpPr>
          <p:spPr>
            <a:xfrm>
              <a:off x="272142" y="4278086"/>
              <a:ext cx="1100364" cy="93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33BB73DB-F4F6-992A-1A1A-E7F6B711F63B}"/>
              </a:ext>
            </a:extLst>
          </p:cNvPr>
          <p:cNvSpPr txBox="1"/>
          <p:nvPr/>
        </p:nvSpPr>
        <p:spPr>
          <a:xfrm flipH="1">
            <a:off x="6163524" y="6449168"/>
            <a:ext cx="5649685" cy="369332"/>
          </a:xfrm>
          <a:prstGeom prst="rect">
            <a:avLst/>
          </a:prstGeom>
          <a:noFill/>
        </p:spPr>
        <p:txBody>
          <a:bodyPr wrap="square" rtlCol="0">
            <a:spAutoFit/>
          </a:bodyPr>
          <a:lstStyle/>
          <a:p>
            <a:r>
              <a:rPr lang="en-US" i="1" dirty="0"/>
              <a:t>Figure modified from Ken Lau Lab, Vanderbilt University</a:t>
            </a:r>
          </a:p>
        </p:txBody>
      </p:sp>
      <p:cxnSp>
        <p:nvCxnSpPr>
          <p:cNvPr id="2" name="Straight Connector 1">
            <a:extLst>
              <a:ext uri="{FF2B5EF4-FFF2-40B4-BE49-F238E27FC236}">
                <a16:creationId xmlns:a16="http://schemas.microsoft.com/office/drawing/2014/main" id="{1C96BD18-68DC-2E86-A01A-D49417B4711F}"/>
              </a:ext>
              <a:ext uri="{C183D7F6-B498-43B3-948B-1728B52AA6E4}">
                <adec:decorative xmlns:adec="http://schemas.microsoft.com/office/drawing/2017/decorative" val="1"/>
              </a:ext>
            </a:extLst>
          </p:cNvPr>
          <p:cNvCxnSpPr/>
          <p:nvPr/>
        </p:nvCxnSpPr>
        <p:spPr>
          <a:xfrm>
            <a:off x="327762" y="1416259"/>
            <a:ext cx="11485447" cy="2024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234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104" y="305388"/>
            <a:ext cx="10887456" cy="423193"/>
          </a:xfrm>
        </p:spPr>
        <p:txBody>
          <a:bodyPr/>
          <a:lstStyle/>
          <a:p>
            <a:pPr algn="ctr"/>
            <a:r>
              <a:rPr lang="en-US" sz="3200" b="1" dirty="0">
                <a:solidFill>
                  <a:schemeClr val="tx1"/>
                </a:solidFill>
                <a:latin typeface="Arial" panose="020B0604020202020204" pitchFamily="34" charset="0"/>
                <a:cs typeface="Arial" panose="020B0604020202020204" pitchFamily="34" charset="0"/>
              </a:rPr>
              <a:t>Precancer Atlas Overview </a:t>
            </a:r>
          </a:p>
        </p:txBody>
      </p:sp>
      <p:sp>
        <p:nvSpPr>
          <p:cNvPr id="3" name="Content Placeholder 2"/>
          <p:cNvSpPr>
            <a:spLocks noGrp="1"/>
          </p:cNvSpPr>
          <p:nvPr>
            <p:ph sz="quarter" idx="11"/>
          </p:nvPr>
        </p:nvSpPr>
        <p:spPr>
          <a:xfrm>
            <a:off x="379537" y="829189"/>
            <a:ext cx="10909162" cy="4844287"/>
          </a:xfrm>
        </p:spPr>
        <p:txBody>
          <a:bodyPr>
            <a:noAutofit/>
          </a:bodyPr>
          <a:lstStyle/>
          <a:p>
            <a:pPr>
              <a:lnSpc>
                <a:spcPct val="100000"/>
              </a:lnSpc>
              <a:spcAft>
                <a:spcPts val="600"/>
              </a:spcAft>
              <a:buFont typeface="Wingdings" panose="05000000000000000000" pitchFamily="2" charset="2"/>
              <a:buChar char="§"/>
            </a:pPr>
            <a:r>
              <a:rPr lang="en-US" sz="2100" dirty="0">
                <a:latin typeface="Arial" panose="020B0604020202020204" pitchFamily="34" charset="0"/>
                <a:cs typeface="Arial" panose="020B0604020202020204" pitchFamily="34" charset="0"/>
              </a:rPr>
              <a:t>Atlas must address an important </a:t>
            </a:r>
            <a:r>
              <a:rPr lang="en-US" sz="2100" dirty="0">
                <a:solidFill>
                  <a:schemeClr val="accent5"/>
                </a:solidFill>
                <a:latin typeface="Arial" panose="020B0604020202020204" pitchFamily="34" charset="0"/>
                <a:cs typeface="Arial" panose="020B0604020202020204" pitchFamily="34" charset="0"/>
              </a:rPr>
              <a:t>unmet clinical need </a:t>
            </a:r>
          </a:p>
          <a:p>
            <a:pPr>
              <a:lnSpc>
                <a:spcPct val="100000"/>
              </a:lnSpc>
              <a:spcAft>
                <a:spcPts val="600"/>
              </a:spcAft>
              <a:buFont typeface="Wingdings" panose="05000000000000000000" pitchFamily="2" charset="2"/>
              <a:buChar char="§"/>
            </a:pPr>
            <a:r>
              <a:rPr lang="en-US" sz="2100" dirty="0">
                <a:latin typeface="Arial" panose="020B0604020202020204" pitchFamily="34" charset="0"/>
                <a:cs typeface="Arial" panose="020B0604020202020204" pitchFamily="34" charset="0"/>
              </a:rPr>
              <a:t>Define the overall significance of the proposal with vision and goals for the center</a:t>
            </a:r>
          </a:p>
          <a:p>
            <a:pPr>
              <a:lnSpc>
                <a:spcPct val="100000"/>
              </a:lnSpc>
              <a:spcAft>
                <a:spcPts val="600"/>
              </a:spcAft>
              <a:buFont typeface="Wingdings" panose="05000000000000000000" pitchFamily="2" charset="2"/>
              <a:buChar char="§"/>
            </a:pPr>
            <a:r>
              <a:rPr lang="en-US" sz="2100" dirty="0">
                <a:latin typeface="Arial" panose="020B0604020202020204" pitchFamily="34" charset="0"/>
                <a:cs typeface="Arial" panose="020B0604020202020204" pitchFamily="34" charset="0"/>
              </a:rPr>
              <a:t>Describe the </a:t>
            </a:r>
            <a:r>
              <a:rPr lang="en-US" sz="2100" dirty="0">
                <a:solidFill>
                  <a:schemeClr val="accent5"/>
                </a:solidFill>
                <a:latin typeface="Arial" panose="020B0604020202020204" pitchFamily="34" charset="0"/>
                <a:cs typeface="Arial" panose="020B0604020202020204" pitchFamily="34" charset="0"/>
              </a:rPr>
              <a:t>precancerous lesion atlas </a:t>
            </a:r>
            <a:r>
              <a:rPr lang="en-US" sz="2100" dirty="0">
                <a:latin typeface="Arial" panose="020B0604020202020204" pitchFamily="34" charset="0"/>
                <a:cs typeface="Arial" panose="020B0604020202020204" pitchFamily="34" charset="0"/>
              </a:rPr>
              <a:t>and how it will contribute to the understanding of the </a:t>
            </a:r>
            <a:r>
              <a:rPr kumimoji="0" lang="en-US" sz="2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precancerous lesions and </a:t>
            </a:r>
            <a:r>
              <a:rPr lang="en-US" sz="2100" dirty="0">
                <a:latin typeface="Arial" panose="020B0604020202020204" pitchFamily="34" charset="0"/>
                <a:cs typeface="Arial" panose="020B0604020202020204" pitchFamily="34" charset="0"/>
              </a:rPr>
              <a:t>progression of precancerous lesions to invasive cancers.</a:t>
            </a:r>
          </a:p>
          <a:p>
            <a:pPr>
              <a:lnSpc>
                <a:spcPct val="100000"/>
              </a:lnSpc>
              <a:spcAft>
                <a:spcPts val="600"/>
              </a:spcAft>
              <a:buFont typeface="Wingdings" panose="05000000000000000000" pitchFamily="2" charset="2"/>
              <a:buChar char="§"/>
            </a:pPr>
            <a:r>
              <a:rPr lang="en-US" sz="2100" dirty="0">
                <a:latin typeface="Arial" panose="020B0604020202020204" pitchFamily="34" charset="0"/>
                <a:cs typeface="Arial" panose="020B0604020202020204" pitchFamily="34" charset="0"/>
              </a:rPr>
              <a:t>Provide </a:t>
            </a:r>
            <a:r>
              <a:rPr lang="en-US" sz="2100" dirty="0">
                <a:solidFill>
                  <a:schemeClr val="accent5"/>
                </a:solidFill>
                <a:latin typeface="Arial" panose="020B0604020202020204" pitchFamily="34" charset="0"/>
                <a:cs typeface="Arial" panose="020B0604020202020204" pitchFamily="34" charset="0"/>
              </a:rPr>
              <a:t>background and rationale</a:t>
            </a:r>
            <a:r>
              <a:rPr lang="en-US" sz="2100" dirty="0">
                <a:latin typeface="Arial" panose="020B0604020202020204" pitchFamily="34" charset="0"/>
                <a:cs typeface="Arial" panose="020B0604020202020204" pitchFamily="34" charset="0"/>
              </a:rPr>
              <a:t> for the selection of </a:t>
            </a:r>
            <a:r>
              <a:rPr lang="en-US" sz="2100" dirty="0">
                <a:solidFill>
                  <a:schemeClr val="accent5"/>
                </a:solidFill>
                <a:latin typeface="Arial" panose="020B0604020202020204" pitchFamily="34" charset="0"/>
                <a:cs typeface="Arial" panose="020B0604020202020204" pitchFamily="34" charset="0"/>
              </a:rPr>
              <a:t>tissue type </a:t>
            </a:r>
            <a:r>
              <a:rPr lang="en-US" sz="2100" dirty="0">
                <a:latin typeface="Arial" panose="020B0604020202020204" pitchFamily="34" charset="0"/>
                <a:cs typeface="Arial" panose="020B0604020202020204" pitchFamily="34" charset="0"/>
              </a:rPr>
              <a:t>and outline the </a:t>
            </a:r>
            <a:r>
              <a:rPr lang="en-US" sz="2100" dirty="0">
                <a:solidFill>
                  <a:schemeClr val="accent5"/>
                </a:solidFill>
                <a:latin typeface="Arial" panose="020B0604020202020204" pitchFamily="34" charset="0"/>
                <a:cs typeface="Arial" panose="020B0604020202020204" pitchFamily="34" charset="0"/>
              </a:rPr>
              <a:t>significance and potential impact</a:t>
            </a:r>
            <a:r>
              <a:rPr lang="en-US" sz="2100" dirty="0">
                <a:latin typeface="Arial" panose="020B0604020202020204" pitchFamily="34" charset="0"/>
                <a:cs typeface="Arial" panose="020B0604020202020204" pitchFamily="34" charset="0"/>
              </a:rPr>
              <a:t> provided by the atlas</a:t>
            </a:r>
          </a:p>
          <a:p>
            <a:pPr>
              <a:lnSpc>
                <a:spcPct val="100000"/>
              </a:lnSpc>
              <a:spcAft>
                <a:spcPts val="600"/>
              </a:spcAft>
              <a:buFont typeface="Wingdings" panose="05000000000000000000" pitchFamily="2" charset="2"/>
              <a:buChar char="§"/>
            </a:pPr>
            <a:r>
              <a:rPr lang="en-US" sz="2100" dirty="0">
                <a:latin typeface="Arial" panose="020B0604020202020204" pitchFamily="34" charset="0"/>
                <a:cs typeface="Arial" panose="020B0604020202020204" pitchFamily="34" charset="0"/>
              </a:rPr>
              <a:t>Describe the </a:t>
            </a:r>
            <a:r>
              <a:rPr lang="en-US" sz="2100" dirty="0">
                <a:solidFill>
                  <a:schemeClr val="accent5"/>
                </a:solidFill>
                <a:latin typeface="Arial" panose="020B0604020202020204" pitchFamily="34" charset="0"/>
                <a:cs typeface="Arial" panose="020B0604020202020204" pitchFamily="34" charset="0"/>
              </a:rPr>
              <a:t>planned final structure of the atlas</a:t>
            </a:r>
            <a:r>
              <a:rPr lang="en-US" sz="2100" dirty="0">
                <a:latin typeface="Arial" panose="020B0604020202020204" pitchFamily="34" charset="0"/>
                <a:cs typeface="Arial" panose="020B0604020202020204" pitchFamily="34" charset="0"/>
              </a:rPr>
              <a:t>, including Biospecimen, Molecular and Data functional units</a:t>
            </a:r>
          </a:p>
          <a:p>
            <a:pPr>
              <a:lnSpc>
                <a:spcPct val="100000"/>
              </a:lnSpc>
              <a:spcAft>
                <a:spcPts val="600"/>
              </a:spcAft>
              <a:buFont typeface="Wingdings" panose="05000000000000000000" pitchFamily="2" charset="2"/>
              <a:buChar char="§"/>
            </a:pPr>
            <a:r>
              <a:rPr lang="en-US" sz="2100" dirty="0">
                <a:latin typeface="Arial" panose="020B0604020202020204" pitchFamily="34" charset="0"/>
                <a:cs typeface="Arial" panose="020B0604020202020204" pitchFamily="34" charset="0"/>
              </a:rPr>
              <a:t>Briefly describe how the atlas might be </a:t>
            </a:r>
            <a:r>
              <a:rPr lang="en-US" sz="2100" dirty="0">
                <a:solidFill>
                  <a:schemeClr val="accent5"/>
                </a:solidFill>
                <a:latin typeface="Arial" panose="020B0604020202020204" pitchFamily="34" charset="0"/>
                <a:cs typeface="Arial" panose="020B0604020202020204" pitchFamily="34" charset="0"/>
              </a:rPr>
              <a:t>employed by the scientific and clinical communities</a:t>
            </a:r>
          </a:p>
          <a:p>
            <a:pPr>
              <a:lnSpc>
                <a:spcPct val="100000"/>
              </a:lnSpc>
              <a:spcAft>
                <a:spcPts val="600"/>
              </a:spcAft>
              <a:buFont typeface="Wingdings" panose="05000000000000000000" pitchFamily="2" charset="2"/>
              <a:buChar char="§"/>
            </a:pPr>
            <a:r>
              <a:rPr lang="en-US" sz="2100" dirty="0">
                <a:latin typeface="Arial" panose="020B0604020202020204" pitchFamily="34" charset="0"/>
                <a:cs typeface="Arial" panose="020B0604020202020204" pitchFamily="34" charset="0"/>
              </a:rPr>
              <a:t>Provide </a:t>
            </a:r>
            <a:r>
              <a:rPr lang="en-US" sz="2100" dirty="0">
                <a:solidFill>
                  <a:schemeClr val="accent5"/>
                </a:solidFill>
                <a:latin typeface="Arial" panose="020B0604020202020204" pitchFamily="34" charset="0"/>
                <a:cs typeface="Arial" panose="020B0604020202020204" pitchFamily="34" charset="0"/>
              </a:rPr>
              <a:t>one use case </a:t>
            </a:r>
            <a:r>
              <a:rPr lang="en-US" sz="2100" dirty="0">
                <a:latin typeface="Arial" panose="020B0604020202020204" pitchFamily="34" charset="0"/>
                <a:cs typeface="Arial" panose="020B0604020202020204" pitchFamily="34" charset="0"/>
              </a:rPr>
              <a:t>that illustrates how the proposed atlas datasets could be utilized to build a predictive model</a:t>
            </a:r>
          </a:p>
          <a:p>
            <a:pPr>
              <a:buFont typeface="Wingdings" panose="05000000000000000000" pitchFamily="2" charset="2"/>
              <a:buChar char="§"/>
            </a:pPr>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p:txBody>
      </p:sp>
      <p:cxnSp>
        <p:nvCxnSpPr>
          <p:cNvPr id="5" name="Straight Connector 4">
            <a:extLst>
              <a:ext uri="{C183D7F6-B498-43B3-948B-1728B52AA6E4}">
                <adec:decorative xmlns:adec="http://schemas.microsoft.com/office/drawing/2017/decorative" val="1"/>
              </a:ext>
            </a:extLst>
          </p:cNvPr>
          <p:cNvCxnSpPr/>
          <p:nvPr/>
        </p:nvCxnSpPr>
        <p:spPr>
          <a:xfrm>
            <a:off x="305109" y="743962"/>
            <a:ext cx="11485447" cy="2024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177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357"/>
            <a:ext cx="10515600" cy="1325563"/>
          </a:xfrm>
        </p:spPr>
        <p:txBody>
          <a:bodyPr>
            <a:normAutofit/>
          </a:bodyPr>
          <a:lstStyle/>
          <a:p>
            <a:pPr algn="ctr"/>
            <a:r>
              <a:rPr lang="en-US" sz="3200" b="1" dirty="0">
                <a:solidFill>
                  <a:srgbClr val="000000"/>
                </a:solidFill>
                <a:latin typeface="Arial" panose="020B0604020202020204" pitchFamily="34" charset="0"/>
                <a:cs typeface="Arial" panose="020B0604020202020204" pitchFamily="34" charset="0"/>
              </a:rPr>
              <a:t>Definition of Precancer</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76554" y="1128786"/>
            <a:ext cx="11034446" cy="4351338"/>
          </a:xfrm>
        </p:spPr>
        <p:txBody>
          <a:bodyPr>
            <a:noAutofit/>
          </a:bodyPr>
          <a:lstStyle/>
          <a:p>
            <a:pPr marL="0" indent="0">
              <a:buNone/>
            </a:pPr>
            <a:r>
              <a:rPr lang="en-US" sz="2400" dirty="0">
                <a:solidFill>
                  <a:schemeClr val="accent5"/>
                </a:solidFill>
                <a:latin typeface="Arial" panose="020B0604020202020204" pitchFamily="34" charset="0"/>
                <a:cs typeface="Arial" panose="020B0604020202020204" pitchFamily="34" charset="0"/>
              </a:rPr>
              <a:t>Precancerous lesions are regions of histologically and/or molecularly abnormal tissues that more often progress to invasive carcinoma than healthy or normal tissue.</a:t>
            </a:r>
          </a:p>
          <a:p>
            <a:pPr marL="0" indent="0">
              <a:buNone/>
            </a:pPr>
            <a:endParaRPr lang="en-US" sz="2400" dirty="0">
              <a:solidFill>
                <a:schemeClr val="accent5"/>
              </a:solidFill>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Precancers can be defined as </a:t>
            </a:r>
          </a:p>
          <a:p>
            <a:r>
              <a:rPr lang="en-US" sz="2400" dirty="0">
                <a:latin typeface="Arial" panose="020B0604020202020204" pitchFamily="34" charset="0"/>
                <a:cs typeface="Arial" panose="020B0604020202020204" pitchFamily="34" charset="0"/>
              </a:rPr>
              <a:t>lesions that may or are likely to progress to invasive cancer</a:t>
            </a:r>
          </a:p>
          <a:p>
            <a:r>
              <a:rPr lang="en-US" sz="2400" dirty="0">
                <a:latin typeface="Arial" panose="020B0604020202020204" pitchFamily="34" charset="0"/>
                <a:cs typeface="Arial" panose="020B0604020202020204" pitchFamily="34" charset="0"/>
              </a:rPr>
              <a:t>lesions where there is clear evidence of an association with increased risk of invasive cancer</a:t>
            </a:r>
          </a:p>
          <a:p>
            <a:r>
              <a:rPr lang="en-US" sz="2400" dirty="0">
                <a:latin typeface="Arial" panose="020B0604020202020204" pitchFamily="34" charset="0"/>
                <a:cs typeface="Arial" panose="020B0604020202020204" pitchFamily="34" charset="0"/>
              </a:rPr>
              <a:t>lesions which are different from normal cells and share molecular and phenotypic features with invasive cancer</a:t>
            </a:r>
          </a:p>
        </p:txBody>
      </p:sp>
      <p:cxnSp>
        <p:nvCxnSpPr>
          <p:cNvPr id="5" name="Straight Connector 4">
            <a:extLst>
              <a:ext uri="{C183D7F6-B498-43B3-948B-1728B52AA6E4}">
                <adec:decorative xmlns:adec="http://schemas.microsoft.com/office/drawing/2017/decorative" val="1"/>
              </a:ext>
            </a:extLst>
          </p:cNvPr>
          <p:cNvCxnSpPr/>
          <p:nvPr/>
        </p:nvCxnSpPr>
        <p:spPr>
          <a:xfrm>
            <a:off x="838200" y="996176"/>
            <a:ext cx="10515600" cy="1486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769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196" y="223783"/>
            <a:ext cx="11291608" cy="423193"/>
          </a:xfrm>
        </p:spPr>
        <p:txBody>
          <a:bodyPr/>
          <a:lstStyle/>
          <a:p>
            <a:pPr algn="ctr"/>
            <a:r>
              <a:rPr lang="en-US" sz="3200" b="1" dirty="0">
                <a:solidFill>
                  <a:srgbClr val="000000"/>
                </a:solidFill>
                <a:latin typeface="Arial" panose="020B0604020202020204" pitchFamily="34" charset="0"/>
                <a:cs typeface="Arial" panose="020B0604020202020204" pitchFamily="34" charset="0"/>
              </a:rPr>
              <a:t>PCA Research Centers</a:t>
            </a:r>
          </a:p>
        </p:txBody>
      </p:sp>
      <p:sp>
        <p:nvSpPr>
          <p:cNvPr id="3" name="Content Placeholder 2">
            <a:extLst>
              <a:ext uri="{C183D7F6-B498-43B3-948B-1728B52AA6E4}">
                <adec:decorative xmlns:adec="http://schemas.microsoft.com/office/drawing/2017/decorative" val="1"/>
              </a:ext>
            </a:extLst>
          </p:cNvPr>
          <p:cNvSpPr>
            <a:spLocks noGrp="1"/>
          </p:cNvSpPr>
          <p:nvPr>
            <p:ph sz="quarter" idx="11"/>
          </p:nvPr>
        </p:nvSpPr>
        <p:spPr>
          <a:xfrm>
            <a:off x="2017777" y="1426633"/>
            <a:ext cx="8079124" cy="4800600"/>
          </a:xfrm>
        </p:spPr>
        <p:txBody>
          <a:bodyPr/>
          <a:lstStyle/>
          <a:p>
            <a:endParaRPr lang="en-US" dirty="0"/>
          </a:p>
          <a:p>
            <a:endParaRPr lang="en-US" dirty="0"/>
          </a:p>
        </p:txBody>
      </p:sp>
      <p:sp>
        <p:nvSpPr>
          <p:cNvPr id="7" name="TextBox 6"/>
          <p:cNvSpPr txBox="1"/>
          <p:nvPr/>
        </p:nvSpPr>
        <p:spPr>
          <a:xfrm>
            <a:off x="260504" y="630767"/>
            <a:ext cx="10694822" cy="6186309"/>
          </a:xfrm>
          <a:prstGeom prst="rect">
            <a:avLst/>
          </a:prstGeom>
          <a:noFill/>
        </p:spPr>
        <p:txBody>
          <a:bodyPr wrap="square" rtlCol="0">
            <a:spAutoFit/>
          </a:bodyPr>
          <a:lstStyle/>
          <a:p>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Undertake </a:t>
            </a:r>
            <a:r>
              <a:rPr lang="en-US" sz="2200" dirty="0">
                <a:solidFill>
                  <a:schemeClr val="accent5"/>
                </a:solidFill>
                <a:latin typeface="Arial" panose="020B0604020202020204" pitchFamily="34" charset="0"/>
                <a:cs typeface="Arial" panose="020B0604020202020204" pitchFamily="34" charset="0"/>
              </a:rPr>
              <a:t>comprehensive characterization</a:t>
            </a:r>
            <a:r>
              <a:rPr lang="en-US" sz="2200" dirty="0">
                <a:latin typeface="Arial" panose="020B0604020202020204" pitchFamily="34" charset="0"/>
                <a:cs typeface="Arial" panose="020B0604020202020204" pitchFamily="34" charset="0"/>
              </a:rPr>
              <a:t> of human </a:t>
            </a:r>
            <a:r>
              <a:rPr lang="en-US" sz="2200" dirty="0">
                <a:solidFill>
                  <a:schemeClr val="accent5"/>
                </a:solidFill>
                <a:latin typeface="Arial" panose="020B0604020202020204" pitchFamily="34" charset="0"/>
                <a:cs typeface="Arial" panose="020B0604020202020204" pitchFamily="34" charset="0"/>
              </a:rPr>
              <a:t>precancerous lesion/state and their surrounding microenvironment.</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Focus on deriving insights from the </a:t>
            </a:r>
            <a:r>
              <a:rPr lang="en-US" sz="2200" dirty="0">
                <a:solidFill>
                  <a:schemeClr val="accent5"/>
                </a:solidFill>
                <a:latin typeface="Arial" panose="020B0604020202020204" pitchFamily="34" charset="0"/>
                <a:cs typeface="Arial" panose="020B0604020202020204" pitchFamily="34" charset="0"/>
              </a:rPr>
              <a:t>most informative measures from bulk or single cell molecular analysis.</a:t>
            </a: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Collect at least </a:t>
            </a:r>
            <a:r>
              <a:rPr lang="en-US" sz="2200" dirty="0">
                <a:solidFill>
                  <a:schemeClr val="accent5"/>
                </a:solidFill>
                <a:latin typeface="Arial" panose="020B0604020202020204" pitchFamily="34" charset="0"/>
                <a:cs typeface="Arial" panose="020B0604020202020204" pitchFamily="34" charset="0"/>
              </a:rPr>
              <a:t>two existing HTAN data types </a:t>
            </a:r>
            <a:r>
              <a:rPr lang="en-US" sz="2200" dirty="0">
                <a:latin typeface="Arial" panose="020B0604020202020204" pitchFamily="34" charset="0"/>
                <a:cs typeface="Arial" panose="020B0604020202020204" pitchFamily="34" charset="0"/>
              </a:rPr>
              <a:t>one must be a spatial assay. </a:t>
            </a:r>
            <a:r>
              <a:rPr lang="en-US" sz="2200" dirty="0">
                <a:solidFill>
                  <a:schemeClr val="accent5"/>
                </a:solidFill>
                <a:latin typeface="Arial" panose="020B0604020202020204" pitchFamily="34" charset="0"/>
                <a:cs typeface="Arial" panose="020B0604020202020204" pitchFamily="34" charset="0"/>
              </a:rPr>
              <a:t>Additional data types </a:t>
            </a:r>
            <a:r>
              <a:rPr lang="en-US" sz="2200" dirty="0">
                <a:latin typeface="Arial" panose="020B0604020202020204" pitchFamily="34" charset="0"/>
                <a:cs typeface="Arial" panose="020B0604020202020204" pitchFamily="34" charset="0"/>
              </a:rPr>
              <a:t>that are appropriate and specific to the proposed research will be considered.</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Atlases that </a:t>
            </a:r>
            <a:r>
              <a:rPr lang="en-US" sz="2200" dirty="0">
                <a:solidFill>
                  <a:schemeClr val="accent5"/>
                </a:solidFill>
                <a:latin typeface="Arial" panose="020B0604020202020204" pitchFamily="34" charset="0"/>
                <a:cs typeface="Arial" panose="020B0604020202020204" pitchFamily="34" charset="0"/>
              </a:rPr>
              <a:t>add significant value to current HTAN atlases</a:t>
            </a:r>
          </a:p>
          <a:p>
            <a:pPr marL="342900" indent="-342900">
              <a:buFont typeface="Arial" panose="020B0604020202020204" pitchFamily="34" charset="0"/>
              <a:buChar char="•"/>
            </a:pPr>
            <a:endParaRPr lang="en-US" sz="2200" dirty="0">
              <a:solidFill>
                <a:schemeClr val="accent5"/>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Inclusion of </a:t>
            </a:r>
            <a:r>
              <a:rPr lang="en-US" sz="2200" dirty="0">
                <a:solidFill>
                  <a:schemeClr val="accent5"/>
                </a:solidFill>
                <a:latin typeface="Arial" panose="020B0604020202020204" pitchFamily="34" charset="0"/>
                <a:cs typeface="Arial" panose="020B0604020202020204" pitchFamily="34" charset="0"/>
              </a:rPr>
              <a:t>diverse patient population </a:t>
            </a:r>
            <a:r>
              <a:rPr lang="en-US" sz="2200" dirty="0">
                <a:latin typeface="Arial" panose="020B0604020202020204" pitchFamily="34" charset="0"/>
                <a:cs typeface="Arial" panose="020B0604020202020204" pitchFamily="34" charset="0"/>
              </a:rPr>
              <a:t>(if possible)</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When possible, include </a:t>
            </a:r>
            <a:r>
              <a:rPr lang="en-US" sz="2200" dirty="0">
                <a:solidFill>
                  <a:schemeClr val="accent5"/>
                </a:solidFill>
                <a:latin typeface="Arial" panose="020B0604020202020204" pitchFamily="34" charset="0"/>
                <a:cs typeface="Arial" panose="020B0604020202020204" pitchFamily="34" charset="0"/>
              </a:rPr>
              <a:t>longitudinally collected specimens </a:t>
            </a:r>
            <a:r>
              <a:rPr lang="en-US" sz="2200" dirty="0">
                <a:latin typeface="Arial" panose="020B0604020202020204" pitchFamily="34" charset="0"/>
                <a:cs typeface="Arial" panose="020B0604020202020204" pitchFamily="34" charset="0"/>
              </a:rPr>
              <a:t>from the same patients where outcome can be evaluated.</a:t>
            </a:r>
          </a:p>
          <a:p>
            <a:endParaRPr lang="en-US" sz="2200" dirty="0">
              <a:latin typeface="Arial" panose="020B0604020202020204" pitchFamily="34" charset="0"/>
              <a:cs typeface="Arial" panose="020B0604020202020204" pitchFamily="34" charset="0"/>
            </a:endParaRPr>
          </a:p>
        </p:txBody>
      </p:sp>
      <p:cxnSp>
        <p:nvCxnSpPr>
          <p:cNvPr id="6" name="Straight Connector 5">
            <a:extLst>
              <a:ext uri="{C183D7F6-B498-43B3-948B-1728B52AA6E4}">
                <adec:decorative xmlns:adec="http://schemas.microsoft.com/office/drawing/2017/decorative" val="1"/>
              </a:ext>
            </a:extLst>
          </p:cNvPr>
          <p:cNvCxnSpPr>
            <a:cxnSpLocks/>
          </p:cNvCxnSpPr>
          <p:nvPr/>
        </p:nvCxnSpPr>
        <p:spPr>
          <a:xfrm>
            <a:off x="260504" y="748315"/>
            <a:ext cx="110561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322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272" y="255254"/>
            <a:ext cx="10887456" cy="818495"/>
          </a:xfrm>
        </p:spPr>
        <p:txBody>
          <a:bodyPr/>
          <a:lstStyle/>
          <a:p>
            <a:pPr algn="ctr"/>
            <a:r>
              <a:rPr lang="en-US" sz="3200" b="1" dirty="0">
                <a:solidFill>
                  <a:schemeClr val="tx1"/>
                </a:solidFill>
                <a:latin typeface="Arial" panose="020B0604020202020204" pitchFamily="34" charset="0"/>
                <a:cs typeface="Arial" panose="020B0604020202020204" pitchFamily="34" charset="0"/>
              </a:rPr>
              <a:t>Required Resources and Capabilities of the PCA Research Center</a:t>
            </a:r>
          </a:p>
        </p:txBody>
      </p:sp>
      <p:sp>
        <p:nvSpPr>
          <p:cNvPr id="3" name="Content Placeholder 2"/>
          <p:cNvSpPr>
            <a:spLocks noGrp="1"/>
          </p:cNvSpPr>
          <p:nvPr>
            <p:ph sz="quarter" idx="11"/>
          </p:nvPr>
        </p:nvSpPr>
        <p:spPr>
          <a:xfrm>
            <a:off x="652272" y="1593405"/>
            <a:ext cx="11097693" cy="4165169"/>
          </a:xfrm>
        </p:spPr>
        <p:txBody>
          <a:bodyPr>
            <a:noAutofit/>
          </a:bodyPr>
          <a:lstStyle/>
          <a:p>
            <a:r>
              <a:rPr lang="en-US" sz="2400" dirty="0">
                <a:solidFill>
                  <a:schemeClr val="accent5"/>
                </a:solidFill>
                <a:latin typeface="Arial" panose="020B0604020202020204" pitchFamily="34" charset="0"/>
                <a:cs typeface="Arial" panose="020B0604020202020204" pitchFamily="34" charset="0"/>
              </a:rPr>
              <a:t>Access </a:t>
            </a:r>
            <a:r>
              <a:rPr lang="en-US" sz="2400" dirty="0">
                <a:latin typeface="Arial" panose="020B0604020202020204" pitchFamily="34" charset="0"/>
                <a:cs typeface="Arial" panose="020B0604020202020204" pitchFamily="34" charset="0"/>
              </a:rPr>
              <a:t>to high-quality, well-annotated </a:t>
            </a:r>
            <a:r>
              <a:rPr lang="en-US" sz="2400" dirty="0">
                <a:solidFill>
                  <a:schemeClr val="accent5"/>
                </a:solidFill>
                <a:latin typeface="Arial" panose="020B0604020202020204" pitchFamily="34" charset="0"/>
                <a:cs typeface="Arial" panose="020B0604020202020204" pitchFamily="34" charset="0"/>
              </a:rPr>
              <a:t>premalignant biospecimens </a:t>
            </a:r>
            <a:r>
              <a:rPr lang="en-US" sz="2400" dirty="0">
                <a:latin typeface="Arial" panose="020B0604020202020204" pitchFamily="34" charset="0"/>
                <a:cs typeface="Arial" panose="020B0604020202020204" pitchFamily="34" charset="0"/>
              </a:rPr>
              <a:t>and reference controls </a:t>
            </a:r>
          </a:p>
          <a:p>
            <a:r>
              <a:rPr lang="en-US" altLang="en-US" sz="2400" dirty="0">
                <a:latin typeface="Arial" panose="020B0604020202020204" pitchFamily="34" charset="0"/>
                <a:cs typeface="Arial" panose="020B0604020202020204" pitchFamily="34" charset="0"/>
              </a:rPr>
              <a:t>Strong </a:t>
            </a:r>
            <a:r>
              <a:rPr lang="en-US" altLang="en-US" sz="2400" dirty="0">
                <a:solidFill>
                  <a:schemeClr val="accent5"/>
                </a:solidFill>
                <a:latin typeface="Arial" panose="020B0604020202020204" pitchFamily="34" charset="0"/>
                <a:cs typeface="Arial" panose="020B0604020202020204" pitchFamily="34" charset="0"/>
              </a:rPr>
              <a:t>clinical and research</a:t>
            </a:r>
            <a:r>
              <a:rPr lang="en-US" altLang="en-US" sz="2400" dirty="0">
                <a:latin typeface="Arial" panose="020B0604020202020204" pitchFamily="34" charset="0"/>
                <a:cs typeface="Arial" panose="020B0604020202020204" pitchFamily="34" charset="0"/>
              </a:rPr>
              <a:t> environment</a:t>
            </a:r>
          </a:p>
          <a:p>
            <a:r>
              <a:rPr lang="en-US" sz="2400" dirty="0">
                <a:latin typeface="Arial" panose="020B0604020202020204" pitchFamily="34" charset="0"/>
                <a:cs typeface="Arial" panose="020B0604020202020204" pitchFamily="34" charset="0"/>
              </a:rPr>
              <a:t>Expertise and access to </a:t>
            </a:r>
            <a:r>
              <a:rPr lang="en-US" sz="2400" dirty="0">
                <a:solidFill>
                  <a:schemeClr val="accent5"/>
                </a:solidFill>
                <a:latin typeface="Arial" panose="020B0604020202020204" pitchFamily="34" charset="0"/>
                <a:cs typeface="Arial" panose="020B0604020202020204" pitchFamily="34" charset="0"/>
              </a:rPr>
              <a:t>innovative technologies </a:t>
            </a:r>
            <a:r>
              <a:rPr lang="en-US" sz="2400" dirty="0">
                <a:latin typeface="Arial" panose="020B0604020202020204" pitchFamily="34" charset="0"/>
                <a:cs typeface="Arial" panose="020B0604020202020204" pitchFamily="34" charset="0"/>
              </a:rPr>
              <a:t>and instrumentation</a:t>
            </a:r>
            <a:endParaRPr lang="en-US" sz="2400" strike="sngStrike"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Expertise in </a:t>
            </a:r>
            <a:r>
              <a:rPr lang="en-US" sz="2400" dirty="0">
                <a:solidFill>
                  <a:schemeClr val="accent5"/>
                </a:solidFill>
                <a:latin typeface="Arial" panose="020B0604020202020204" pitchFamily="34" charset="0"/>
                <a:cs typeface="Arial" panose="020B0604020202020204" pitchFamily="34" charset="0"/>
              </a:rPr>
              <a:t>data analysis and atlas building </a:t>
            </a:r>
            <a:r>
              <a:rPr lang="en-US" sz="2400" dirty="0">
                <a:latin typeface="Arial" panose="020B0604020202020204" pitchFamily="34" charset="0"/>
                <a:cs typeface="Arial" panose="020B0604020202020204" pitchFamily="34" charset="0"/>
              </a:rPr>
              <a:t>activities</a:t>
            </a:r>
            <a:endParaRPr lang="en-US" sz="2400" strike="sngStrike"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Demonstrated evidence for </a:t>
            </a:r>
          </a:p>
          <a:p>
            <a:pPr lvl="1"/>
            <a:r>
              <a:rPr lang="en-US" dirty="0">
                <a:latin typeface="Arial" panose="020B0604020202020204" pitchFamily="34" charset="0"/>
                <a:cs typeface="Arial" panose="020B0604020202020204" pitchFamily="34" charset="0"/>
              </a:rPr>
              <a:t>understanding of the </a:t>
            </a:r>
            <a:r>
              <a:rPr lang="en-US" dirty="0">
                <a:solidFill>
                  <a:schemeClr val="accent5"/>
                </a:solidFill>
                <a:latin typeface="Arial" panose="020B0604020202020204" pitchFamily="34" charset="0"/>
                <a:cs typeface="Arial" panose="020B0604020202020204" pitchFamily="34" charset="0"/>
              </a:rPr>
              <a:t>transition of precancerous lesions to invasive cancer</a:t>
            </a:r>
            <a:r>
              <a:rPr lang="en-US" dirty="0">
                <a:latin typeface="Arial" panose="020B0604020202020204" pitchFamily="34" charset="0"/>
                <a:cs typeface="Arial" panose="020B0604020202020204" pitchFamily="34" charset="0"/>
              </a:rPr>
              <a:t>, </a:t>
            </a:r>
          </a:p>
          <a:p>
            <a:pPr lvl="1"/>
            <a:r>
              <a:rPr lang="en-US" dirty="0">
                <a:latin typeface="Arial" panose="020B0604020202020204" pitchFamily="34" charset="0"/>
                <a:cs typeface="Arial" panose="020B0604020202020204" pitchFamily="34" charset="0"/>
              </a:rPr>
              <a:t>generate </a:t>
            </a:r>
            <a:r>
              <a:rPr lang="en-US" dirty="0">
                <a:solidFill>
                  <a:schemeClr val="accent5"/>
                </a:solidFill>
                <a:latin typeface="Arial" panose="020B0604020202020204" pitchFamily="34" charset="0"/>
                <a:cs typeface="Arial" panose="020B0604020202020204" pitchFamily="34" charset="0"/>
              </a:rPr>
              <a:t>testable hypotheses </a:t>
            </a:r>
          </a:p>
          <a:p>
            <a:pPr lvl="1"/>
            <a:r>
              <a:rPr lang="en-US" dirty="0">
                <a:latin typeface="Arial" panose="020B0604020202020204" pitchFamily="34" charset="0"/>
                <a:cs typeface="Arial" panose="020B0604020202020204" pitchFamily="34" charset="0"/>
              </a:rPr>
              <a:t>potential to </a:t>
            </a:r>
            <a:r>
              <a:rPr lang="en-US" dirty="0">
                <a:solidFill>
                  <a:schemeClr val="accent5"/>
                </a:solidFill>
                <a:latin typeface="Arial" panose="020B0604020202020204" pitchFamily="34" charset="0"/>
                <a:cs typeface="Arial" panose="020B0604020202020204" pitchFamily="34" charset="0"/>
              </a:rPr>
              <a:t>identify markers</a:t>
            </a:r>
            <a:r>
              <a:rPr lang="en-US" dirty="0">
                <a:latin typeface="Arial" panose="020B0604020202020204" pitchFamily="34" charset="0"/>
                <a:cs typeface="Arial" panose="020B0604020202020204" pitchFamily="34" charset="0"/>
              </a:rPr>
              <a:t> for risk, early detection and preventive intervention. </a:t>
            </a:r>
          </a:p>
          <a:p>
            <a:endParaRPr lang="en-US" sz="2400" dirty="0">
              <a:latin typeface="Arial" panose="020B0604020202020204" pitchFamily="34" charset="0"/>
              <a:cs typeface="Arial" panose="020B0604020202020204" pitchFamily="34" charset="0"/>
            </a:endParaRPr>
          </a:p>
        </p:txBody>
      </p:sp>
      <p:cxnSp>
        <p:nvCxnSpPr>
          <p:cNvPr id="5" name="Straight Connector 4">
            <a:extLst>
              <a:ext uri="{C183D7F6-B498-43B3-948B-1728B52AA6E4}">
                <adec:decorative xmlns:adec="http://schemas.microsoft.com/office/drawing/2017/decorative" val="1"/>
              </a:ext>
            </a:extLst>
          </p:cNvPr>
          <p:cNvCxnSpPr/>
          <p:nvPr/>
        </p:nvCxnSpPr>
        <p:spPr>
          <a:xfrm>
            <a:off x="334844" y="1099426"/>
            <a:ext cx="11485447" cy="2024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078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535" y="126025"/>
            <a:ext cx="11291608" cy="423193"/>
          </a:xfrm>
        </p:spPr>
        <p:txBody>
          <a:bodyPr/>
          <a:lstStyle/>
          <a:p>
            <a:pPr algn="ctr"/>
            <a:r>
              <a:rPr lang="en-US" sz="2800" b="1" dirty="0">
                <a:solidFill>
                  <a:schemeClr val="tx1"/>
                </a:solidFill>
                <a:latin typeface="Arial" panose="020B0604020202020204" pitchFamily="34" charset="0"/>
                <a:cs typeface="Arial" panose="020B0604020202020204" pitchFamily="34" charset="0"/>
              </a:rPr>
              <a:t>Proposed Research on Organ Site(s) Must Meet The Following</a:t>
            </a:r>
          </a:p>
        </p:txBody>
      </p:sp>
      <p:sp>
        <p:nvSpPr>
          <p:cNvPr id="3" name="Content Placeholder 2">
            <a:extLst>
              <a:ext uri="{C183D7F6-B498-43B3-948B-1728B52AA6E4}">
                <adec:decorative xmlns:adec="http://schemas.microsoft.com/office/drawing/2017/decorative" val="1"/>
              </a:ext>
            </a:extLst>
          </p:cNvPr>
          <p:cNvSpPr>
            <a:spLocks noGrp="1"/>
          </p:cNvSpPr>
          <p:nvPr>
            <p:ph sz="quarter" idx="11"/>
          </p:nvPr>
        </p:nvSpPr>
        <p:spPr>
          <a:xfrm>
            <a:off x="2017777" y="1426633"/>
            <a:ext cx="8079124" cy="4800600"/>
          </a:xfrm>
        </p:spPr>
        <p:txBody>
          <a:bodyPr/>
          <a:lstStyle/>
          <a:p>
            <a:endParaRPr lang="en-US" dirty="0"/>
          </a:p>
          <a:p>
            <a:endParaRPr lang="en-US" dirty="0"/>
          </a:p>
        </p:txBody>
      </p:sp>
      <p:sp>
        <p:nvSpPr>
          <p:cNvPr id="7" name="TextBox 6"/>
          <p:cNvSpPr txBox="1"/>
          <p:nvPr/>
        </p:nvSpPr>
        <p:spPr>
          <a:xfrm>
            <a:off x="285487" y="549218"/>
            <a:ext cx="11417656" cy="5509200"/>
          </a:xfrm>
          <a:prstGeom prst="rect">
            <a:avLst/>
          </a:prstGeom>
          <a:noFill/>
        </p:spPr>
        <p:txBody>
          <a:bodyPr wrap="square" rtlCol="0">
            <a:spAutoFit/>
          </a:bodyPr>
          <a:lstStyle/>
          <a:p>
            <a:endParaRPr lang="en-US" sz="22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200" dirty="0">
                <a:solidFill>
                  <a:schemeClr val="accent5"/>
                </a:solidFill>
                <a:latin typeface="Arial" panose="020B0604020202020204" pitchFamily="34" charset="0"/>
                <a:cs typeface="Arial" panose="020B0604020202020204" pitchFamily="34" charset="0"/>
              </a:rPr>
              <a:t>Impact on Public Health</a:t>
            </a:r>
            <a:r>
              <a:rPr lang="en-US" sz="2200" i="1" dirty="0">
                <a:solidFill>
                  <a:schemeClr val="accent5"/>
                </a:solidFill>
                <a:latin typeface="Arial" panose="020B0604020202020204" pitchFamily="34" charset="0"/>
                <a:cs typeface="Arial" panose="020B0604020202020204" pitchFamily="34" charset="0"/>
              </a:rPr>
              <a:t>:</a:t>
            </a:r>
            <a:r>
              <a:rPr lang="en-US" sz="2200" dirty="0">
                <a:solidFill>
                  <a:schemeClr val="accent5"/>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The proposed atlas should have the potential to have a substantial impact on clinical decision-making, as determined by public health burden, and high-risk populations.</a:t>
            </a:r>
          </a:p>
          <a:p>
            <a:pPr marL="285750" lvl="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200" dirty="0">
                <a:solidFill>
                  <a:schemeClr val="accent5"/>
                </a:solidFill>
                <a:latin typeface="Arial" panose="020B0604020202020204" pitchFamily="34" charset="0"/>
                <a:cs typeface="Arial" panose="020B0604020202020204" pitchFamily="34" charset="0"/>
              </a:rPr>
              <a:t>Access to Technologies and Biospecimens: </a:t>
            </a:r>
            <a:r>
              <a:rPr lang="en-US" sz="2200" dirty="0">
                <a:latin typeface="Arial" panose="020B0604020202020204" pitchFamily="34" charset="0"/>
                <a:cs typeface="Arial" panose="020B0604020202020204" pitchFamily="34" charset="0"/>
              </a:rPr>
              <a:t>The applicants must have access to state-of-the-art technologies and the resources to obtain well-characterized and well-annotated biospecimens (cross-sectional and longitudinal). </a:t>
            </a:r>
          </a:p>
          <a:p>
            <a:pPr marL="285750" lvl="0" indent="-285750">
              <a:buFont typeface="Arial" panose="020B0604020202020204" pitchFamily="34" charset="0"/>
              <a:buChar char="•"/>
            </a:pPr>
            <a:endParaRPr lang="en-US" sz="2200" b="1" i="1"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200" dirty="0">
                <a:solidFill>
                  <a:schemeClr val="accent5"/>
                </a:solidFill>
                <a:latin typeface="Arial" panose="020B0604020202020204" pitchFamily="34" charset="0"/>
                <a:cs typeface="Arial" panose="020B0604020202020204" pitchFamily="34" charset="0"/>
              </a:rPr>
              <a:t>Feasibility of Atlas Construction: </a:t>
            </a:r>
            <a:r>
              <a:rPr lang="en-US" sz="2200" dirty="0">
                <a:latin typeface="Arial" panose="020B0604020202020204" pitchFamily="34" charset="0"/>
                <a:cs typeface="Arial" panose="020B0604020202020204" pitchFamily="34" charset="0"/>
              </a:rPr>
              <a:t>The feasibility of atlas construction is based on the available cohorts, number of available biospecimens, rate of progression to cancer and available tools and technologies.</a:t>
            </a:r>
          </a:p>
          <a:p>
            <a:pPr marL="285750" lvl="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200" dirty="0">
                <a:solidFill>
                  <a:schemeClr val="accent5"/>
                </a:solidFill>
                <a:latin typeface="Arial" panose="020B0604020202020204" pitchFamily="34" charset="0"/>
                <a:cs typeface="Arial" panose="020B0604020202020204" pitchFamily="34" charset="0"/>
              </a:rPr>
              <a:t>Synergistic Partnerships for Maximizing Resources: </a:t>
            </a:r>
            <a:r>
              <a:rPr lang="en-US" sz="2200" dirty="0">
                <a:latin typeface="Arial" panose="020B0604020202020204" pitchFamily="34" charset="0"/>
                <a:cs typeface="Arial" panose="020B0604020202020204" pitchFamily="34" charset="0"/>
              </a:rPr>
              <a:t>The ability to partner with ongoing initiatives (federal, foundation, industry, etc.) is vital as this will increase access to cohorts, technologies, and other resources necessary for atlas construction. </a:t>
            </a:r>
          </a:p>
        </p:txBody>
      </p:sp>
      <p:cxnSp>
        <p:nvCxnSpPr>
          <p:cNvPr id="6" name="Straight Connector 5">
            <a:extLst>
              <a:ext uri="{C183D7F6-B498-43B3-948B-1728B52AA6E4}">
                <adec:decorative xmlns:adec="http://schemas.microsoft.com/office/drawing/2017/decorative" val="1"/>
              </a:ext>
            </a:extLst>
          </p:cNvPr>
          <p:cNvCxnSpPr/>
          <p:nvPr/>
        </p:nvCxnSpPr>
        <p:spPr>
          <a:xfrm>
            <a:off x="285487" y="630494"/>
            <a:ext cx="117602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559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82AFB34-00B8-3C0B-C56D-04CC88BD33E9}"/>
              </a:ext>
            </a:extLst>
          </p:cNvPr>
          <p:cNvSpPr txBox="1">
            <a:spLocks noGrp="1"/>
          </p:cNvSpPr>
          <p:nvPr>
            <p:ph type="title" idx="4294967295"/>
          </p:nvPr>
        </p:nvSpPr>
        <p:spPr>
          <a:xfrm>
            <a:off x="431800" y="-249670"/>
            <a:ext cx="11760200" cy="1549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360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Expected Outcomes of PCA Research Center</a:t>
            </a: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6" name="Content Placeholder 2">
            <a:extLst>
              <a:ext uri="{FF2B5EF4-FFF2-40B4-BE49-F238E27FC236}">
                <a16:creationId xmlns:a16="http://schemas.microsoft.com/office/drawing/2014/main" id="{7BBB3461-9297-AEE2-B842-41761E3BED6D}"/>
              </a:ext>
            </a:extLst>
          </p:cNvPr>
          <p:cNvSpPr txBox="1">
            <a:spLocks/>
          </p:cNvSpPr>
          <p:nvPr/>
        </p:nvSpPr>
        <p:spPr>
          <a:xfrm>
            <a:off x="431800" y="1000717"/>
            <a:ext cx="11417847" cy="44912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dirty="0">
                <a:latin typeface="Arial" panose="020B0604020202020204" pitchFamily="34" charset="0"/>
                <a:cs typeface="Arial" panose="020B0604020202020204" pitchFamily="34" charset="0"/>
              </a:rPr>
              <a:t>Provide an </a:t>
            </a:r>
            <a:r>
              <a:rPr lang="en-US" sz="2400" dirty="0">
                <a:solidFill>
                  <a:schemeClr val="accent5"/>
                </a:solidFill>
                <a:latin typeface="Arial" panose="020B0604020202020204" pitchFamily="34" charset="0"/>
                <a:cs typeface="Arial" panose="020B0604020202020204" pitchFamily="34" charset="0"/>
              </a:rPr>
              <a:t>improved understanding of disease initiation and progression</a:t>
            </a:r>
          </a:p>
          <a:p>
            <a:pPr>
              <a:buFont typeface="Wingdings" panose="05000000000000000000" pitchFamily="2" charset="2"/>
              <a:buChar char="§"/>
            </a:pPr>
            <a:r>
              <a:rPr lang="en-US" sz="2400" dirty="0">
                <a:latin typeface="Arial" panose="020B0604020202020204" pitchFamily="34" charset="0"/>
                <a:cs typeface="Arial" panose="020B0604020202020204" pitchFamily="34" charset="0"/>
              </a:rPr>
              <a:t>Characterize </a:t>
            </a:r>
            <a:r>
              <a:rPr lang="en-US" sz="2400" dirty="0">
                <a:solidFill>
                  <a:schemeClr val="accent5"/>
                </a:solidFill>
                <a:latin typeface="Arial" panose="020B0604020202020204" pitchFamily="34" charset="0"/>
                <a:cs typeface="Arial" panose="020B0604020202020204" pitchFamily="34" charset="0"/>
              </a:rPr>
              <a:t>heterogeneity </a:t>
            </a:r>
            <a:r>
              <a:rPr lang="en-US" sz="2400" dirty="0">
                <a:latin typeface="Arial" panose="020B0604020202020204" pitchFamily="34" charset="0"/>
                <a:cs typeface="Arial" panose="020B0604020202020204" pitchFamily="34" charset="0"/>
              </a:rPr>
              <a:t>of pre-malignant lesions</a:t>
            </a:r>
          </a:p>
          <a:p>
            <a:pPr>
              <a:buFont typeface="Wingdings" panose="05000000000000000000" pitchFamily="2" charset="2"/>
              <a:buChar char="§"/>
            </a:pPr>
            <a:r>
              <a:rPr lang="en-US" sz="2400" dirty="0">
                <a:latin typeface="Arial" panose="020B0604020202020204" pitchFamily="34" charset="0"/>
                <a:cs typeface="Arial" panose="020B0604020202020204" pitchFamily="34" charset="0"/>
              </a:rPr>
              <a:t>Quantify the </a:t>
            </a:r>
            <a:r>
              <a:rPr lang="en-US" sz="2400" dirty="0">
                <a:solidFill>
                  <a:schemeClr val="accent5"/>
                </a:solidFill>
                <a:latin typeface="Arial" panose="020B0604020202020204" pitchFamily="34" charset="0"/>
                <a:cs typeface="Arial" panose="020B0604020202020204" pitchFamily="34" charset="0"/>
              </a:rPr>
              <a:t>dynamics and multidimensional architecture </a:t>
            </a:r>
            <a:r>
              <a:rPr lang="en-US" sz="2400" dirty="0">
                <a:latin typeface="Arial" panose="020B0604020202020204" pitchFamily="34" charset="0"/>
                <a:cs typeface="Arial" panose="020B0604020202020204" pitchFamily="34" charset="0"/>
              </a:rPr>
              <a:t>of the </a:t>
            </a:r>
            <a:r>
              <a:rPr lang="en-US" sz="2400" dirty="0">
                <a:solidFill>
                  <a:schemeClr val="accent5"/>
                </a:solidFill>
                <a:latin typeface="Arial" panose="020B0604020202020204" pitchFamily="34" charset="0"/>
                <a:cs typeface="Arial" panose="020B0604020202020204" pitchFamily="34" charset="0"/>
              </a:rPr>
              <a:t>tumor ecosystem </a:t>
            </a:r>
            <a:r>
              <a:rPr lang="en-US" sz="2400" dirty="0">
                <a:latin typeface="Arial" panose="020B0604020202020204" pitchFamily="34" charset="0"/>
                <a:cs typeface="Arial" panose="020B0604020202020204" pitchFamily="34" charset="0"/>
              </a:rPr>
              <a:t>during transition to malignancy (or regression)</a:t>
            </a:r>
          </a:p>
          <a:p>
            <a:pPr>
              <a:buFont typeface="Wingdings" panose="05000000000000000000" pitchFamily="2" charset="2"/>
              <a:buChar char="§"/>
            </a:pPr>
            <a:r>
              <a:rPr lang="en-US" sz="2400" dirty="0">
                <a:latin typeface="Arial" panose="020B0604020202020204" pitchFamily="34" charset="0"/>
                <a:cs typeface="Arial" panose="020B0604020202020204" pitchFamily="34" charset="0"/>
              </a:rPr>
              <a:t>Identify </a:t>
            </a:r>
            <a:r>
              <a:rPr lang="en-US" sz="2400" dirty="0">
                <a:solidFill>
                  <a:schemeClr val="accent5"/>
                </a:solidFill>
                <a:latin typeface="Arial" panose="020B0604020202020204" pitchFamily="34" charset="0"/>
                <a:cs typeface="Arial" panose="020B0604020202020204" pitchFamily="34" charset="0"/>
              </a:rPr>
              <a:t>novel biomarkers </a:t>
            </a:r>
            <a:r>
              <a:rPr lang="en-US" sz="2400" dirty="0">
                <a:latin typeface="Arial" panose="020B0604020202020204" pitchFamily="34" charset="0"/>
                <a:cs typeface="Arial" panose="020B0604020202020204" pitchFamily="34" charset="0"/>
              </a:rPr>
              <a:t>for early detection, risk stratification and chemoprevention targets including somatic mutations; the interaction of germline mutations with somatic mutations, molecular changes that affect cellular fitness and immunity.</a:t>
            </a:r>
          </a:p>
          <a:p>
            <a:pPr>
              <a:buFont typeface="Wingdings" panose="05000000000000000000" pitchFamily="2" charset="2"/>
              <a:buChar char="§"/>
            </a:pPr>
            <a:r>
              <a:rPr lang="en-US" sz="2400" dirty="0">
                <a:latin typeface="Arial" panose="020B0604020202020204" pitchFamily="34" charset="0"/>
                <a:cs typeface="Arial" panose="020B0604020202020204" pitchFamily="34" charset="0"/>
              </a:rPr>
              <a:t>Facilitate </a:t>
            </a:r>
            <a:r>
              <a:rPr lang="en-US" sz="2400" dirty="0">
                <a:solidFill>
                  <a:schemeClr val="accent5"/>
                </a:solidFill>
                <a:latin typeface="Arial" panose="020B0604020202020204" pitchFamily="34" charset="0"/>
                <a:cs typeface="Arial" panose="020B0604020202020204" pitchFamily="34" charset="0"/>
              </a:rPr>
              <a:t>predictive modeling </a:t>
            </a:r>
            <a:r>
              <a:rPr lang="en-US" sz="2400" dirty="0">
                <a:latin typeface="Arial" panose="020B0604020202020204" pitchFamily="34" charset="0"/>
                <a:cs typeface="Arial" panose="020B0604020202020204" pitchFamily="34" charset="0"/>
              </a:rPr>
              <a:t>of pre-malignant to malignant transition</a:t>
            </a:r>
          </a:p>
          <a:p>
            <a:endParaRPr lang="en-US" sz="2000" dirty="0">
              <a:latin typeface="Arial" panose="020B0604020202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DCFE805D-7193-AD6E-FCA3-3571D67747CA}"/>
              </a:ext>
              <a:ext uri="{C183D7F6-B498-43B3-948B-1728B52AA6E4}">
                <adec:decorative xmlns:adec="http://schemas.microsoft.com/office/drawing/2017/decorative" val="1"/>
              </a:ext>
            </a:extLst>
          </p:cNvPr>
          <p:cNvCxnSpPr/>
          <p:nvPr/>
        </p:nvCxnSpPr>
        <p:spPr>
          <a:xfrm>
            <a:off x="285487" y="630494"/>
            <a:ext cx="117602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968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274" y="-22174"/>
            <a:ext cx="10887456" cy="423193"/>
          </a:xfrm>
        </p:spPr>
        <p:txBody>
          <a:bodyPr/>
          <a:lstStyle/>
          <a:p>
            <a:pPr algn="ctr"/>
            <a:r>
              <a:rPr lang="en-US" b="1" dirty="0">
                <a:solidFill>
                  <a:schemeClr val="tx1"/>
                </a:solidFill>
                <a:latin typeface="Arial" panose="020B0604020202020204" pitchFamily="34" charset="0"/>
                <a:cs typeface="Arial" panose="020B0604020202020204" pitchFamily="34" charset="0"/>
              </a:rPr>
              <a:t>PCA Research Center Organization</a:t>
            </a:r>
            <a:endParaRPr lang="en-US" b="1" dirty="0">
              <a:solidFill>
                <a:srgbClr val="FF0000"/>
              </a:solidFill>
              <a:latin typeface="Arial" panose="020B0604020202020204" pitchFamily="34" charset="0"/>
              <a:cs typeface="Arial" panose="020B0604020202020204" pitchFamily="34" charset="0"/>
            </a:endParaRPr>
          </a:p>
        </p:txBody>
      </p:sp>
      <p:cxnSp>
        <p:nvCxnSpPr>
          <p:cNvPr id="5" name="Straight Connector 4">
            <a:extLst>
              <a:ext uri="{C183D7F6-B498-43B3-948B-1728B52AA6E4}">
                <adec:decorative xmlns:adec="http://schemas.microsoft.com/office/drawing/2017/decorative" val="1"/>
              </a:ext>
            </a:extLst>
          </p:cNvPr>
          <p:cNvCxnSpPr/>
          <p:nvPr/>
        </p:nvCxnSpPr>
        <p:spPr>
          <a:xfrm>
            <a:off x="219154" y="407726"/>
            <a:ext cx="11485447" cy="2024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 name="Group 2" descr="An organizational flowchart of PCA Research Center."/>
          <p:cNvGrpSpPr/>
          <p:nvPr/>
        </p:nvGrpSpPr>
        <p:grpSpPr>
          <a:xfrm>
            <a:off x="1081541" y="335018"/>
            <a:ext cx="10568759" cy="5881678"/>
            <a:chOff x="459214" y="866718"/>
            <a:chExt cx="10568759" cy="5881678"/>
          </a:xfrm>
        </p:grpSpPr>
        <p:graphicFrame>
          <p:nvGraphicFramePr>
            <p:cNvPr id="6" name="Chart 5"/>
            <p:cNvGraphicFramePr>
              <a:graphicFrameLocks/>
            </p:cNvGraphicFramePr>
            <p:nvPr>
              <p:extLst>
                <p:ext uri="{D42A27DB-BD31-4B8C-83A1-F6EECF244321}">
                  <p14:modId xmlns:p14="http://schemas.microsoft.com/office/powerpoint/2010/main" val="3307801820"/>
                </p:ext>
              </p:extLst>
            </p:nvPr>
          </p:nvGraphicFramePr>
          <p:xfrm>
            <a:off x="459214" y="866718"/>
            <a:ext cx="10568759" cy="388027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4241250" y="5136958"/>
              <a:ext cx="3018101" cy="48954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62527" y="6244105"/>
              <a:ext cx="3018100" cy="4635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5700005" y="4625339"/>
              <a:ext cx="1" cy="506504"/>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245795" y="5386099"/>
              <a:ext cx="573741" cy="5976"/>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689370" y="5642236"/>
              <a:ext cx="1" cy="506504"/>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12491" y="1778783"/>
              <a:ext cx="1487650" cy="954107"/>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Biospecimen </a:t>
              </a:r>
            </a:p>
            <a:p>
              <a:pPr algn="ctr"/>
              <a:r>
                <a:rPr lang="en-US" sz="1400" b="1" dirty="0">
                  <a:latin typeface="Arial" panose="020B0604020202020204" pitchFamily="34" charset="0"/>
                  <a:cs typeface="Arial" panose="020B0604020202020204" pitchFamily="34" charset="0"/>
                </a:rPr>
                <a:t>Acquisition, </a:t>
              </a:r>
            </a:p>
            <a:p>
              <a:pPr algn="ctr"/>
              <a:r>
                <a:rPr lang="en-US" sz="1400" b="1" dirty="0">
                  <a:latin typeface="Arial" panose="020B0604020202020204" pitchFamily="34" charset="0"/>
                  <a:cs typeface="Arial" panose="020B0604020202020204" pitchFamily="34" charset="0"/>
                </a:rPr>
                <a:t>Processing </a:t>
              </a:r>
            </a:p>
            <a:p>
              <a:pPr algn="ctr"/>
              <a:r>
                <a:rPr lang="en-US" sz="1400" b="1" dirty="0">
                  <a:latin typeface="Arial" panose="020B0604020202020204" pitchFamily="34" charset="0"/>
                  <a:cs typeface="Arial" panose="020B0604020202020204" pitchFamily="34" charset="0"/>
                </a:rPr>
                <a:t>and Annotation</a:t>
              </a:r>
            </a:p>
          </p:txBody>
        </p:sp>
        <p:sp>
          <p:nvSpPr>
            <p:cNvPr id="15" name="TextBox 14"/>
            <p:cNvSpPr txBox="1"/>
            <p:nvPr/>
          </p:nvSpPr>
          <p:spPr>
            <a:xfrm>
              <a:off x="3746138" y="1786286"/>
              <a:ext cx="2049542" cy="95410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Molecular, </a:t>
              </a:r>
            </a:p>
            <a:p>
              <a:pPr algn="ctr"/>
              <a:r>
                <a:rPr lang="en-US" sz="1400" b="1" dirty="0">
                  <a:latin typeface="Arial" panose="020B0604020202020204" pitchFamily="34" charset="0"/>
                  <a:cs typeface="Arial" panose="020B0604020202020204" pitchFamily="34" charset="0"/>
                </a:rPr>
                <a:t>Cellular and </a:t>
              </a:r>
            </a:p>
            <a:p>
              <a:pPr algn="ctr"/>
              <a:r>
                <a:rPr lang="en-US" sz="1400" b="1" dirty="0">
                  <a:latin typeface="Arial" panose="020B0604020202020204" pitchFamily="34" charset="0"/>
                  <a:cs typeface="Arial" panose="020B0604020202020204" pitchFamily="34" charset="0"/>
                </a:rPr>
                <a:t>Spatial</a:t>
              </a:r>
            </a:p>
            <a:p>
              <a:pPr algn="ctr"/>
              <a:r>
                <a:rPr lang="en-US" sz="1400" b="1" dirty="0">
                  <a:latin typeface="Arial" panose="020B0604020202020204" pitchFamily="34" charset="0"/>
                  <a:cs typeface="Arial" panose="020B0604020202020204" pitchFamily="34" charset="0"/>
                </a:rPr>
                <a:t>Characterization </a:t>
              </a:r>
            </a:p>
          </p:txBody>
        </p:sp>
        <p:sp>
          <p:nvSpPr>
            <p:cNvPr id="16" name="TextBox 15"/>
            <p:cNvSpPr txBox="1"/>
            <p:nvPr/>
          </p:nvSpPr>
          <p:spPr>
            <a:xfrm>
              <a:off x="4965972" y="3583810"/>
              <a:ext cx="2339942" cy="738664"/>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Data Processing, Analysis, Modeling, </a:t>
              </a:r>
            </a:p>
            <a:p>
              <a:r>
                <a:rPr lang="en-US" sz="1400" b="1" dirty="0">
                  <a:latin typeface="Arial" panose="020B0604020202020204" pitchFamily="34" charset="0"/>
                  <a:cs typeface="Arial" panose="020B0604020202020204" pitchFamily="34" charset="0"/>
                </a:rPr>
                <a:t>and Visualization</a:t>
              </a:r>
            </a:p>
          </p:txBody>
        </p:sp>
        <p:sp>
          <p:nvSpPr>
            <p:cNvPr id="18" name="TextBox 17"/>
            <p:cNvSpPr txBox="1"/>
            <p:nvPr/>
          </p:nvSpPr>
          <p:spPr>
            <a:xfrm>
              <a:off x="4214446" y="5219765"/>
              <a:ext cx="3058919" cy="307777"/>
            </a:xfrm>
            <a:prstGeom prst="rect">
              <a:avLst/>
            </a:prstGeom>
            <a:noFill/>
            <a:ln w="9525">
              <a:noFill/>
            </a:ln>
          </p:spPr>
          <p:txBody>
            <a:bodyPr wrap="square" rtlCol="0">
              <a:spAutoFit/>
            </a:bodyPr>
            <a:lstStyle/>
            <a:p>
              <a:r>
                <a:rPr lang="en-US" sz="1400" b="1" dirty="0">
                  <a:latin typeface="Arial" panose="020B0604020202020204" pitchFamily="34" charset="0"/>
                  <a:cs typeface="Arial" panose="020B0604020202020204" pitchFamily="34" charset="0"/>
                </a:rPr>
                <a:t>HTAN Steering Committee:  HTAN</a:t>
              </a:r>
            </a:p>
          </p:txBody>
        </p:sp>
        <p:sp>
          <p:nvSpPr>
            <p:cNvPr id="19" name="TextBox 18"/>
            <p:cNvSpPr txBox="1"/>
            <p:nvPr/>
          </p:nvSpPr>
          <p:spPr>
            <a:xfrm>
              <a:off x="4642212" y="6225176"/>
              <a:ext cx="2319353" cy="523220"/>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HTAN Data Coordinating </a:t>
              </a:r>
            </a:p>
            <a:p>
              <a:pPr algn="ctr"/>
              <a:r>
                <a:rPr lang="en-US" sz="1400" b="1" dirty="0">
                  <a:latin typeface="Arial" panose="020B0604020202020204" pitchFamily="34" charset="0"/>
                  <a:cs typeface="Arial" panose="020B0604020202020204" pitchFamily="34" charset="0"/>
                </a:rPr>
                <a:t>Centers (DCC)</a:t>
              </a:r>
            </a:p>
          </p:txBody>
        </p:sp>
        <p:cxnSp>
          <p:nvCxnSpPr>
            <p:cNvPr id="20" name="Straight Arrow Connector 19"/>
            <p:cNvCxnSpPr/>
            <p:nvPr/>
          </p:nvCxnSpPr>
          <p:spPr>
            <a:xfrm>
              <a:off x="3652025" y="5375753"/>
              <a:ext cx="573741" cy="5976"/>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54976" y="5172752"/>
              <a:ext cx="2774219" cy="4460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54976" y="5202184"/>
              <a:ext cx="2938097"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PCA Subcommittee:  PCA </a:t>
              </a:r>
            </a:p>
          </p:txBody>
        </p:sp>
        <p:sp>
          <p:nvSpPr>
            <p:cNvPr id="27" name="Rectangle 26"/>
            <p:cNvSpPr/>
            <p:nvPr/>
          </p:nvSpPr>
          <p:spPr>
            <a:xfrm>
              <a:off x="7827280" y="5175740"/>
              <a:ext cx="2265089" cy="44310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HTAN Research Centers</a:t>
              </a:r>
            </a:p>
          </p:txBody>
        </p:sp>
      </p:grpSp>
      <p:grpSp>
        <p:nvGrpSpPr>
          <p:cNvPr id="40" name="Group 39" descr="PCA Research Center">
            <a:extLst>
              <a:ext uri="{FF2B5EF4-FFF2-40B4-BE49-F238E27FC236}">
                <a16:creationId xmlns:a16="http://schemas.microsoft.com/office/drawing/2014/main" id="{0DFC5B6A-DF24-37BE-A5C4-2DA46C44B4ED}"/>
              </a:ext>
            </a:extLst>
          </p:cNvPr>
          <p:cNvGrpSpPr/>
          <p:nvPr/>
        </p:nvGrpSpPr>
        <p:grpSpPr>
          <a:xfrm>
            <a:off x="5826339" y="2036148"/>
            <a:ext cx="1127361" cy="950773"/>
            <a:chOff x="6217277" y="2845447"/>
            <a:chExt cx="1018968" cy="821877"/>
          </a:xfrm>
        </p:grpSpPr>
        <p:sp>
          <p:nvSpPr>
            <p:cNvPr id="39" name="Oval 38">
              <a:extLst>
                <a:ext uri="{FF2B5EF4-FFF2-40B4-BE49-F238E27FC236}">
                  <a16:creationId xmlns:a16="http://schemas.microsoft.com/office/drawing/2014/main" id="{25B2EA8B-832A-6AA3-D639-85EF302EB34E}"/>
                </a:ext>
              </a:extLst>
            </p:cNvPr>
            <p:cNvSpPr/>
            <p:nvPr/>
          </p:nvSpPr>
          <p:spPr>
            <a:xfrm>
              <a:off x="6279258" y="2845447"/>
              <a:ext cx="895006" cy="75562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TextBox 37">
              <a:extLst>
                <a:ext uri="{FF2B5EF4-FFF2-40B4-BE49-F238E27FC236}">
                  <a16:creationId xmlns:a16="http://schemas.microsoft.com/office/drawing/2014/main" id="{41C7ECE7-EF2B-A4A3-1AFF-FA73E674E0F0}"/>
                </a:ext>
              </a:extLst>
            </p:cNvPr>
            <p:cNvSpPr txBox="1"/>
            <p:nvPr/>
          </p:nvSpPr>
          <p:spPr>
            <a:xfrm>
              <a:off x="6217277" y="2928660"/>
              <a:ext cx="1018968" cy="738664"/>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PCA</a:t>
              </a:r>
            </a:p>
            <a:p>
              <a:pPr algn="ctr"/>
              <a:r>
                <a:rPr lang="en-US" sz="1400" b="1" dirty="0">
                  <a:latin typeface="Arial" panose="020B0604020202020204" pitchFamily="34" charset="0"/>
                  <a:cs typeface="Arial" panose="020B0604020202020204" pitchFamily="34" charset="0"/>
                </a:rPr>
                <a:t>Research Center</a:t>
              </a:r>
            </a:p>
          </p:txBody>
        </p:sp>
      </p:grpSp>
      <p:cxnSp>
        <p:nvCxnSpPr>
          <p:cNvPr id="34" name="Straight Arrow Connector 33">
            <a:extLst>
              <a:ext uri="{FF2B5EF4-FFF2-40B4-BE49-F238E27FC236}">
                <a16:creationId xmlns:a16="http://schemas.microsoft.com/office/drawing/2014/main" id="{06650283-2826-71DB-E2C6-90FF3BB84BEE}"/>
              </a:ext>
              <a:ext uri="{C183D7F6-B498-43B3-948B-1728B52AA6E4}">
                <adec:decorative xmlns:adec="http://schemas.microsoft.com/office/drawing/2017/decorative" val="1"/>
              </a:ext>
            </a:extLst>
          </p:cNvPr>
          <p:cNvCxnSpPr>
            <a:cxnSpLocks/>
          </p:cNvCxnSpPr>
          <p:nvPr/>
        </p:nvCxnSpPr>
        <p:spPr>
          <a:xfrm>
            <a:off x="8000791" y="5951979"/>
            <a:ext cx="39278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1" name="Rectangle 30" descr="NCI Cancer Research Data Commons">
            <a:extLst>
              <a:ext uri="{FF2B5EF4-FFF2-40B4-BE49-F238E27FC236}">
                <a16:creationId xmlns:a16="http://schemas.microsoft.com/office/drawing/2014/main" id="{8B6943F9-5ECD-6184-D8EB-15AC02D6CD17}"/>
              </a:ext>
            </a:extLst>
          </p:cNvPr>
          <p:cNvSpPr/>
          <p:nvPr/>
        </p:nvSpPr>
        <p:spPr>
          <a:xfrm>
            <a:off x="8441863" y="5700780"/>
            <a:ext cx="2184933" cy="4635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28">
            <a:extLst>
              <a:ext uri="{FF2B5EF4-FFF2-40B4-BE49-F238E27FC236}">
                <a16:creationId xmlns:a16="http://schemas.microsoft.com/office/drawing/2014/main" id="{F818DBDD-7C32-7441-74E7-28260709041D}"/>
              </a:ext>
            </a:extLst>
          </p:cNvPr>
          <p:cNvSpPr txBox="1"/>
          <p:nvPr/>
        </p:nvSpPr>
        <p:spPr>
          <a:xfrm>
            <a:off x="8492123" y="5670207"/>
            <a:ext cx="218296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latin typeface="Arial" panose="020B0604020202020204" pitchFamily="34" charset="0"/>
                <a:cs typeface="Arial" panose="020B0604020202020204" pitchFamily="34" charset="0"/>
              </a:rPr>
              <a:t>NCI Cancer Research Data Commons</a:t>
            </a:r>
          </a:p>
        </p:txBody>
      </p:sp>
      <p:cxnSp>
        <p:nvCxnSpPr>
          <p:cNvPr id="17" name="Straight Arrow Connector 16">
            <a:extLst>
              <a:ext uri="{FF2B5EF4-FFF2-40B4-BE49-F238E27FC236}">
                <a16:creationId xmlns:a16="http://schemas.microsoft.com/office/drawing/2014/main" id="{F9FF535B-0600-D97A-B58C-AE3CA6BC28C6}"/>
              </a:ext>
              <a:ext uri="{C183D7F6-B498-43B3-948B-1728B52AA6E4}">
                <adec:decorative xmlns:adec="http://schemas.microsoft.com/office/drawing/2017/decorative" val="1"/>
              </a:ext>
            </a:extLst>
          </p:cNvPr>
          <p:cNvCxnSpPr>
            <a:cxnSpLocks/>
          </p:cNvCxnSpPr>
          <p:nvPr/>
        </p:nvCxnSpPr>
        <p:spPr>
          <a:xfrm rot="18000000">
            <a:off x="10662479" y="5923623"/>
            <a:ext cx="39278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0" name="Rectangle 29" descr="Scientific Community">
            <a:extLst>
              <a:ext uri="{FF2B5EF4-FFF2-40B4-BE49-F238E27FC236}">
                <a16:creationId xmlns:a16="http://schemas.microsoft.com/office/drawing/2014/main" id="{E448DE3D-B450-5F12-B6A7-25C2A63D126F}"/>
              </a:ext>
            </a:extLst>
          </p:cNvPr>
          <p:cNvSpPr/>
          <p:nvPr/>
        </p:nvSpPr>
        <p:spPr>
          <a:xfrm rot="16200000">
            <a:off x="9887577" y="4509918"/>
            <a:ext cx="2868706" cy="4635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B0CAA36-260E-DA77-9D48-38983D502581}"/>
              </a:ext>
            </a:extLst>
          </p:cNvPr>
          <p:cNvSpPr txBox="1"/>
          <p:nvPr/>
        </p:nvSpPr>
        <p:spPr>
          <a:xfrm rot="16200000">
            <a:off x="10735299" y="4439052"/>
            <a:ext cx="1170513" cy="523220"/>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Scientific</a:t>
            </a:r>
          </a:p>
          <a:p>
            <a:r>
              <a:rPr lang="en-US" sz="1400" b="1" dirty="0">
                <a:latin typeface="Arial" panose="020B0604020202020204" pitchFamily="34" charset="0"/>
                <a:cs typeface="Arial" panose="020B0604020202020204" pitchFamily="34" charset="0"/>
              </a:rPr>
              <a:t>Community</a:t>
            </a:r>
          </a:p>
        </p:txBody>
      </p:sp>
    </p:spTree>
    <p:extLst>
      <p:ext uri="{BB962C8B-B14F-4D97-AF65-F5344CB8AC3E}">
        <p14:creationId xmlns:p14="http://schemas.microsoft.com/office/powerpoint/2010/main" val="3749483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C183D7F6-B498-43B3-948B-1728B52AA6E4}">
                <adec:decorative xmlns:adec="http://schemas.microsoft.com/office/drawing/2017/decorative" val="1"/>
              </a:ext>
            </a:extLst>
          </p:cNvPr>
          <p:cNvSpPr txBox="1">
            <a:spLocks/>
          </p:cNvSpPr>
          <p:nvPr/>
        </p:nvSpPr>
        <p:spPr>
          <a:xfrm>
            <a:off x="545584" y="735113"/>
            <a:ext cx="10887456" cy="4842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400" kern="1200" baseline="0">
                <a:solidFill>
                  <a:srgbClr val="123E57"/>
                </a:solidFill>
                <a:latin typeface="+mj-lt"/>
                <a:ea typeface="+mj-ea"/>
                <a:cs typeface="SapientSansBold"/>
              </a:defRPr>
            </a:lvl1pPr>
          </a:lstStyle>
          <a:p>
            <a:endParaRPr lang="en-US" sz="1800" b="1" dirty="0">
              <a:solidFill>
                <a:schemeClr val="tx1"/>
              </a:solidFill>
              <a:latin typeface="Arial" panose="020B0604020202020204" pitchFamily="34" charset="0"/>
              <a:cs typeface="Arial" panose="020B0604020202020204" pitchFamily="34" charset="0"/>
            </a:endParaRPr>
          </a:p>
        </p:txBody>
      </p:sp>
      <p:cxnSp>
        <p:nvCxnSpPr>
          <p:cNvPr id="6" name="Straight Connector 5">
            <a:extLst>
              <a:ext uri="{C183D7F6-B498-43B3-948B-1728B52AA6E4}">
                <adec:decorative xmlns:adec="http://schemas.microsoft.com/office/drawing/2017/decorative" val="1"/>
              </a:ext>
            </a:extLst>
          </p:cNvPr>
          <p:cNvCxnSpPr/>
          <p:nvPr/>
        </p:nvCxnSpPr>
        <p:spPr>
          <a:xfrm>
            <a:off x="340885" y="1178250"/>
            <a:ext cx="11510229" cy="159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92C2719-E3DD-3BA7-AA1E-EA12EA743375}"/>
              </a:ext>
            </a:extLst>
          </p:cNvPr>
          <p:cNvSpPr>
            <a:spLocks noGrp="1"/>
          </p:cNvSpPr>
          <p:nvPr>
            <p:ph type="title"/>
          </p:nvPr>
        </p:nvSpPr>
        <p:spPr>
          <a:xfrm>
            <a:off x="545584" y="624620"/>
            <a:ext cx="10887456" cy="423193"/>
          </a:xfr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400" b="1" kern="1200" baseline="0" dirty="0">
                <a:solidFill>
                  <a:schemeClr val="tx1"/>
                </a:solidFill>
                <a:effectLst/>
                <a:latin typeface="Arial Black" panose="020B0A04020102020204" pitchFamily="34" charset="0"/>
              </a:rPr>
              <a:t>Biospecimen Acquisition, Processing and Annotation</a:t>
            </a:r>
            <a:br>
              <a:rPr lang="en-US" sz="3200" b="1" dirty="0">
                <a:solidFill>
                  <a:schemeClr val="tx1"/>
                </a:solidFill>
                <a:latin typeface="Arial Black" panose="020B0A04020102020204" pitchFamily="34" charset="0"/>
                <a:cs typeface="Arial" panose="020B0604020202020204" pitchFamily="34" charset="0"/>
              </a:rPr>
            </a:br>
            <a:r>
              <a:rPr lang="en-US" sz="2000" b="1" dirty="0">
                <a:solidFill>
                  <a:schemeClr val="accent5"/>
                </a:solidFill>
                <a:latin typeface="Arial" panose="020B0604020202020204" pitchFamily="34" charset="0"/>
                <a:cs typeface="Arial" panose="020B0604020202020204" pitchFamily="34" charset="0"/>
              </a:rPr>
              <a:t>(Please review the PCA RFA for detailed information/functions)</a:t>
            </a:r>
          </a:p>
        </p:txBody>
      </p:sp>
      <p:sp>
        <p:nvSpPr>
          <p:cNvPr id="3" name="Content Placeholder 2"/>
          <p:cNvSpPr>
            <a:spLocks noGrp="1"/>
          </p:cNvSpPr>
          <p:nvPr>
            <p:ph sz="quarter" idx="11"/>
          </p:nvPr>
        </p:nvSpPr>
        <p:spPr>
          <a:xfrm>
            <a:off x="286169" y="1588874"/>
            <a:ext cx="11113185" cy="5774209"/>
          </a:xfrm>
        </p:spPr>
        <p:txBody>
          <a:bodyPr>
            <a:noAutofit/>
          </a:bodyPr>
          <a:lstStyle/>
          <a:p>
            <a:pPr marL="0" indent="0">
              <a:buNone/>
            </a:pPr>
            <a:r>
              <a:rPr lang="en-US" sz="2000" dirty="0">
                <a:solidFill>
                  <a:schemeClr val="accent5">
                    <a:lumMod val="75000"/>
                  </a:schemeClr>
                </a:solidFill>
                <a:latin typeface="Arial" panose="020B0604020202020204" pitchFamily="34" charset="0"/>
                <a:cs typeface="Arial" panose="020B0604020202020204" pitchFamily="34" charset="0"/>
              </a:rPr>
              <a:t>Describe the methods used for the identification, collection, preservation, labeling, and quality control of all biospecimens used to construct the proposed atlas.</a:t>
            </a:r>
          </a:p>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 </a:t>
            </a:r>
            <a:r>
              <a:rPr lang="en-US" sz="2000" u="sng" dirty="0">
                <a:latin typeface="Arial" panose="020B0604020202020204" pitchFamily="34" charset="0"/>
                <a:cs typeface="Arial" panose="020B0604020202020204" pitchFamily="34" charset="0"/>
              </a:rPr>
              <a:t>biological and statistical justification </a:t>
            </a:r>
            <a:r>
              <a:rPr lang="en-US" sz="2000" dirty="0">
                <a:latin typeface="Arial" panose="020B0604020202020204" pitchFamily="34" charset="0"/>
                <a:cs typeface="Arial" panose="020B0604020202020204" pitchFamily="34" charset="0"/>
              </a:rPr>
              <a:t>for collection frequency, sample type, and volume of biospecimens to be acquired. </a:t>
            </a:r>
          </a:p>
          <a:p>
            <a:r>
              <a:rPr lang="en-US" sz="2000" dirty="0">
                <a:latin typeface="Arial" panose="020B0604020202020204" pitchFamily="34" charset="0"/>
                <a:cs typeface="Arial" panose="020B0604020202020204" pitchFamily="34" charset="0"/>
              </a:rPr>
              <a:t>Evidence of </a:t>
            </a:r>
            <a:r>
              <a:rPr lang="en-US" sz="2000" u="sng" dirty="0">
                <a:latin typeface="Arial" panose="020B0604020202020204" pitchFamily="34" charset="0"/>
                <a:cs typeface="Arial" panose="020B0604020202020204" pitchFamily="34" charset="0"/>
              </a:rPr>
              <a:t>access to human biospecimens </a:t>
            </a:r>
            <a:r>
              <a:rPr lang="en-US" sz="2000" dirty="0">
                <a:latin typeface="Arial" panose="020B0604020202020204" pitchFamily="34" charset="0"/>
                <a:cs typeface="Arial" panose="020B0604020202020204" pitchFamily="34" charset="0"/>
              </a:rPr>
              <a:t>relevant to the proposed atlas.</a:t>
            </a:r>
          </a:p>
          <a:p>
            <a:r>
              <a:rPr lang="en-US" sz="2000" dirty="0">
                <a:latin typeface="Arial" panose="020B0604020202020204" pitchFamily="34" charset="0"/>
                <a:cs typeface="Arial" panose="020B0604020202020204" pitchFamily="34" charset="0"/>
              </a:rPr>
              <a:t>Information on </a:t>
            </a:r>
            <a:r>
              <a:rPr lang="en-US" sz="2000" u="sng" dirty="0">
                <a:latin typeface="Arial" panose="020B0604020202020204" pitchFamily="34" charset="0"/>
                <a:cs typeface="Arial" panose="020B0604020202020204" pitchFamily="34" charset="0"/>
              </a:rPr>
              <a:t>quality assurance and quality control metrics </a:t>
            </a:r>
            <a:r>
              <a:rPr lang="en-US" sz="2000" dirty="0">
                <a:latin typeface="Arial" panose="020B0604020202020204" pitchFamily="34" charset="0"/>
                <a:cs typeface="Arial" panose="020B0604020202020204" pitchFamily="34" charset="0"/>
              </a:rPr>
              <a:t>employed to ensure high sample quality upon collection, after preservation, and upon pre-analytical processing. </a:t>
            </a:r>
          </a:p>
          <a:p>
            <a:r>
              <a:rPr lang="en-US" sz="2000" dirty="0">
                <a:latin typeface="Arial" panose="020B0604020202020204" pitchFamily="34" charset="0"/>
                <a:cs typeface="Arial" panose="020B0604020202020204" pitchFamily="34" charset="0"/>
              </a:rPr>
              <a:t>A short description of retrospective human samples, non-human tissues and/or alternative in vivo and/or ex vivo human models that maybe used in the conduct of the proposed research. </a:t>
            </a:r>
          </a:p>
          <a:p>
            <a:r>
              <a:rPr lang="en-US" sz="2000" dirty="0">
                <a:latin typeface="Arial" panose="020B0604020202020204" pitchFamily="34" charset="0"/>
                <a:cs typeface="Arial" panose="020B0604020202020204" pitchFamily="34" charset="0"/>
              </a:rPr>
              <a:t>Describe and, preferably, demonstrate through </a:t>
            </a:r>
            <a:r>
              <a:rPr lang="en-US" sz="2000" u="sng" dirty="0">
                <a:latin typeface="Arial" panose="020B0604020202020204" pitchFamily="34" charset="0"/>
                <a:cs typeface="Arial" panose="020B0604020202020204" pitchFamily="34" charset="0"/>
              </a:rPr>
              <a:t>presentation of preliminary data strategies </a:t>
            </a:r>
            <a:r>
              <a:rPr lang="en-US" sz="2000" dirty="0">
                <a:latin typeface="Arial" panose="020B0604020202020204" pitchFamily="34" charset="0"/>
                <a:cs typeface="Arial" panose="020B0604020202020204" pitchFamily="34" charset="0"/>
              </a:rPr>
              <a:t>to minimize confounding variables during sample collection. </a:t>
            </a:r>
          </a:p>
        </p:txBody>
      </p:sp>
    </p:spTree>
    <p:extLst>
      <p:ext uri="{BB962C8B-B14F-4D97-AF65-F5344CB8AC3E}">
        <p14:creationId xmlns:p14="http://schemas.microsoft.com/office/powerpoint/2010/main" val="3693158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69853" y="177639"/>
            <a:ext cx="11682315" cy="423193"/>
          </a:xfrm>
        </p:spPr>
        <p:txBody>
          <a:bodyPr/>
          <a:lstStyle/>
          <a:p>
            <a:r>
              <a:rPr lang="en-US" sz="3200" b="1" dirty="0">
                <a:solidFill>
                  <a:schemeClr val="tx1"/>
                </a:solidFill>
                <a:latin typeface="Arial" panose="020B0604020202020204" pitchFamily="34" charset="0"/>
                <a:cs typeface="Arial" panose="020B0604020202020204" pitchFamily="34" charset="0"/>
              </a:rPr>
              <a:t>Molecular, Cellular, and Spatial Characterization</a:t>
            </a:r>
          </a:p>
        </p:txBody>
      </p:sp>
      <p:sp>
        <p:nvSpPr>
          <p:cNvPr id="2" name="Title 1">
            <a:extLst>
              <a:ext uri="{FF2B5EF4-FFF2-40B4-BE49-F238E27FC236}">
                <a16:creationId xmlns:a16="http://schemas.microsoft.com/office/drawing/2014/main" id="{A65FFA80-B578-FA82-AD69-5CEAA91C3F9C}"/>
              </a:ext>
            </a:extLst>
          </p:cNvPr>
          <p:cNvSpPr txBox="1">
            <a:spLocks/>
          </p:cNvSpPr>
          <p:nvPr/>
        </p:nvSpPr>
        <p:spPr>
          <a:xfrm>
            <a:off x="234691" y="600832"/>
            <a:ext cx="10887456" cy="42319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400" kern="1200" baseline="0">
                <a:solidFill>
                  <a:srgbClr val="123E57"/>
                </a:solidFill>
                <a:latin typeface="+mj-lt"/>
                <a:ea typeface="+mj-ea"/>
                <a:cs typeface="SapientSansBold"/>
              </a:defRPr>
            </a:lvl1pPr>
          </a:lstStyle>
          <a:p>
            <a:pPr algn="ctr"/>
            <a:br>
              <a:rPr lang="en-US" sz="3200" b="1" dirty="0">
                <a:solidFill>
                  <a:schemeClr val="tx1"/>
                </a:solidFill>
                <a:latin typeface="Arial" panose="020B0604020202020204" pitchFamily="34" charset="0"/>
                <a:cs typeface="Arial" panose="020B0604020202020204" pitchFamily="34" charset="0"/>
              </a:rPr>
            </a:br>
            <a:r>
              <a:rPr lang="en-US" sz="2000" b="1" dirty="0">
                <a:solidFill>
                  <a:schemeClr val="accent5"/>
                </a:solidFill>
                <a:latin typeface="Arial" panose="020B0604020202020204" pitchFamily="34" charset="0"/>
                <a:cs typeface="Arial" panose="020B0604020202020204" pitchFamily="34" charset="0"/>
              </a:rPr>
              <a:t>(Please review the PCA RFA for detailed information/functions)</a:t>
            </a:r>
          </a:p>
        </p:txBody>
      </p:sp>
      <p:cxnSp>
        <p:nvCxnSpPr>
          <p:cNvPr id="6" name="Straight Connector 5">
            <a:extLst>
              <a:ext uri="{C183D7F6-B498-43B3-948B-1728B52AA6E4}">
                <adec:decorative xmlns:adec="http://schemas.microsoft.com/office/drawing/2017/decorative" val="1"/>
              </a:ext>
            </a:extLst>
          </p:cNvPr>
          <p:cNvCxnSpPr/>
          <p:nvPr/>
        </p:nvCxnSpPr>
        <p:spPr>
          <a:xfrm>
            <a:off x="354072" y="1120172"/>
            <a:ext cx="11510229" cy="159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1"/>
          </p:nvPr>
        </p:nvSpPr>
        <p:spPr>
          <a:xfrm>
            <a:off x="354072" y="1376253"/>
            <a:ext cx="11289399" cy="5122629"/>
          </a:xfrm>
        </p:spPr>
        <p:txBody>
          <a:bodyPr>
            <a:noAutofit/>
          </a:bodyPr>
          <a:lstStyle/>
          <a:p>
            <a:pPr marL="0" indent="0">
              <a:buNone/>
            </a:pPr>
            <a:r>
              <a:rPr lang="en-US" sz="2000" dirty="0">
                <a:solidFill>
                  <a:schemeClr val="accent5">
                    <a:lumMod val="75000"/>
                  </a:schemeClr>
                </a:solidFill>
                <a:latin typeface="Arial" panose="020B0604020202020204" pitchFamily="34" charset="0"/>
                <a:cs typeface="Arial" panose="020B0604020202020204" pitchFamily="34" charset="0"/>
              </a:rPr>
              <a:t>Describe methods to characterize the biospecimens that will be used to develop the precancer atlas. </a:t>
            </a:r>
          </a:p>
          <a:p>
            <a:pPr marL="0" indent="0">
              <a:buNone/>
            </a:pPr>
            <a:endParaRPr lang="en-US" sz="2000" dirty="0">
              <a:solidFill>
                <a:schemeClr val="accent5">
                  <a:lumMod val="75000"/>
                </a:schemeClr>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 </a:t>
            </a:r>
            <a:r>
              <a:rPr lang="en-US" sz="2000" u="sng" dirty="0">
                <a:latin typeface="Arial" panose="020B0604020202020204" pitchFamily="34" charset="0"/>
                <a:cs typeface="Arial" panose="020B0604020202020204" pitchFamily="34" charset="0"/>
              </a:rPr>
              <a:t>biological and statistical justification </a:t>
            </a:r>
            <a:r>
              <a:rPr lang="en-US" sz="2000" dirty="0">
                <a:latin typeface="Arial" panose="020B0604020202020204" pitchFamily="34" charset="0"/>
                <a:cs typeface="Arial" panose="020B0604020202020204" pitchFamily="34" charset="0"/>
              </a:rPr>
              <a:t>for types and volumes of data to be acquired to construct the atlas.</a:t>
            </a:r>
          </a:p>
          <a:p>
            <a:r>
              <a:rPr lang="en-US" sz="2000" u="sng" dirty="0">
                <a:latin typeface="Arial" panose="020B0604020202020204" pitchFamily="34" charset="0"/>
                <a:cs typeface="Arial" panose="020B0604020202020204" pitchFamily="34" charset="0"/>
              </a:rPr>
              <a:t>Assay methods and platforms </a:t>
            </a:r>
            <a:r>
              <a:rPr lang="en-US" sz="2000" dirty="0">
                <a:latin typeface="Arial" panose="020B0604020202020204" pitchFamily="34" charset="0"/>
                <a:cs typeface="Arial" panose="020B0604020202020204" pitchFamily="34" charset="0"/>
              </a:rPr>
              <a:t>to be employed, their </a:t>
            </a:r>
            <a:r>
              <a:rPr lang="en-US" sz="2000" u="sng" dirty="0">
                <a:latin typeface="Arial" panose="020B0604020202020204" pitchFamily="34" charset="0"/>
                <a:cs typeface="Arial" panose="020B0604020202020204" pitchFamily="34" charset="0"/>
              </a:rPr>
              <a:t>reproducibility and preliminary data </a:t>
            </a:r>
            <a:r>
              <a:rPr lang="en-US" sz="2000" dirty="0">
                <a:latin typeface="Arial" panose="020B0604020202020204" pitchFamily="34" charset="0"/>
                <a:cs typeface="Arial" panose="020B0604020202020204" pitchFamily="34" charset="0"/>
              </a:rPr>
              <a:t>that demonstrate their use within the context of the proposed atlas construction. </a:t>
            </a:r>
          </a:p>
          <a:p>
            <a:r>
              <a:rPr lang="en-US" sz="2000" dirty="0">
                <a:latin typeface="Arial" panose="020B0604020202020204" pitchFamily="34" charset="0"/>
                <a:cs typeface="Arial" panose="020B0604020202020204" pitchFamily="34" charset="0"/>
              </a:rPr>
              <a:t>It is </a:t>
            </a:r>
            <a:r>
              <a:rPr lang="en-US" sz="2000" u="sng" dirty="0">
                <a:latin typeface="Arial" panose="020B0604020202020204" pitchFamily="34" charset="0"/>
                <a:cs typeface="Arial" panose="020B0604020202020204" pitchFamily="34" charset="0"/>
              </a:rPr>
              <a:t>required</a:t>
            </a:r>
            <a:r>
              <a:rPr lang="en-US" sz="2000" dirty="0">
                <a:latin typeface="Arial" panose="020B0604020202020204" pitchFamily="34" charset="0"/>
                <a:cs typeface="Arial" panose="020B0604020202020204" pitchFamily="34" charset="0"/>
              </a:rPr>
              <a:t> that each atlas include at least </a:t>
            </a:r>
            <a:r>
              <a:rPr lang="en-US" sz="2000" u="sng" dirty="0">
                <a:latin typeface="Arial" panose="020B0604020202020204" pitchFamily="34" charset="0"/>
                <a:cs typeface="Arial" panose="020B0604020202020204" pitchFamily="34" charset="0"/>
              </a:rPr>
              <a:t>two common HTAN data types </a:t>
            </a:r>
            <a:r>
              <a:rPr lang="en-US" sz="2000" dirty="0">
                <a:latin typeface="Arial" panose="020B0604020202020204" pitchFamily="34" charset="0"/>
                <a:cs typeface="Arial" panose="020B0604020202020204" pitchFamily="34" charset="0"/>
              </a:rPr>
              <a:t>(one must be a </a:t>
            </a:r>
            <a:r>
              <a:rPr lang="en-US" sz="2000" u="sng" dirty="0">
                <a:latin typeface="Arial" panose="020B0604020202020204" pitchFamily="34" charset="0"/>
                <a:cs typeface="Arial" panose="020B0604020202020204" pitchFamily="34" charset="0"/>
              </a:rPr>
              <a:t>spatial data type</a:t>
            </a:r>
            <a:r>
              <a:rPr lang="en-US" sz="2000" dirty="0">
                <a:latin typeface="Arial" panose="020B0604020202020204" pitchFamily="34" charset="0"/>
                <a:cs typeface="Arial" panose="020B0604020202020204" pitchFamily="34" charset="0"/>
              </a:rPr>
              <a:t>) for which data and metadata standards have been developed.</a:t>
            </a:r>
          </a:p>
          <a:p>
            <a:r>
              <a:rPr lang="en-US" sz="2000" dirty="0">
                <a:latin typeface="Arial" panose="020B0604020202020204" pitchFamily="34" charset="0"/>
                <a:cs typeface="Arial" panose="020B0604020202020204" pitchFamily="34" charset="0"/>
              </a:rPr>
              <a:t>A strategy to monitor and ensure </a:t>
            </a:r>
            <a:r>
              <a:rPr lang="en-US" sz="2000" u="sng" dirty="0">
                <a:latin typeface="Arial" panose="020B0604020202020204" pitchFamily="34" charset="0"/>
                <a:cs typeface="Arial" panose="020B0604020202020204" pitchFamily="34" charset="0"/>
              </a:rPr>
              <a:t>data quality</a:t>
            </a:r>
            <a:r>
              <a:rPr lang="en-US" sz="2000" dirty="0">
                <a:latin typeface="Arial" panose="020B0604020202020204" pitchFamily="34" charset="0"/>
                <a:cs typeface="Arial" panose="020B0604020202020204" pitchFamily="34" charset="0"/>
              </a:rPr>
              <a:t>, including action plans for when quality issues are discovered. </a:t>
            </a:r>
          </a:p>
          <a:p>
            <a:r>
              <a:rPr lang="en-US" sz="2000" dirty="0">
                <a:latin typeface="Arial" panose="020B0604020202020204" pitchFamily="34" charset="0"/>
                <a:cs typeface="Arial" panose="020B0604020202020204" pitchFamily="34" charset="0"/>
              </a:rPr>
              <a:t>The expected </a:t>
            </a:r>
            <a:r>
              <a:rPr lang="en-US" sz="2000" u="sng" dirty="0">
                <a:latin typeface="Arial" panose="020B0604020202020204" pitchFamily="34" charset="0"/>
                <a:cs typeface="Arial" panose="020B0604020202020204" pitchFamily="34" charset="0"/>
              </a:rPr>
              <a:t>data collection workflow</a:t>
            </a:r>
            <a:r>
              <a:rPr lang="en-US" sz="2000" dirty="0">
                <a:latin typeface="Arial" panose="020B0604020202020204" pitchFamily="34" charset="0"/>
                <a:cs typeface="Arial" panose="020B0604020202020204" pitchFamily="34" charset="0"/>
              </a:rPr>
              <a:t>, QA/QC points, and potential challenges associated with the analysis of small or variable samples.</a:t>
            </a:r>
          </a:p>
        </p:txBody>
      </p:sp>
    </p:spTree>
    <p:extLst>
      <p:ext uri="{BB962C8B-B14F-4D97-AF65-F5344CB8AC3E}">
        <p14:creationId xmlns:p14="http://schemas.microsoft.com/office/powerpoint/2010/main" val="3277749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439" y="93727"/>
            <a:ext cx="10515600" cy="1325563"/>
          </a:xfrm>
        </p:spPr>
        <p:txBody>
          <a:bodyPr>
            <a:normAutofit/>
          </a:bodyPr>
          <a:lstStyle/>
          <a:p>
            <a:pPr algn="ctr"/>
            <a:r>
              <a:rPr lang="en-US" sz="3200" b="1" dirty="0">
                <a:latin typeface="Arial" panose="020B0604020202020204" pitchFamily="34" charset="0"/>
                <a:cs typeface="Arial" panose="020B0604020202020204" pitchFamily="34" charset="0"/>
              </a:rPr>
              <a:t>Human Tumor Atlas Network (HTAN)</a:t>
            </a:r>
            <a:br>
              <a:rPr lang="en-US" sz="3200" b="1" dirty="0">
                <a:latin typeface="Arial" panose="020B0604020202020204" pitchFamily="34" charset="0"/>
                <a:cs typeface="Arial" panose="020B0604020202020204" pitchFamily="34" charset="0"/>
              </a:rPr>
            </a:br>
            <a:r>
              <a:rPr lang="en-US" sz="2800" b="1" dirty="0">
                <a:solidFill>
                  <a:schemeClr val="accent5"/>
                </a:solidFill>
                <a:latin typeface="Arial" panose="020B0604020202020204" pitchFamily="34" charset="0"/>
                <a:cs typeface="Arial" panose="020B0604020202020204" pitchFamily="34" charset="0"/>
              </a:rPr>
              <a:t>Agenda for Precancer Atlas Orientation Meeting</a:t>
            </a:r>
          </a:p>
        </p:txBody>
      </p:sp>
      <p:sp>
        <p:nvSpPr>
          <p:cNvPr id="3" name="Content Placeholder 2"/>
          <p:cNvSpPr>
            <a:spLocks noGrp="1"/>
          </p:cNvSpPr>
          <p:nvPr>
            <p:ph idx="1"/>
          </p:nvPr>
        </p:nvSpPr>
        <p:spPr>
          <a:xfrm>
            <a:off x="667214" y="1694353"/>
            <a:ext cx="10515600" cy="4351338"/>
          </a:xfrm>
        </p:spPr>
        <p:txBody>
          <a:bodyPr>
            <a:noAutofit/>
          </a:bodyPr>
          <a:lstStyle/>
          <a:p>
            <a:pPr marL="457200" indent="-457200">
              <a:buFont typeface="+mj-lt"/>
              <a:buAutoNum type="arabicPeriod"/>
            </a:pPr>
            <a:r>
              <a:rPr lang="en-US" sz="2400" dirty="0">
                <a:solidFill>
                  <a:schemeClr val="accent5"/>
                </a:solidFill>
                <a:latin typeface="Arial" panose="020B0604020202020204" pitchFamily="34" charset="0"/>
                <a:cs typeface="Arial" panose="020B0604020202020204" pitchFamily="34" charset="0"/>
              </a:rPr>
              <a:t>Welcome to Orientation: </a:t>
            </a:r>
            <a:r>
              <a:rPr lang="en-US" sz="2400" dirty="0">
                <a:latin typeface="Arial" panose="020B0604020202020204" pitchFamily="34" charset="0"/>
                <a:cs typeface="Arial" panose="020B0604020202020204" pitchFamily="34" charset="0"/>
              </a:rPr>
              <a:t>Sudhir Srivastava</a:t>
            </a:r>
          </a:p>
          <a:p>
            <a:pPr marL="457200" indent="-457200">
              <a:buFont typeface="+mj-lt"/>
              <a:buAutoNum type="arabicPeriod"/>
            </a:pPr>
            <a:r>
              <a:rPr lang="en-US" sz="2400" dirty="0">
                <a:solidFill>
                  <a:schemeClr val="accent5"/>
                </a:solidFill>
                <a:latin typeface="Arial" panose="020B0604020202020204" pitchFamily="34" charset="0"/>
                <a:cs typeface="Arial" panose="020B0604020202020204" pitchFamily="34" charset="0"/>
              </a:rPr>
              <a:t>Overview of HTAN</a:t>
            </a:r>
            <a:r>
              <a:rPr lang="en-US" sz="2400" dirty="0">
                <a:latin typeface="Arial" panose="020B0604020202020204" pitchFamily="34" charset="0"/>
                <a:cs typeface="Arial" panose="020B0604020202020204" pitchFamily="34" charset="0"/>
              </a:rPr>
              <a:t>: Shannon Hughes</a:t>
            </a:r>
          </a:p>
          <a:p>
            <a:pPr marL="457200" indent="-457200">
              <a:buFont typeface="+mj-lt"/>
              <a:buAutoNum type="arabicPeriod"/>
            </a:pPr>
            <a:r>
              <a:rPr lang="en-US" sz="2400" dirty="0">
                <a:solidFill>
                  <a:schemeClr val="accent5"/>
                </a:solidFill>
                <a:latin typeface="Arial" panose="020B0604020202020204" pitchFamily="34" charset="0"/>
                <a:cs typeface="Arial" panose="020B0604020202020204" pitchFamily="34" charset="0"/>
              </a:rPr>
              <a:t>Overview of Precancer Atlas Program: </a:t>
            </a:r>
            <a:r>
              <a:rPr lang="en-US" sz="2400" dirty="0">
                <a:latin typeface="Arial" panose="020B0604020202020204" pitchFamily="34" charset="0"/>
                <a:cs typeface="Arial" panose="020B0604020202020204" pitchFamily="34" charset="0"/>
              </a:rPr>
              <a:t>Sudhir Srivastava</a:t>
            </a:r>
          </a:p>
          <a:p>
            <a:pPr marL="457200" indent="-457200">
              <a:buFont typeface="+mj-lt"/>
              <a:buAutoNum type="arabicPeriod"/>
            </a:pPr>
            <a:r>
              <a:rPr lang="en-US" sz="2400" dirty="0">
                <a:solidFill>
                  <a:schemeClr val="accent5"/>
                </a:solidFill>
                <a:latin typeface="Arial" panose="020B0604020202020204" pitchFamily="34" charset="0"/>
                <a:cs typeface="Arial" panose="020B0604020202020204" pitchFamily="34" charset="0"/>
              </a:rPr>
              <a:t>Guidance on Application Submission and Requirements</a:t>
            </a:r>
            <a:r>
              <a:rPr lang="en-US" sz="2400" dirty="0">
                <a:latin typeface="Arial" panose="020B0604020202020204" pitchFamily="34" charset="0"/>
                <a:cs typeface="Arial" panose="020B0604020202020204" pitchFamily="34" charset="0"/>
              </a:rPr>
              <a:t>: Indu Kohaar</a:t>
            </a:r>
          </a:p>
          <a:p>
            <a:pPr marL="457200" indent="-457200">
              <a:buFont typeface="+mj-lt"/>
              <a:buAutoNum type="arabicPeriod"/>
            </a:pPr>
            <a:r>
              <a:rPr lang="en-US" sz="2400" dirty="0">
                <a:solidFill>
                  <a:schemeClr val="accent5"/>
                </a:solidFill>
                <a:latin typeface="Arial" panose="020B0604020202020204" pitchFamily="34" charset="0"/>
                <a:cs typeface="Arial" panose="020B0604020202020204" pitchFamily="34" charset="0"/>
              </a:rPr>
              <a:t>Fielding of Question and Answers: </a:t>
            </a:r>
            <a:r>
              <a:rPr lang="en-US" sz="2400" dirty="0">
                <a:latin typeface="Arial" panose="020B0604020202020204" pitchFamily="34" charset="0"/>
                <a:cs typeface="Arial" panose="020B0604020202020204" pitchFamily="34" charset="0"/>
              </a:rPr>
              <a:t>Nick Hodges</a:t>
            </a:r>
          </a:p>
          <a:p>
            <a:pPr marL="0" indent="0">
              <a:buNone/>
            </a:pPr>
            <a:r>
              <a:rPr lang="en-US" sz="2400" dirty="0">
                <a:latin typeface="Arial" panose="020B0604020202020204" pitchFamily="34" charset="0"/>
                <a:cs typeface="Arial" panose="020B0604020202020204" pitchFamily="34" charset="0"/>
              </a:rPr>
              <a:t>	NCI Program Officers: Indu Kohaar (Molecular), Nick Hodges 	(Technology), Sidney Fu (Clinical), Richard Mazurchuk (Imaging), 	Sean Hanlon (DCC-Data) and Sudhir Srivastava (Overall Program)</a:t>
            </a:r>
          </a:p>
          <a:p>
            <a:pPr marL="0" indent="0">
              <a:buNone/>
            </a:pPr>
            <a:r>
              <a:rPr lang="en-US" sz="2400" dirty="0">
                <a:solidFill>
                  <a:schemeClr val="accent5"/>
                </a:solidFill>
                <a:latin typeface="Arial" panose="020B0604020202020204" pitchFamily="34" charset="0"/>
                <a:cs typeface="Arial" panose="020B0604020202020204" pitchFamily="34" charset="0"/>
              </a:rPr>
              <a:t>6. Next Step and Follow-up: </a:t>
            </a:r>
            <a:r>
              <a:rPr lang="en-US" sz="2400" dirty="0">
                <a:latin typeface="Arial" panose="020B0604020202020204" pitchFamily="34" charset="0"/>
                <a:cs typeface="Arial" panose="020B0604020202020204" pitchFamily="34" charset="0"/>
              </a:rPr>
              <a:t>All</a:t>
            </a:r>
          </a:p>
        </p:txBody>
      </p:sp>
      <p:cxnSp>
        <p:nvCxnSpPr>
          <p:cNvPr id="4" name="Straight Connector 3">
            <a:extLst>
              <a:ext uri="{C183D7F6-B498-43B3-948B-1728B52AA6E4}">
                <adec:decorative xmlns:adec="http://schemas.microsoft.com/office/drawing/2017/decorative" val="1"/>
              </a:ext>
            </a:extLst>
          </p:cNvPr>
          <p:cNvCxnSpPr/>
          <p:nvPr/>
        </p:nvCxnSpPr>
        <p:spPr>
          <a:xfrm>
            <a:off x="340885" y="1520856"/>
            <a:ext cx="11510229" cy="159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446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90785" y="203903"/>
            <a:ext cx="10887456" cy="423193"/>
          </a:xfrm>
        </p:spPr>
        <p:txBody>
          <a:bodyPr/>
          <a:lstStyle/>
          <a:p>
            <a:r>
              <a:rPr lang="en-US" sz="3200" b="1" dirty="0">
                <a:solidFill>
                  <a:schemeClr val="tx1"/>
                </a:solidFill>
                <a:latin typeface="Arial" panose="020B0604020202020204" pitchFamily="34" charset="0"/>
                <a:cs typeface="Arial" panose="020B0604020202020204" pitchFamily="34" charset="0"/>
              </a:rPr>
              <a:t>Data Processing, Analysis, Modeling, and Visualization</a:t>
            </a:r>
          </a:p>
        </p:txBody>
      </p:sp>
      <p:sp>
        <p:nvSpPr>
          <p:cNvPr id="2" name="Title 1">
            <a:extLst>
              <a:ext uri="{FF2B5EF4-FFF2-40B4-BE49-F238E27FC236}">
                <a16:creationId xmlns:a16="http://schemas.microsoft.com/office/drawing/2014/main" id="{5CF6F957-09E6-6B6A-C9D8-F2F7A9ED94E9}"/>
              </a:ext>
            </a:extLst>
          </p:cNvPr>
          <p:cNvSpPr txBox="1">
            <a:spLocks/>
          </p:cNvSpPr>
          <p:nvPr/>
        </p:nvSpPr>
        <p:spPr>
          <a:xfrm>
            <a:off x="590785" y="495073"/>
            <a:ext cx="10887456" cy="42319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400" kern="1200" baseline="0">
                <a:solidFill>
                  <a:srgbClr val="123E57"/>
                </a:solidFill>
                <a:latin typeface="+mj-lt"/>
                <a:ea typeface="+mj-ea"/>
                <a:cs typeface="SapientSansBold"/>
              </a:defRPr>
            </a:lvl1pPr>
          </a:lstStyle>
          <a:p>
            <a:pPr algn="ctr"/>
            <a:br>
              <a:rPr lang="en-US" sz="3200" b="1" dirty="0">
                <a:solidFill>
                  <a:schemeClr val="tx1"/>
                </a:solidFill>
                <a:latin typeface="Arial" panose="020B0604020202020204" pitchFamily="34" charset="0"/>
                <a:cs typeface="Arial" panose="020B0604020202020204" pitchFamily="34" charset="0"/>
              </a:rPr>
            </a:br>
            <a:r>
              <a:rPr lang="en-US" sz="2000" b="1" dirty="0">
                <a:solidFill>
                  <a:schemeClr val="accent5"/>
                </a:solidFill>
                <a:latin typeface="Arial" panose="020B0604020202020204" pitchFamily="34" charset="0"/>
                <a:cs typeface="Arial" panose="020B0604020202020204" pitchFamily="34" charset="0"/>
              </a:rPr>
              <a:t>(Please review the PCA RFA for detailed information/functions)</a:t>
            </a:r>
          </a:p>
        </p:txBody>
      </p:sp>
      <p:cxnSp>
        <p:nvCxnSpPr>
          <p:cNvPr id="6" name="Straight Connector 5">
            <a:extLst>
              <a:ext uri="{C183D7F6-B498-43B3-948B-1728B52AA6E4}">
                <adec:decorative xmlns:adec="http://schemas.microsoft.com/office/drawing/2017/decorative" val="1"/>
              </a:ext>
            </a:extLst>
          </p:cNvPr>
          <p:cNvCxnSpPr/>
          <p:nvPr/>
        </p:nvCxnSpPr>
        <p:spPr>
          <a:xfrm>
            <a:off x="439611" y="994853"/>
            <a:ext cx="11510229" cy="159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1"/>
          </p:nvPr>
        </p:nvSpPr>
        <p:spPr>
          <a:xfrm>
            <a:off x="350875" y="1378523"/>
            <a:ext cx="11367276" cy="5836216"/>
          </a:xfrm>
        </p:spPr>
        <p:txBody>
          <a:bodyPr>
            <a:noAutofit/>
          </a:bodyPr>
          <a:lstStyle/>
          <a:p>
            <a:pPr marL="0" indent="0">
              <a:buNone/>
            </a:pPr>
            <a:r>
              <a:rPr lang="en-US" sz="2000" dirty="0">
                <a:solidFill>
                  <a:schemeClr val="accent5">
                    <a:lumMod val="75000"/>
                  </a:schemeClr>
                </a:solidFill>
                <a:latin typeface="Arial" panose="020B0604020202020204" pitchFamily="34" charset="0"/>
                <a:cs typeface="Arial" panose="020B0604020202020204" pitchFamily="34" charset="0"/>
              </a:rPr>
              <a:t>Describe methods that will be used for data processing, analysis, modeling, and visualization of atlas data.</a:t>
            </a:r>
          </a:p>
          <a:p>
            <a:pPr marL="0" indent="0">
              <a:buNone/>
            </a:pPr>
            <a:endParaRPr lang="en-US" sz="2000" dirty="0">
              <a:solidFill>
                <a:schemeClr val="accent5">
                  <a:lumMod val="75000"/>
                </a:schemeClr>
              </a:solidFill>
              <a:latin typeface="Arial" panose="020B0604020202020204" pitchFamily="34" charset="0"/>
              <a:cs typeface="Arial" panose="020B0604020202020204" pitchFamily="34" charset="0"/>
            </a:endParaRPr>
          </a:p>
          <a:p>
            <a:r>
              <a:rPr lang="en-US" sz="2000" u="sng" dirty="0">
                <a:latin typeface="Arial" panose="020B0604020202020204" pitchFamily="34" charset="0"/>
                <a:cs typeface="Arial" panose="020B0604020202020204" pitchFamily="34" charset="0"/>
              </a:rPr>
              <a:t>Existing or proposed data processing pipelines </a:t>
            </a:r>
            <a:r>
              <a:rPr lang="en-US" sz="2000" dirty="0">
                <a:latin typeface="Arial" panose="020B0604020202020204" pitchFamily="34" charset="0"/>
                <a:cs typeface="Arial" panose="020B0604020202020204" pitchFamily="34" charset="0"/>
              </a:rPr>
              <a:t>to be employed, specifically regarding imaging, spatial and omics data. </a:t>
            </a:r>
          </a:p>
          <a:p>
            <a:r>
              <a:rPr lang="en-US" sz="2000" dirty="0">
                <a:latin typeface="Arial" panose="020B0604020202020204" pitchFamily="34" charset="0"/>
                <a:cs typeface="Arial" panose="020B0604020202020204" pitchFamily="34" charset="0"/>
              </a:rPr>
              <a:t>State the degree to which the resulting processed data meets the qualifications for findability, accessibility, interoperability, and reusability </a:t>
            </a:r>
            <a:r>
              <a:rPr lang="en-US" sz="2000" u="sng" dirty="0">
                <a:latin typeface="Arial" panose="020B0604020202020204" pitchFamily="34" charset="0"/>
                <a:cs typeface="Arial" panose="020B0604020202020204" pitchFamily="34" charset="0"/>
              </a:rPr>
              <a:t>(FAIR) data sharing standards</a:t>
            </a:r>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Plans for how the resulting human precancer atlas dataset can be utilized to build a </a:t>
            </a:r>
            <a:r>
              <a:rPr lang="en-US" sz="2000" u="sng" dirty="0">
                <a:latin typeface="Arial" panose="020B0604020202020204" pitchFamily="34" charset="0"/>
                <a:cs typeface="Arial" panose="020B0604020202020204" pitchFamily="34" charset="0"/>
              </a:rPr>
              <a:t>predictive computational model </a:t>
            </a:r>
            <a:r>
              <a:rPr lang="en-US" sz="2000" dirty="0">
                <a:latin typeface="Arial" panose="020B0604020202020204" pitchFamily="34" charset="0"/>
                <a:cs typeface="Arial" panose="020B0604020202020204" pitchFamily="34" charset="0"/>
              </a:rPr>
              <a:t>of progression from a precancerous lesion to an invasive cancer. </a:t>
            </a:r>
          </a:p>
          <a:p>
            <a:r>
              <a:rPr lang="en-US" sz="2000" dirty="0">
                <a:latin typeface="Arial" panose="020B0604020202020204" pitchFamily="34" charset="0"/>
                <a:cs typeface="Arial" panose="020B0604020202020204" pitchFamily="34" charset="0"/>
              </a:rPr>
              <a:t>Describe </a:t>
            </a:r>
            <a:r>
              <a:rPr lang="en-US" sz="2000" u="sng" dirty="0">
                <a:latin typeface="Arial" panose="020B0604020202020204" pitchFamily="34" charset="0"/>
                <a:cs typeface="Arial" panose="020B0604020202020204" pitchFamily="34" charset="0"/>
              </a:rPr>
              <a:t>the clinical or biological </a:t>
            </a:r>
            <a:r>
              <a:rPr lang="en-US" sz="2000" dirty="0">
                <a:latin typeface="Arial" panose="020B0604020202020204" pitchFamily="34" charset="0"/>
                <a:cs typeface="Arial" panose="020B0604020202020204" pitchFamily="34" charset="0"/>
              </a:rPr>
              <a:t>insight that can be gained from the modeling effort and steps required to test hypotheses derived from the modeling effort.</a:t>
            </a:r>
          </a:p>
          <a:p>
            <a:r>
              <a:rPr lang="en-US" sz="2000" u="sng" dirty="0">
                <a:latin typeface="Arial" panose="020B0604020202020204" pitchFamily="34" charset="0"/>
                <a:cs typeface="Arial" panose="020B0604020202020204" pitchFamily="34" charset="0"/>
              </a:rPr>
              <a:t>Analytical flexibility </a:t>
            </a:r>
            <a:r>
              <a:rPr lang="en-US" sz="2000" dirty="0">
                <a:latin typeface="Arial" panose="020B0604020202020204" pitchFamily="34" charset="0"/>
                <a:cs typeface="Arial" panose="020B0604020202020204" pitchFamily="34" charset="0"/>
              </a:rPr>
              <a:t>and plans to </a:t>
            </a:r>
            <a:r>
              <a:rPr lang="en-US" sz="2000" u="sng" dirty="0">
                <a:latin typeface="Arial" panose="020B0604020202020204" pitchFamily="34" charset="0"/>
                <a:cs typeface="Arial" panose="020B0604020202020204" pitchFamily="34" charset="0"/>
              </a:rPr>
              <a:t>aggregate and integrate data and metadata </a:t>
            </a:r>
            <a:r>
              <a:rPr lang="en-US" sz="2000" dirty="0">
                <a:latin typeface="Arial" panose="020B0604020202020204" pitchFamily="34" charset="0"/>
                <a:cs typeface="Arial" panose="020B0604020202020204" pitchFamily="34" charset="0"/>
              </a:rPr>
              <a:t>from the broad range of experimental and computational approaches.</a:t>
            </a:r>
          </a:p>
        </p:txBody>
      </p:sp>
    </p:spTree>
    <p:extLst>
      <p:ext uri="{BB962C8B-B14F-4D97-AF65-F5344CB8AC3E}">
        <p14:creationId xmlns:p14="http://schemas.microsoft.com/office/powerpoint/2010/main" val="3533624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251" y="475463"/>
            <a:ext cx="10887456" cy="423193"/>
          </a:xfrm>
        </p:spPr>
        <p:txBody>
          <a:bodyPr/>
          <a:lstStyle/>
          <a:p>
            <a:pPr algn="ctr"/>
            <a:r>
              <a:rPr lang="en-US" sz="3200" b="1" dirty="0">
                <a:solidFill>
                  <a:schemeClr val="tx1"/>
                </a:solidFill>
                <a:latin typeface="Arial" panose="020B0604020202020204" pitchFamily="34" charset="0"/>
                <a:cs typeface="Arial" panose="020B0604020202020204" pitchFamily="34" charset="0"/>
              </a:rPr>
              <a:t>Governance </a:t>
            </a:r>
            <a:br>
              <a:rPr lang="en-US" sz="3200" b="1" dirty="0">
                <a:solidFill>
                  <a:schemeClr val="tx1"/>
                </a:solidFill>
                <a:latin typeface="Arial" panose="020B0604020202020204" pitchFamily="34" charset="0"/>
                <a:cs typeface="Arial" panose="020B0604020202020204" pitchFamily="34" charset="0"/>
              </a:rPr>
            </a:br>
            <a:endParaRPr lang="en-US" sz="2000" b="1" dirty="0">
              <a:solidFill>
                <a:schemeClr val="accent5"/>
              </a:solidFill>
              <a:latin typeface="Arial" panose="020B0604020202020204" pitchFamily="34" charset="0"/>
              <a:cs typeface="Arial" panose="020B0604020202020204" pitchFamily="34" charset="0"/>
            </a:endParaRPr>
          </a:p>
        </p:txBody>
      </p:sp>
      <p:sp>
        <p:nvSpPr>
          <p:cNvPr id="3" name="Content Placeholder 2"/>
          <p:cNvSpPr>
            <a:spLocks noGrp="1"/>
          </p:cNvSpPr>
          <p:nvPr>
            <p:ph sz="quarter" idx="11"/>
          </p:nvPr>
        </p:nvSpPr>
        <p:spPr>
          <a:xfrm>
            <a:off x="502251" y="1606325"/>
            <a:ext cx="11324375" cy="3459451"/>
          </a:xfrm>
        </p:spPr>
        <p:txBody>
          <a:bodyPr>
            <a:normAutofit/>
          </a:bodyPr>
          <a:lstStyle/>
          <a:p>
            <a:r>
              <a:rPr lang="en-US" sz="2400" dirty="0">
                <a:solidFill>
                  <a:schemeClr val="accent5"/>
                </a:solidFill>
                <a:latin typeface="Arial" panose="020B0604020202020204" pitchFamily="34" charset="0"/>
                <a:cs typeface="Arial" panose="020B0604020202020204" pitchFamily="34" charset="0"/>
              </a:rPr>
              <a:t>HTAN Steering Committee </a:t>
            </a:r>
            <a:r>
              <a:rPr lang="en-US" sz="2400" dirty="0">
                <a:latin typeface="Arial" panose="020B0604020202020204" pitchFamily="34" charset="0"/>
                <a:cs typeface="Arial" panose="020B0604020202020204" pitchFamily="34" charset="0"/>
              </a:rPr>
              <a:t>will provide oversight of HTAN collaborative activities, data sharing, data deposition to the HTAN-DCC.</a:t>
            </a:r>
          </a:p>
          <a:p>
            <a:endParaRPr lang="en-US" sz="2400" dirty="0">
              <a:latin typeface="Arial" panose="020B0604020202020204" pitchFamily="34" charset="0"/>
              <a:cs typeface="Arial" panose="020B0604020202020204" pitchFamily="34" charset="0"/>
            </a:endParaRPr>
          </a:p>
          <a:p>
            <a:r>
              <a:rPr lang="en-US" sz="2400" dirty="0">
                <a:solidFill>
                  <a:schemeClr val="accent5"/>
                </a:solidFill>
                <a:latin typeface="Arial" panose="020B0604020202020204" pitchFamily="34" charset="0"/>
                <a:cs typeface="Arial" panose="020B0604020202020204" pitchFamily="34" charset="0"/>
              </a:rPr>
              <a:t>PCA Sub-Committee </a:t>
            </a:r>
            <a:r>
              <a:rPr lang="en-US" sz="2400" dirty="0">
                <a:latin typeface="Arial" panose="020B0604020202020204" pitchFamily="34" charset="0"/>
                <a:cs typeface="Arial" panose="020B0604020202020204" pitchFamily="34" charset="0"/>
              </a:rPr>
              <a:t>composed of all PCA Research Centers PIs will focus on scientific, programmatic, and administrative directions for PCA. The Sub-committee will integrate the efforts of all PCA Centers and will provide oversight of collaborative activities to be reported to HTAN Steering Committee. </a:t>
            </a:r>
          </a:p>
          <a:p>
            <a:endParaRPr lang="en-US" sz="2400" dirty="0">
              <a:latin typeface="Arial" panose="020B0604020202020204" pitchFamily="34" charset="0"/>
              <a:cs typeface="Arial" panose="020B0604020202020204" pitchFamily="34" charset="0"/>
            </a:endParaRPr>
          </a:p>
        </p:txBody>
      </p:sp>
      <p:cxnSp>
        <p:nvCxnSpPr>
          <p:cNvPr id="7" name="Straight Connector 6">
            <a:extLst>
              <a:ext uri="{C183D7F6-B498-43B3-948B-1728B52AA6E4}">
                <adec:decorative xmlns:adec="http://schemas.microsoft.com/office/drawing/2017/decorative" val="1"/>
              </a:ext>
            </a:extLst>
          </p:cNvPr>
          <p:cNvCxnSpPr/>
          <p:nvPr/>
        </p:nvCxnSpPr>
        <p:spPr>
          <a:xfrm>
            <a:off x="316397" y="911948"/>
            <a:ext cx="11510229" cy="159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723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251" y="475463"/>
            <a:ext cx="10887456" cy="423193"/>
          </a:xfrm>
        </p:spPr>
        <p:txBody>
          <a:bodyPr/>
          <a:lstStyle/>
          <a:p>
            <a:pPr algn="ctr"/>
            <a:r>
              <a:rPr lang="en-US" sz="3200" b="1" dirty="0">
                <a:solidFill>
                  <a:schemeClr val="tx1"/>
                </a:solidFill>
                <a:latin typeface="Arial" panose="020B0604020202020204" pitchFamily="34" charset="0"/>
                <a:cs typeface="Arial" panose="020B0604020202020204" pitchFamily="34" charset="0"/>
              </a:rPr>
              <a:t>Non-Responsive Applications</a:t>
            </a:r>
            <a:br>
              <a:rPr lang="en-US" sz="3200" b="1" dirty="0">
                <a:solidFill>
                  <a:schemeClr val="tx1"/>
                </a:solidFill>
                <a:latin typeface="Arial" panose="020B0604020202020204" pitchFamily="34" charset="0"/>
                <a:cs typeface="Arial" panose="020B0604020202020204" pitchFamily="34" charset="0"/>
              </a:rPr>
            </a:br>
            <a:endParaRPr lang="en-US" sz="2000" b="1" dirty="0">
              <a:solidFill>
                <a:schemeClr val="accent5"/>
              </a:solidFill>
              <a:latin typeface="Arial" panose="020B0604020202020204" pitchFamily="34" charset="0"/>
              <a:cs typeface="Arial" panose="020B0604020202020204" pitchFamily="34" charset="0"/>
            </a:endParaRPr>
          </a:p>
        </p:txBody>
      </p:sp>
      <p:sp>
        <p:nvSpPr>
          <p:cNvPr id="3" name="Content Placeholder 2"/>
          <p:cNvSpPr>
            <a:spLocks noGrp="1"/>
          </p:cNvSpPr>
          <p:nvPr>
            <p:ph sz="quarter" idx="11"/>
          </p:nvPr>
        </p:nvSpPr>
        <p:spPr>
          <a:xfrm>
            <a:off x="260230" y="898656"/>
            <a:ext cx="11792738" cy="5271533"/>
          </a:xfrm>
        </p:spPr>
        <p:txBody>
          <a:bodyPr>
            <a:noAutofit/>
          </a:bodyPr>
          <a:lstStyle/>
          <a:p>
            <a:pPr marL="0" indent="0">
              <a:buNone/>
            </a:pPr>
            <a:r>
              <a:rPr lang="en-US" sz="1950" dirty="0">
                <a:solidFill>
                  <a:schemeClr val="accent5">
                    <a:lumMod val="75000"/>
                  </a:schemeClr>
                </a:solidFill>
                <a:latin typeface="Arial" panose="020B0604020202020204" pitchFamily="34" charset="0"/>
                <a:cs typeface="Arial" panose="020B0604020202020204" pitchFamily="34" charset="0"/>
              </a:rPr>
              <a:t>The following types of applications are outside the scope of this NOFO and will not be reviewed.</a:t>
            </a:r>
          </a:p>
          <a:p>
            <a:r>
              <a:rPr lang="en-US" sz="1950" dirty="0">
                <a:latin typeface="Arial" panose="020B0604020202020204" pitchFamily="34" charset="0"/>
                <a:cs typeface="Arial" panose="020B0604020202020204" pitchFamily="34" charset="0"/>
              </a:rPr>
              <a:t>Applications primarily focused on the pursuit of a biological mechanism through basic research that does not result in an atlas.</a:t>
            </a:r>
          </a:p>
          <a:p>
            <a:r>
              <a:rPr lang="en-US" sz="1950" dirty="0">
                <a:latin typeface="Arial" panose="020B0604020202020204" pitchFamily="34" charset="0"/>
                <a:cs typeface="Arial" panose="020B0604020202020204" pitchFamily="34" charset="0"/>
              </a:rPr>
              <a:t>Applications focused on the progression of invasive cancer to metastasis are not responsive to this NOFO but may be responsive to RFA-CA-23-039 , U01  for HTA Research Centers.</a:t>
            </a:r>
          </a:p>
          <a:p>
            <a:r>
              <a:rPr lang="en-US" sz="1950" dirty="0">
                <a:latin typeface="Arial" panose="020B0604020202020204" pitchFamily="34" charset="0"/>
                <a:cs typeface="Arial" panose="020B0604020202020204" pitchFamily="34" charset="0"/>
              </a:rPr>
              <a:t>Applications proposing atlases constructed through exclusive use of non-human biospecimens.</a:t>
            </a:r>
          </a:p>
          <a:p>
            <a:r>
              <a:rPr lang="en-US" sz="1950" dirty="0">
                <a:latin typeface="Arial" panose="020B0604020202020204" pitchFamily="34" charset="0"/>
                <a:cs typeface="Arial" panose="020B0604020202020204" pitchFamily="34" charset="0"/>
              </a:rPr>
              <a:t>Applications based upon one experimental measurement and do not propose methods that provide multidimensional data/information regarding the spatial distribution of cellular and/or non-cellular components of the tumor.</a:t>
            </a:r>
          </a:p>
          <a:p>
            <a:r>
              <a:rPr lang="en-US" sz="1950" dirty="0">
                <a:latin typeface="Arial" panose="020B0604020202020204" pitchFamily="34" charset="0"/>
                <a:cs typeface="Arial" panose="020B0604020202020204" pitchFamily="34" charset="0"/>
              </a:rPr>
              <a:t>Applications that propose to primarily study biofluids for identification of biomarkers without any attempt to reconstruct the multidimensional tumor ecosystem.</a:t>
            </a:r>
          </a:p>
          <a:p>
            <a:r>
              <a:rPr lang="en-US" sz="1950" dirty="0">
                <a:latin typeface="Arial" panose="020B0604020202020204" pitchFamily="34" charset="0"/>
                <a:cs typeface="Arial" panose="020B0604020202020204" pitchFamily="34" charset="0"/>
              </a:rPr>
              <a:t>Applications that do not propose to collect at least two existing HTAN data types (at least one must be a spatial assay) for which data and metadata standards and levels exist,</a:t>
            </a:r>
          </a:p>
          <a:p>
            <a:r>
              <a:rPr lang="en-US" sz="1950" dirty="0">
                <a:latin typeface="Arial" panose="020B0604020202020204" pitchFamily="34" charset="0"/>
                <a:cs typeface="Arial" panose="020B0604020202020204" pitchFamily="34" charset="0"/>
              </a:rPr>
              <a:t>Applications that are not able to satisfy current HTAN policies</a:t>
            </a:r>
          </a:p>
          <a:p>
            <a:r>
              <a:rPr lang="en-US" sz="1950" dirty="0">
                <a:latin typeface="Arial" panose="020B0604020202020204" pitchFamily="34" charset="0"/>
                <a:cs typeface="Arial" panose="020B0604020202020204" pitchFamily="34" charset="0"/>
              </a:rPr>
              <a:t>Applications that do not include biospecimens representative of patient diversity in the United States, as required by NIH policy.</a:t>
            </a:r>
          </a:p>
        </p:txBody>
      </p:sp>
      <p:cxnSp>
        <p:nvCxnSpPr>
          <p:cNvPr id="7" name="Straight Connector 6">
            <a:extLst>
              <a:ext uri="{C183D7F6-B498-43B3-948B-1728B52AA6E4}">
                <adec:decorative xmlns:adec="http://schemas.microsoft.com/office/drawing/2017/decorative" val="1"/>
              </a:ext>
            </a:extLst>
          </p:cNvPr>
          <p:cNvCxnSpPr/>
          <p:nvPr/>
        </p:nvCxnSpPr>
        <p:spPr>
          <a:xfrm>
            <a:off x="316397" y="736126"/>
            <a:ext cx="11510229" cy="159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271" y="180150"/>
            <a:ext cx="10887456" cy="423193"/>
          </a:xfrm>
        </p:spPr>
        <p:txBody>
          <a:bodyPr/>
          <a:lstStyle/>
          <a:p>
            <a:pPr algn="ctr"/>
            <a:r>
              <a:rPr lang="en-US" sz="3200" b="1" dirty="0">
                <a:solidFill>
                  <a:schemeClr val="tx1"/>
                </a:solidFill>
                <a:latin typeface="Arial" panose="020B0604020202020204" pitchFamily="34" charset="0"/>
                <a:cs typeface="Arial" panose="020B0604020202020204" pitchFamily="34" charset="0"/>
              </a:rPr>
              <a:t>Award Information</a:t>
            </a:r>
          </a:p>
        </p:txBody>
      </p:sp>
      <p:sp>
        <p:nvSpPr>
          <p:cNvPr id="5" name="Text Box 3"/>
          <p:cNvSpPr txBox="1">
            <a:spLocks noGrp="1" noChangeArrowheads="1"/>
          </p:cNvSpPr>
          <p:nvPr>
            <p:ph sz="quarter" idx="11"/>
          </p:nvPr>
        </p:nvSpPr>
        <p:spPr bwMode="auto">
          <a:xfrm>
            <a:off x="238883" y="1010267"/>
            <a:ext cx="11394317" cy="442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spcBef>
                <a:spcPct val="20000"/>
              </a:spcBef>
              <a:defRPr sz="2000" b="1">
                <a:solidFill>
                  <a:schemeClr val="tx1"/>
                </a:solidFill>
                <a:latin typeface="Arial" charset="0"/>
              </a:defRPr>
            </a:lvl1pPr>
            <a:lvl2pPr marL="739775" indent="-274638" eaLnBrk="0" hangingPunct="0">
              <a:spcBef>
                <a:spcPct val="20000"/>
              </a:spcBef>
              <a:buClr>
                <a:srgbClr val="003399"/>
              </a:buClr>
              <a:buChar char="•"/>
              <a:defRPr>
                <a:solidFill>
                  <a:schemeClr val="tx1"/>
                </a:solidFill>
                <a:latin typeface="Arial" charset="0"/>
              </a:defRPr>
            </a:lvl2pPr>
            <a:lvl3pPr marL="1143000" indent="-228600" eaLnBrk="0" hangingPunct="0">
              <a:spcBef>
                <a:spcPct val="20000"/>
              </a:spcBef>
              <a:buClr>
                <a:srgbClr val="003399"/>
              </a:buClr>
              <a:buChar char="•"/>
              <a:defRPr>
                <a:solidFill>
                  <a:schemeClr val="tx1"/>
                </a:solidFill>
                <a:latin typeface="Arial" charset="0"/>
              </a:defRPr>
            </a:lvl3pPr>
            <a:lvl4pPr marL="1600200" indent="-228600" eaLnBrk="0" hangingPunct="0">
              <a:spcBef>
                <a:spcPct val="20000"/>
              </a:spcBef>
              <a:buClr>
                <a:srgbClr val="003399"/>
              </a:buClr>
              <a:buChar char="•"/>
              <a:defRPr>
                <a:solidFill>
                  <a:schemeClr val="tx1"/>
                </a:solidFill>
                <a:latin typeface="Arial" charset="0"/>
              </a:defRPr>
            </a:lvl4pPr>
            <a:lvl5pPr marL="2057400" indent="-228600" eaLnBrk="0" hangingPunct="0">
              <a:spcBef>
                <a:spcPct val="20000"/>
              </a:spcBef>
              <a:buClr>
                <a:srgbClr val="003399"/>
              </a:buClr>
              <a:buChar char="•"/>
              <a:defRPr>
                <a:solidFill>
                  <a:schemeClr val="tx1"/>
                </a:solidFill>
                <a:latin typeface="Arial" charset="0"/>
              </a:defRPr>
            </a:lvl5pPr>
            <a:lvl6pPr marL="2514600" indent="-228600" eaLnBrk="0" fontAlgn="base" hangingPunct="0">
              <a:spcBef>
                <a:spcPct val="20000"/>
              </a:spcBef>
              <a:spcAft>
                <a:spcPct val="0"/>
              </a:spcAft>
              <a:buClr>
                <a:srgbClr val="003399"/>
              </a:buClr>
              <a:buChar char="•"/>
              <a:defRPr>
                <a:solidFill>
                  <a:schemeClr val="tx1"/>
                </a:solidFill>
                <a:latin typeface="Arial" charset="0"/>
              </a:defRPr>
            </a:lvl6pPr>
            <a:lvl7pPr marL="2971800" indent="-228600" eaLnBrk="0" fontAlgn="base" hangingPunct="0">
              <a:spcBef>
                <a:spcPct val="20000"/>
              </a:spcBef>
              <a:spcAft>
                <a:spcPct val="0"/>
              </a:spcAft>
              <a:buClr>
                <a:srgbClr val="003399"/>
              </a:buClr>
              <a:buChar char="•"/>
              <a:defRPr>
                <a:solidFill>
                  <a:schemeClr val="tx1"/>
                </a:solidFill>
                <a:latin typeface="Arial" charset="0"/>
              </a:defRPr>
            </a:lvl7pPr>
            <a:lvl8pPr marL="3429000" indent="-228600" eaLnBrk="0" fontAlgn="base" hangingPunct="0">
              <a:spcBef>
                <a:spcPct val="20000"/>
              </a:spcBef>
              <a:spcAft>
                <a:spcPct val="0"/>
              </a:spcAft>
              <a:buClr>
                <a:srgbClr val="003399"/>
              </a:buClr>
              <a:buChar char="•"/>
              <a:defRPr>
                <a:solidFill>
                  <a:schemeClr val="tx1"/>
                </a:solidFill>
                <a:latin typeface="Arial" charset="0"/>
              </a:defRPr>
            </a:lvl8pPr>
            <a:lvl9pPr marL="3886200" indent="-228600" eaLnBrk="0" fontAlgn="base" hangingPunct="0">
              <a:spcBef>
                <a:spcPct val="20000"/>
              </a:spcBef>
              <a:spcAft>
                <a:spcPct val="0"/>
              </a:spcAft>
              <a:buClr>
                <a:srgbClr val="003399"/>
              </a:buClr>
              <a:buChar char="•"/>
              <a:defRPr>
                <a:solidFill>
                  <a:schemeClr val="tx1"/>
                </a:solidFill>
                <a:latin typeface="Arial" charset="0"/>
              </a:defRPr>
            </a:lvl9pPr>
          </a:lstStyle>
          <a:p>
            <a:pPr eaLnBrk="1" hangingPunct="1">
              <a:spcAft>
                <a:spcPct val="30000"/>
              </a:spcAft>
            </a:pPr>
            <a:r>
              <a:rPr lang="en-US" altLang="en-US" dirty="0">
                <a:solidFill>
                  <a:schemeClr val="accent5">
                    <a:lumMod val="75000"/>
                  </a:schemeClr>
                </a:solidFill>
              </a:rPr>
              <a:t>Funding Mechanism</a:t>
            </a:r>
            <a:r>
              <a:rPr lang="en-US" altLang="en-US" dirty="0"/>
              <a:t>: </a:t>
            </a:r>
            <a:r>
              <a:rPr lang="en-US" altLang="en-US" b="0" dirty="0"/>
              <a:t>Cooperative Agreement (U01)</a:t>
            </a:r>
          </a:p>
          <a:p>
            <a:pPr marL="0" indent="0" eaLnBrk="1" hangingPunct="1">
              <a:spcAft>
                <a:spcPct val="30000"/>
              </a:spcAft>
              <a:buNone/>
            </a:pPr>
            <a:endParaRPr lang="en-US" altLang="en-US" b="0" dirty="0"/>
          </a:p>
          <a:p>
            <a:pPr eaLnBrk="1" hangingPunct="1">
              <a:spcAft>
                <a:spcPct val="30000"/>
              </a:spcAft>
            </a:pPr>
            <a:r>
              <a:rPr lang="en-US" altLang="en-US" dirty="0">
                <a:solidFill>
                  <a:schemeClr val="accent5">
                    <a:lumMod val="75000"/>
                  </a:schemeClr>
                </a:solidFill>
              </a:rPr>
              <a:t>Budget: </a:t>
            </a:r>
          </a:p>
          <a:p>
            <a:pPr lvl="1" eaLnBrk="1" hangingPunct="1">
              <a:spcAft>
                <a:spcPct val="30000"/>
              </a:spcAft>
            </a:pPr>
            <a:r>
              <a:rPr lang="en-US" altLang="en-US" sz="1800" b="0" dirty="0"/>
              <a:t>should not exceed </a:t>
            </a:r>
            <a:r>
              <a:rPr lang="en-US" altLang="en-US" sz="1800" b="0" u="sng" dirty="0"/>
              <a:t>$800,000 per year in direct costs.</a:t>
            </a:r>
          </a:p>
          <a:p>
            <a:pPr lvl="1" eaLnBrk="1" hangingPunct="1">
              <a:spcAft>
                <a:spcPct val="30000"/>
              </a:spcAft>
            </a:pPr>
            <a:r>
              <a:rPr lang="en-US" altLang="en-US" sz="1800" b="0" u="sng" dirty="0"/>
              <a:t>Commitmen</a:t>
            </a:r>
            <a:r>
              <a:rPr lang="en-US" altLang="en-US" sz="1800" b="0" dirty="0"/>
              <a:t>t (minimum): </a:t>
            </a:r>
            <a:r>
              <a:rPr lang="en-US" altLang="en-US" sz="1800" dirty="0"/>
              <a:t>S</a:t>
            </a:r>
            <a:r>
              <a:rPr lang="en-US" altLang="en-US" sz="1800" b="0" dirty="0"/>
              <a:t>ingle PI applications</a:t>
            </a:r>
            <a:r>
              <a:rPr lang="en-US" altLang="en-US" sz="1800" dirty="0"/>
              <a:t>: </a:t>
            </a:r>
            <a:r>
              <a:rPr lang="en-US" altLang="en-US" sz="1800" b="0" dirty="0"/>
              <a:t>1.8-person month per year; Multi-PD/PI applications</a:t>
            </a:r>
            <a:r>
              <a:rPr lang="en-US" altLang="en-US" sz="1800" dirty="0"/>
              <a:t>: 1</a:t>
            </a:r>
            <a:r>
              <a:rPr lang="en-US" altLang="en-US" sz="1800" b="0" dirty="0"/>
              <a:t>.2-person month per year to the award. </a:t>
            </a:r>
          </a:p>
          <a:p>
            <a:pPr lvl="1" eaLnBrk="1" hangingPunct="1">
              <a:spcAft>
                <a:spcPct val="30000"/>
              </a:spcAft>
            </a:pPr>
            <a:r>
              <a:rPr lang="en-US" altLang="en-US" sz="1800" b="0" u="sng" dirty="0"/>
              <a:t>Set-Aside Funds for HTAN  Pilot  Projects and Trans-Network Projects (TNPs</a:t>
            </a:r>
            <a:r>
              <a:rPr lang="en-US" altLang="en-US" sz="1800" b="0" dirty="0"/>
              <a:t>): Applicants must set aside 15% (Direct Cost) of their annual budget in Years 2-5 to facilitate the testing of hypotheses derived from atlas construction and to develop TNPs. </a:t>
            </a:r>
          </a:p>
          <a:p>
            <a:pPr lvl="1" eaLnBrk="1" hangingPunct="1">
              <a:spcAft>
                <a:spcPct val="30000"/>
              </a:spcAft>
            </a:pPr>
            <a:r>
              <a:rPr lang="en-US" altLang="en-US" sz="1800" b="0" u="sng" dirty="0"/>
              <a:t>Support for Early-stage/Junior Investigators: </a:t>
            </a:r>
            <a:r>
              <a:rPr lang="en-US" altLang="en-US" sz="1800" b="0" dirty="0"/>
              <a:t>The budget should include funds to enhance professional development of early-stage/junior investigators. </a:t>
            </a:r>
          </a:p>
          <a:p>
            <a:pPr lvl="1" eaLnBrk="1" hangingPunct="1">
              <a:spcAft>
                <a:spcPct val="30000"/>
              </a:spcAft>
            </a:pPr>
            <a:r>
              <a:rPr lang="en-US" altLang="en-US" sz="1800" b="0" u="sng" dirty="0"/>
              <a:t>Travel Funds: </a:t>
            </a:r>
            <a:r>
              <a:rPr lang="en-US" altLang="en-US" sz="1800" b="0" dirty="0"/>
              <a:t>Applicants must budget for travel and per diem expenses for biannual HTAN in-person meetings. </a:t>
            </a:r>
            <a:endParaRPr lang="en-US" altLang="en-US" sz="1800" dirty="0"/>
          </a:p>
        </p:txBody>
      </p:sp>
      <p:cxnSp>
        <p:nvCxnSpPr>
          <p:cNvPr id="6" name="Straight Connector 5">
            <a:extLst>
              <a:ext uri="{C183D7F6-B498-43B3-948B-1728B52AA6E4}">
                <adec:decorative xmlns:adec="http://schemas.microsoft.com/office/drawing/2017/decorative" val="1"/>
              </a:ext>
            </a:extLst>
          </p:cNvPr>
          <p:cNvCxnSpPr/>
          <p:nvPr/>
        </p:nvCxnSpPr>
        <p:spPr>
          <a:xfrm>
            <a:off x="353276" y="796683"/>
            <a:ext cx="11485447" cy="2024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458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
            <a:extLst>
              <a:ext uri="{FF2B5EF4-FFF2-40B4-BE49-F238E27FC236}">
                <a16:creationId xmlns:a16="http://schemas.microsoft.com/office/drawing/2014/main" id="{1F97E20C-A54F-46A7-BB90-32BC96088C81}"/>
              </a:ext>
            </a:extLst>
          </p:cNvPr>
          <p:cNvSpPr txBox="1">
            <a:spLocks noGrp="1" noChangeArrowheads="1"/>
          </p:cNvSpPr>
          <p:nvPr>
            <p:ph type="title" idx="4294967295"/>
          </p:nvPr>
        </p:nvSpPr>
        <p:spPr bwMode="auto">
          <a:xfrm>
            <a:off x="1282945" y="-10835"/>
            <a:ext cx="9410715" cy="98488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eaLnBrk="0" hangingPunct="0">
              <a:spcBef>
                <a:spcPct val="20000"/>
              </a:spcBef>
              <a:tabLst>
                <a:tab pos="280988" algn="l"/>
              </a:tabLst>
              <a:defRPr sz="2000" b="1">
                <a:solidFill>
                  <a:schemeClr val="tx1"/>
                </a:solidFill>
                <a:latin typeface="Arial" charset="0"/>
              </a:defRPr>
            </a:lvl1pPr>
            <a:lvl2pPr marL="742950" indent="-285750" eaLnBrk="0" hangingPunct="0">
              <a:spcBef>
                <a:spcPct val="20000"/>
              </a:spcBef>
              <a:buClr>
                <a:srgbClr val="003399"/>
              </a:buClr>
              <a:buChar char="•"/>
              <a:tabLst>
                <a:tab pos="280988" algn="l"/>
              </a:tabLst>
              <a:defRPr>
                <a:solidFill>
                  <a:schemeClr val="tx1"/>
                </a:solidFill>
                <a:latin typeface="Arial" charset="0"/>
              </a:defRPr>
            </a:lvl2pPr>
            <a:lvl3pPr marL="1143000" indent="-228600" eaLnBrk="0" hangingPunct="0">
              <a:spcBef>
                <a:spcPct val="20000"/>
              </a:spcBef>
              <a:buClr>
                <a:srgbClr val="003399"/>
              </a:buClr>
              <a:buChar char="•"/>
              <a:tabLst>
                <a:tab pos="280988" algn="l"/>
              </a:tabLst>
              <a:defRPr>
                <a:solidFill>
                  <a:schemeClr val="tx1"/>
                </a:solidFill>
                <a:latin typeface="Arial" charset="0"/>
              </a:defRPr>
            </a:lvl3pPr>
            <a:lvl4pPr marL="1600200" indent="-228600" eaLnBrk="0" hangingPunct="0">
              <a:spcBef>
                <a:spcPct val="20000"/>
              </a:spcBef>
              <a:buClr>
                <a:srgbClr val="003399"/>
              </a:buClr>
              <a:buChar char="•"/>
              <a:tabLst>
                <a:tab pos="280988" algn="l"/>
              </a:tabLst>
              <a:defRPr>
                <a:solidFill>
                  <a:schemeClr val="tx1"/>
                </a:solidFill>
                <a:latin typeface="Arial" charset="0"/>
              </a:defRPr>
            </a:lvl4pPr>
            <a:lvl5pPr marL="2057400" indent="-228600" eaLnBrk="0" hangingPunct="0">
              <a:spcBef>
                <a:spcPct val="20000"/>
              </a:spcBef>
              <a:buClr>
                <a:srgbClr val="003399"/>
              </a:buClr>
              <a:buChar char="•"/>
              <a:tabLst>
                <a:tab pos="280988" algn="l"/>
              </a:tabLst>
              <a:defRPr>
                <a:solidFill>
                  <a:schemeClr val="tx1"/>
                </a:solidFill>
                <a:latin typeface="Arial" charset="0"/>
              </a:defRPr>
            </a:lvl5pPr>
            <a:lvl6pPr marL="2514600" indent="-228600" eaLnBrk="0" fontAlgn="base" hangingPunct="0">
              <a:spcBef>
                <a:spcPct val="20000"/>
              </a:spcBef>
              <a:spcAft>
                <a:spcPct val="0"/>
              </a:spcAft>
              <a:buClr>
                <a:srgbClr val="003399"/>
              </a:buClr>
              <a:buChar char="•"/>
              <a:tabLst>
                <a:tab pos="280988" algn="l"/>
              </a:tabLst>
              <a:defRPr>
                <a:solidFill>
                  <a:schemeClr val="tx1"/>
                </a:solidFill>
                <a:latin typeface="Arial" charset="0"/>
              </a:defRPr>
            </a:lvl6pPr>
            <a:lvl7pPr marL="2971800" indent="-228600" eaLnBrk="0" fontAlgn="base" hangingPunct="0">
              <a:spcBef>
                <a:spcPct val="20000"/>
              </a:spcBef>
              <a:spcAft>
                <a:spcPct val="0"/>
              </a:spcAft>
              <a:buClr>
                <a:srgbClr val="003399"/>
              </a:buClr>
              <a:buChar char="•"/>
              <a:tabLst>
                <a:tab pos="280988" algn="l"/>
              </a:tabLst>
              <a:defRPr>
                <a:solidFill>
                  <a:schemeClr val="tx1"/>
                </a:solidFill>
                <a:latin typeface="Arial" charset="0"/>
              </a:defRPr>
            </a:lvl7pPr>
            <a:lvl8pPr marL="3429000" indent="-228600" eaLnBrk="0" fontAlgn="base" hangingPunct="0">
              <a:spcBef>
                <a:spcPct val="20000"/>
              </a:spcBef>
              <a:spcAft>
                <a:spcPct val="0"/>
              </a:spcAft>
              <a:buClr>
                <a:srgbClr val="003399"/>
              </a:buClr>
              <a:buChar char="•"/>
              <a:tabLst>
                <a:tab pos="280988" algn="l"/>
              </a:tabLst>
              <a:defRPr>
                <a:solidFill>
                  <a:schemeClr val="tx1"/>
                </a:solidFill>
                <a:latin typeface="Arial" charset="0"/>
              </a:defRPr>
            </a:lvl8pPr>
            <a:lvl9pPr marL="3886200" indent="-228600" eaLnBrk="0" fontAlgn="base" hangingPunct="0">
              <a:spcBef>
                <a:spcPct val="20000"/>
              </a:spcBef>
              <a:spcAft>
                <a:spcPct val="0"/>
              </a:spcAft>
              <a:buClr>
                <a:srgbClr val="003399"/>
              </a:buClr>
              <a:buChar char="•"/>
              <a:tabLst>
                <a:tab pos="280988" algn="l"/>
              </a:tabLst>
              <a:defRPr>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tab pos="280988" algn="l"/>
              </a:tabLst>
              <a:defRPr/>
            </a:pPr>
            <a:r>
              <a:rPr kumimoji="0" lang="en-US" altLang="en-US"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Where to Add the “Restricted Fund” Information in the Application</a:t>
            </a:r>
            <a:endParaRPr kumimoji="0" lang="en-US" altLang="en-US"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sym typeface="Wingdings" pitchFamily="2" charset="2"/>
            </a:endParaRPr>
          </a:p>
        </p:txBody>
      </p:sp>
      <p:cxnSp>
        <p:nvCxnSpPr>
          <p:cNvPr id="2" name="Straight Connector 1">
            <a:extLst>
              <a:ext uri="{FF2B5EF4-FFF2-40B4-BE49-F238E27FC236}">
                <a16:creationId xmlns:a16="http://schemas.microsoft.com/office/drawing/2014/main" id="{167AC343-CE37-AEAB-9081-6C8C14D21758}"/>
              </a:ext>
              <a:ext uri="{C183D7F6-B498-43B3-948B-1728B52AA6E4}">
                <adec:decorative xmlns:adec="http://schemas.microsoft.com/office/drawing/2017/decorative" val="1"/>
              </a:ext>
            </a:extLst>
          </p:cNvPr>
          <p:cNvCxnSpPr/>
          <p:nvPr/>
        </p:nvCxnSpPr>
        <p:spPr>
          <a:xfrm>
            <a:off x="948631" y="1017593"/>
            <a:ext cx="10166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Content Placeholder 2" descr="A screen capture of the application form">
            <a:extLst>
              <a:ext uri="{FF2B5EF4-FFF2-40B4-BE49-F238E27FC236}">
                <a16:creationId xmlns:a16="http://schemas.microsoft.com/office/drawing/2014/main" id="{D57BFC91-1A3F-4505-BBBF-57558F10472A}"/>
              </a:ext>
            </a:extLst>
          </p:cNvPr>
          <p:cNvSpPr txBox="1">
            <a:spLocks/>
          </p:cNvSpPr>
          <p:nvPr/>
        </p:nvSpPr>
        <p:spPr>
          <a:xfrm>
            <a:off x="1090865" y="1387642"/>
            <a:ext cx="10024171" cy="47640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spcBef>
                <a:spcPct val="0"/>
              </a:spcBef>
              <a:spcAft>
                <a:spcPct val="50000"/>
              </a:spcAft>
            </a:pPr>
            <a:endParaRPr lang="en-US" altLang="en-US" dirty="0">
              <a:latin typeface="Arial" panose="020B0604020202020204" pitchFamily="34" charset="0"/>
              <a:cs typeface="Arial" panose="020B0604020202020204" pitchFamily="34" charset="0"/>
            </a:endParaRPr>
          </a:p>
        </p:txBody>
      </p:sp>
      <p:grpSp>
        <p:nvGrpSpPr>
          <p:cNvPr id="15" name="Group 14" descr="&quot;Consortium Collaborative Funds (15% of Direct Costs)&quot; highlighted on the application form.">
            <a:extLst>
              <a:ext uri="{FF2B5EF4-FFF2-40B4-BE49-F238E27FC236}">
                <a16:creationId xmlns:a16="http://schemas.microsoft.com/office/drawing/2014/main" id="{CCEC16FD-EEB2-4918-BA87-E2BC7D7F1973}"/>
              </a:ext>
            </a:extLst>
          </p:cNvPr>
          <p:cNvGrpSpPr/>
          <p:nvPr/>
        </p:nvGrpSpPr>
        <p:grpSpPr>
          <a:xfrm>
            <a:off x="3309886" y="1200155"/>
            <a:ext cx="5369415" cy="5284328"/>
            <a:chOff x="3156911" y="883059"/>
            <a:chExt cx="5941664" cy="5852839"/>
          </a:xfrm>
        </p:grpSpPr>
        <p:pic>
          <p:nvPicPr>
            <p:cNvPr id="7" name="Picture 6" descr="Screen Clipping">
              <a:extLst>
                <a:ext uri="{FF2B5EF4-FFF2-40B4-BE49-F238E27FC236}">
                  <a16:creationId xmlns:a16="http://schemas.microsoft.com/office/drawing/2014/main" id="{B17680F7-F81D-4582-BE77-DC5BCFFF1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911" y="883059"/>
              <a:ext cx="5935328" cy="5852839"/>
            </a:xfrm>
            <a:prstGeom prst="rect">
              <a:avLst/>
            </a:prstGeom>
          </p:spPr>
        </p:pic>
        <p:sp>
          <p:nvSpPr>
            <p:cNvPr id="8" name="TextBox 7">
              <a:extLst>
                <a:ext uri="{FF2B5EF4-FFF2-40B4-BE49-F238E27FC236}">
                  <a16:creationId xmlns:a16="http://schemas.microsoft.com/office/drawing/2014/main" id="{4F8F276A-BC5A-467A-86E0-9319C000D969}"/>
                </a:ext>
              </a:extLst>
            </p:cNvPr>
            <p:cNvSpPr txBox="1"/>
            <p:nvPr/>
          </p:nvSpPr>
          <p:spPr>
            <a:xfrm>
              <a:off x="3417811" y="2383477"/>
              <a:ext cx="4291284" cy="302875"/>
            </a:xfrm>
            <a:prstGeom prst="rect">
              <a:avLst/>
            </a:prstGeom>
            <a:noFill/>
          </p:spPr>
          <p:txBody>
            <a:bodyPr wrap="none" rtlCol="0">
              <a:spAutoFit/>
            </a:bodyPr>
            <a:lstStyle/>
            <a:p>
              <a:r>
                <a:rPr lang="en-US" sz="1200" dirty="0">
                  <a:solidFill>
                    <a:srgbClr val="000000"/>
                  </a:solidFill>
                  <a:latin typeface="Arial"/>
                  <a:ea typeface="ＭＳ Ｐゴシック" charset="0"/>
                </a:rPr>
                <a:t>Consortium Collaborative Funds </a:t>
              </a:r>
              <a:r>
                <a:rPr lang="en-US" sz="1200" dirty="0">
                  <a:solidFill>
                    <a:srgbClr val="000000"/>
                  </a:solidFill>
                  <a:latin typeface="Arial" panose="020B0604020202020204" pitchFamily="34" charset="0"/>
                  <a:cs typeface="Arial" panose="020B0604020202020204" pitchFamily="34" charset="0"/>
                </a:rPr>
                <a:t>(15% of Direct Costs)</a:t>
              </a:r>
            </a:p>
          </p:txBody>
        </p:sp>
        <p:sp>
          <p:nvSpPr>
            <p:cNvPr id="9" name="TextBox 8">
              <a:extLst>
                <a:ext uri="{FF2B5EF4-FFF2-40B4-BE49-F238E27FC236}">
                  <a16:creationId xmlns:a16="http://schemas.microsoft.com/office/drawing/2014/main" id="{5B2F7013-1516-4007-9494-41C5BBE70E41}"/>
                </a:ext>
              </a:extLst>
            </p:cNvPr>
            <p:cNvSpPr txBox="1"/>
            <p:nvPr/>
          </p:nvSpPr>
          <p:spPr>
            <a:xfrm>
              <a:off x="8027972" y="2936679"/>
              <a:ext cx="816323" cy="302875"/>
            </a:xfrm>
            <a:prstGeom prst="rect">
              <a:avLst/>
            </a:prstGeom>
            <a:noFill/>
          </p:spPr>
          <p:txBody>
            <a:bodyPr wrap="none" rtlCol="0">
              <a:spAutoFit/>
            </a:bodyPr>
            <a:lstStyle/>
            <a:p>
              <a:r>
                <a:rPr lang="en-US" sz="1200" b="1" dirty="0">
                  <a:solidFill>
                    <a:srgbClr val="000000"/>
                  </a:solidFill>
                  <a:latin typeface="Arial" panose="020B0604020202020204" pitchFamily="34" charset="0"/>
                  <a:cs typeface="Arial" panose="020B0604020202020204" pitchFamily="34" charset="0"/>
                </a:rPr>
                <a:t>800,000</a:t>
              </a:r>
            </a:p>
          </p:txBody>
        </p:sp>
        <p:sp>
          <p:nvSpPr>
            <p:cNvPr id="10" name="TextBox 9">
              <a:extLst>
                <a:ext uri="{FF2B5EF4-FFF2-40B4-BE49-F238E27FC236}">
                  <a16:creationId xmlns:a16="http://schemas.microsoft.com/office/drawing/2014/main" id="{3212B126-44FB-44FE-9878-9209DF68319E}"/>
                </a:ext>
              </a:extLst>
            </p:cNvPr>
            <p:cNvSpPr txBox="1"/>
            <p:nvPr/>
          </p:nvSpPr>
          <p:spPr>
            <a:xfrm>
              <a:off x="8027972" y="3383204"/>
              <a:ext cx="816323" cy="302875"/>
            </a:xfrm>
            <a:prstGeom prst="rect">
              <a:avLst/>
            </a:prstGeom>
            <a:noFill/>
          </p:spPr>
          <p:txBody>
            <a:bodyPr wrap="none" rtlCol="0">
              <a:spAutoFit/>
            </a:bodyPr>
            <a:lstStyle/>
            <a:p>
              <a:r>
                <a:rPr lang="en-US" sz="1200" b="1" dirty="0">
                  <a:solidFill>
                    <a:srgbClr val="000000"/>
                  </a:solidFill>
                  <a:latin typeface="Arial" panose="020B0604020202020204" pitchFamily="34" charset="0"/>
                  <a:cs typeface="Arial" panose="020B0604020202020204" pitchFamily="34" charset="0"/>
                </a:rPr>
                <a:t>800,000</a:t>
              </a:r>
            </a:p>
          </p:txBody>
        </p:sp>
        <p:sp>
          <p:nvSpPr>
            <p:cNvPr id="11" name="TextBox 10">
              <a:extLst>
                <a:ext uri="{FF2B5EF4-FFF2-40B4-BE49-F238E27FC236}">
                  <a16:creationId xmlns:a16="http://schemas.microsoft.com/office/drawing/2014/main" id="{18F5AAF7-35E9-4201-9202-4FDC5C17BE01}"/>
                </a:ext>
              </a:extLst>
            </p:cNvPr>
            <p:cNvSpPr txBox="1"/>
            <p:nvPr/>
          </p:nvSpPr>
          <p:spPr>
            <a:xfrm>
              <a:off x="8027972" y="2359537"/>
              <a:ext cx="1070603" cy="302875"/>
            </a:xfrm>
            <a:prstGeom prst="rect">
              <a:avLst/>
            </a:prstGeom>
            <a:noFill/>
          </p:spPr>
          <p:txBody>
            <a:bodyPr wrap="square" rtlCol="0">
              <a:spAutoFit/>
            </a:bodyPr>
            <a:lstStyle/>
            <a:p>
              <a:r>
                <a:rPr lang="en-US" sz="1200" b="1" dirty="0">
                  <a:solidFill>
                    <a:srgbClr val="000000"/>
                  </a:solidFill>
                  <a:latin typeface="Arial" panose="020B0604020202020204" pitchFamily="34" charset="0"/>
                  <a:cs typeface="Arial" panose="020B0604020202020204" pitchFamily="34" charset="0"/>
                </a:rPr>
                <a:t>120,000</a:t>
              </a:r>
            </a:p>
          </p:txBody>
        </p:sp>
      </p:grpSp>
      <p:sp>
        <p:nvSpPr>
          <p:cNvPr id="16" name="Oval 15" descr="The heading &quot;F. Other Direct Costs&quot; encircled.">
            <a:extLst>
              <a:ext uri="{FF2B5EF4-FFF2-40B4-BE49-F238E27FC236}">
                <a16:creationId xmlns:a16="http://schemas.microsoft.com/office/drawing/2014/main" id="{91CCF0A3-19D6-8324-5F33-DDE4C1EBBE84}"/>
              </a:ext>
            </a:extLst>
          </p:cNvPr>
          <p:cNvSpPr/>
          <p:nvPr/>
        </p:nvSpPr>
        <p:spPr>
          <a:xfrm>
            <a:off x="3156858" y="1205310"/>
            <a:ext cx="1600200" cy="362140"/>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accent5"/>
                </a:solidFill>
              </a:ln>
              <a:noFill/>
            </a:endParaRPr>
          </a:p>
        </p:txBody>
      </p:sp>
      <p:cxnSp>
        <p:nvCxnSpPr>
          <p:cNvPr id="14" name="Straight Arrow Connector 13">
            <a:extLst>
              <a:ext uri="{FF2B5EF4-FFF2-40B4-BE49-F238E27FC236}">
                <a16:creationId xmlns:a16="http://schemas.microsoft.com/office/drawing/2014/main" id="{E18D5939-9828-5D8B-DFAA-F6F08181FB23}"/>
              </a:ext>
              <a:ext uri="{C183D7F6-B498-43B3-948B-1728B52AA6E4}">
                <adec:decorative xmlns:adec="http://schemas.microsoft.com/office/drawing/2017/decorative" val="1"/>
              </a:ext>
            </a:extLst>
          </p:cNvPr>
          <p:cNvCxnSpPr/>
          <p:nvPr/>
        </p:nvCxnSpPr>
        <p:spPr>
          <a:xfrm>
            <a:off x="3041987" y="2424847"/>
            <a:ext cx="497945" cy="26671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07BC541-E2D7-107A-FEDB-A5D1F5FDAA94}"/>
              </a:ext>
            </a:extLst>
          </p:cNvPr>
          <p:cNvSpPr txBox="1"/>
          <p:nvPr/>
        </p:nvSpPr>
        <p:spPr>
          <a:xfrm>
            <a:off x="2612571" y="6473152"/>
            <a:ext cx="8194867" cy="369332"/>
          </a:xfrm>
          <a:prstGeom prst="rect">
            <a:avLst/>
          </a:prstGeom>
          <a:noFill/>
        </p:spPr>
        <p:txBody>
          <a:bodyPr wrap="square">
            <a:spAutoFit/>
          </a:bodyPr>
          <a:lstStyle/>
          <a:p>
            <a:r>
              <a:rPr lang="en-US" altLang="en-US" sz="1800" b="1" dirty="0">
                <a:solidFill>
                  <a:schemeClr val="accent5"/>
                </a:solidFill>
              </a:rPr>
              <a:t>Do not include a description of pilot projects or TNPs within application</a:t>
            </a:r>
            <a:endParaRPr lang="en-US" b="1" dirty="0">
              <a:solidFill>
                <a:schemeClr val="accent5"/>
              </a:solidFill>
            </a:endParaRPr>
          </a:p>
        </p:txBody>
      </p:sp>
      <p:sp>
        <p:nvSpPr>
          <p:cNvPr id="5" name="Slide Number Placeholder 4">
            <a:extLst>
              <a:ext uri="{FF2B5EF4-FFF2-40B4-BE49-F238E27FC236}">
                <a16:creationId xmlns:a16="http://schemas.microsoft.com/office/drawing/2014/main" id="{710D370C-2CDA-4E7E-8CF4-7D8B48D0568D}"/>
              </a:ext>
            </a:extLst>
          </p:cNvPr>
          <p:cNvSpPr>
            <a:spLocks noGrp="1"/>
          </p:cNvSpPr>
          <p:nvPr>
            <p:ph type="sldNum" sz="quarter" idx="12"/>
          </p:nvPr>
        </p:nvSpPr>
        <p:spPr>
          <a:xfrm>
            <a:off x="9129979" y="6356351"/>
            <a:ext cx="2743200" cy="365125"/>
          </a:xfrm>
        </p:spPr>
        <p:txBody>
          <a:bodyPr/>
          <a:lstStyle/>
          <a:p>
            <a:fld id="{D61E6E67-113D-4D6F-820A-6EF630D683BE}" type="slidenum">
              <a:rPr lang="en-US" smtClean="0"/>
              <a:t>24</a:t>
            </a:fld>
            <a:endParaRPr lang="en-US" dirty="0"/>
          </a:p>
        </p:txBody>
      </p:sp>
    </p:spTree>
    <p:extLst>
      <p:ext uri="{BB962C8B-B14F-4D97-AF65-F5344CB8AC3E}">
        <p14:creationId xmlns:p14="http://schemas.microsoft.com/office/powerpoint/2010/main" val="32722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AD02A-78A0-4B27-87CA-028E6DCC6308}"/>
              </a:ext>
            </a:extLst>
          </p:cNvPr>
          <p:cNvSpPr>
            <a:spLocks noGrp="1"/>
          </p:cNvSpPr>
          <p:nvPr>
            <p:ph type="title"/>
          </p:nvPr>
        </p:nvSpPr>
        <p:spPr>
          <a:xfrm>
            <a:off x="838200" y="150759"/>
            <a:ext cx="10515600" cy="793115"/>
          </a:xfrm>
        </p:spPr>
        <p:txBody>
          <a:bodyPr>
            <a:normAutofit/>
          </a:bodyPr>
          <a:lstStyle/>
          <a:p>
            <a:pPr algn="ctr"/>
            <a:r>
              <a:rPr lang="en-US" sz="3200" b="1" dirty="0">
                <a:latin typeface="Arial" panose="020B0604020202020204" pitchFamily="34" charset="0"/>
                <a:cs typeface="Arial" panose="020B0604020202020204" pitchFamily="34" charset="0"/>
              </a:rPr>
              <a:t>Research Strategy Section and Page Limitations</a:t>
            </a:r>
          </a:p>
        </p:txBody>
      </p:sp>
      <p:cxnSp>
        <p:nvCxnSpPr>
          <p:cNvPr id="3" name="Straight Connector 2">
            <a:extLst>
              <a:ext uri="{FF2B5EF4-FFF2-40B4-BE49-F238E27FC236}">
                <a16:creationId xmlns:a16="http://schemas.microsoft.com/office/drawing/2014/main" id="{7D0DC97A-0492-40C1-9DC7-42C4FA9664EA}"/>
              </a:ext>
              <a:ext uri="{C183D7F6-B498-43B3-948B-1728B52AA6E4}">
                <adec:decorative xmlns:adec="http://schemas.microsoft.com/office/drawing/2017/decorative" val="1"/>
              </a:ext>
            </a:extLst>
          </p:cNvPr>
          <p:cNvCxnSpPr/>
          <p:nvPr/>
        </p:nvCxnSpPr>
        <p:spPr>
          <a:xfrm>
            <a:off x="1012798" y="890756"/>
            <a:ext cx="10166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BFC91-1A3F-4505-BBBF-57558F10472A}"/>
              </a:ext>
              <a:ext uri="{C183D7F6-B498-43B3-948B-1728B52AA6E4}">
                <adec:decorative xmlns:adec="http://schemas.microsoft.com/office/drawing/2017/decorative" val="1"/>
              </a:ext>
            </a:extLst>
          </p:cNvPr>
          <p:cNvSpPr txBox="1">
            <a:spLocks/>
          </p:cNvSpPr>
          <p:nvPr/>
        </p:nvSpPr>
        <p:spPr>
          <a:xfrm>
            <a:off x="1090864" y="1387641"/>
            <a:ext cx="10024171" cy="47640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ct val="0"/>
              </a:spcBef>
              <a:spcAft>
                <a:spcPct val="50000"/>
              </a:spcAft>
            </a:pPr>
            <a:endParaRPr lang="en-US" alt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10D370C-2CDA-4E7E-8CF4-7D8B48D0568D}"/>
              </a:ext>
            </a:extLst>
          </p:cNvPr>
          <p:cNvSpPr>
            <a:spLocks noGrp="1"/>
          </p:cNvSpPr>
          <p:nvPr>
            <p:ph type="sldNum" sz="quarter" idx="12"/>
          </p:nvPr>
        </p:nvSpPr>
        <p:spPr>
          <a:xfrm>
            <a:off x="9129978" y="6356350"/>
            <a:ext cx="2743200" cy="365125"/>
          </a:xfrm>
        </p:spPr>
        <p:txBody>
          <a:bodyPr/>
          <a:lstStyle/>
          <a:p>
            <a:fld id="{D61E6E67-113D-4D6F-820A-6EF630D683BE}" type="slidenum">
              <a:rPr lang="en-US" smtClean="0"/>
              <a:t>25</a:t>
            </a:fld>
            <a:endParaRPr lang="en-US" dirty="0"/>
          </a:p>
        </p:txBody>
      </p:sp>
      <p:sp>
        <p:nvSpPr>
          <p:cNvPr id="6" name="Content Placeholder 2">
            <a:extLst>
              <a:ext uri="{FF2B5EF4-FFF2-40B4-BE49-F238E27FC236}">
                <a16:creationId xmlns:a16="http://schemas.microsoft.com/office/drawing/2014/main" id="{16029856-884D-4351-9D52-EBA66A0B7FAC}"/>
              </a:ext>
            </a:extLst>
          </p:cNvPr>
          <p:cNvSpPr txBox="1">
            <a:spLocks/>
          </p:cNvSpPr>
          <p:nvPr/>
        </p:nvSpPr>
        <p:spPr bwMode="auto">
          <a:xfrm>
            <a:off x="1012798" y="1193255"/>
            <a:ext cx="10515600" cy="50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003399"/>
              </a:buClr>
              <a:buChar char="•"/>
              <a:defRPr>
                <a:solidFill>
                  <a:schemeClr val="tx1"/>
                </a:solidFill>
                <a:latin typeface="+mn-lt"/>
              </a:defRPr>
            </a:lvl2pPr>
            <a:lvl3pPr marL="1143000" indent="-228600" algn="l" rtl="0" eaLnBrk="0" fontAlgn="base" hangingPunct="0">
              <a:spcBef>
                <a:spcPct val="20000"/>
              </a:spcBef>
              <a:spcAft>
                <a:spcPct val="0"/>
              </a:spcAft>
              <a:buClr>
                <a:srgbClr val="003399"/>
              </a:buClr>
              <a:buChar char="•"/>
              <a:defRPr>
                <a:solidFill>
                  <a:schemeClr val="tx1"/>
                </a:solidFill>
                <a:latin typeface="+mn-lt"/>
              </a:defRPr>
            </a:lvl3pPr>
            <a:lvl4pPr marL="1600200" indent="-228600" algn="l" rtl="0" eaLnBrk="0" fontAlgn="base" hangingPunct="0">
              <a:spcBef>
                <a:spcPct val="20000"/>
              </a:spcBef>
              <a:spcAft>
                <a:spcPct val="0"/>
              </a:spcAft>
              <a:buClr>
                <a:srgbClr val="003399"/>
              </a:buClr>
              <a:buChar char="•"/>
              <a:defRPr>
                <a:solidFill>
                  <a:schemeClr val="tx1"/>
                </a:solidFill>
                <a:latin typeface="+mn-lt"/>
              </a:defRPr>
            </a:lvl4pPr>
            <a:lvl5pPr marL="2057400" indent="-228600" algn="l" rtl="0" eaLnBrk="0" fontAlgn="base" hangingPunct="0">
              <a:spcBef>
                <a:spcPct val="20000"/>
              </a:spcBef>
              <a:spcAft>
                <a:spcPct val="0"/>
              </a:spcAft>
              <a:buClr>
                <a:srgbClr val="003399"/>
              </a:buClr>
              <a:buChar char="•"/>
              <a:defRPr>
                <a:solidFill>
                  <a:schemeClr val="tx1"/>
                </a:solidFill>
                <a:latin typeface="+mn-lt"/>
              </a:defRPr>
            </a:lvl5pPr>
            <a:lvl6pPr marL="2514600" indent="-228600" algn="l" rtl="0" fontAlgn="base">
              <a:spcBef>
                <a:spcPct val="20000"/>
              </a:spcBef>
              <a:spcAft>
                <a:spcPct val="0"/>
              </a:spcAft>
              <a:buClr>
                <a:srgbClr val="003399"/>
              </a:buClr>
              <a:buChar char="•"/>
              <a:defRPr>
                <a:solidFill>
                  <a:schemeClr val="tx1"/>
                </a:solidFill>
                <a:latin typeface="+mn-lt"/>
              </a:defRPr>
            </a:lvl6pPr>
            <a:lvl7pPr marL="2971800" indent="-228600" algn="l" rtl="0" fontAlgn="base">
              <a:spcBef>
                <a:spcPct val="20000"/>
              </a:spcBef>
              <a:spcAft>
                <a:spcPct val="0"/>
              </a:spcAft>
              <a:buClr>
                <a:srgbClr val="003399"/>
              </a:buClr>
              <a:buChar char="•"/>
              <a:defRPr>
                <a:solidFill>
                  <a:schemeClr val="tx1"/>
                </a:solidFill>
                <a:latin typeface="+mn-lt"/>
              </a:defRPr>
            </a:lvl7pPr>
            <a:lvl8pPr marL="3429000" indent="-228600" algn="l" rtl="0" fontAlgn="base">
              <a:spcBef>
                <a:spcPct val="20000"/>
              </a:spcBef>
              <a:spcAft>
                <a:spcPct val="0"/>
              </a:spcAft>
              <a:buClr>
                <a:srgbClr val="003399"/>
              </a:buClr>
              <a:buChar char="•"/>
              <a:defRPr>
                <a:solidFill>
                  <a:schemeClr val="tx1"/>
                </a:solidFill>
                <a:latin typeface="+mn-lt"/>
              </a:defRPr>
            </a:lvl8pPr>
            <a:lvl9pPr marL="3886200" indent="-228600" algn="l" rtl="0" fontAlgn="base">
              <a:spcBef>
                <a:spcPct val="20000"/>
              </a:spcBef>
              <a:spcAft>
                <a:spcPct val="0"/>
              </a:spcAft>
              <a:buClr>
                <a:srgbClr val="003399"/>
              </a:buClr>
              <a:buChar char="•"/>
              <a:defRPr>
                <a:solidFill>
                  <a:schemeClr val="tx1"/>
                </a:solidFill>
                <a:latin typeface="+mn-lt"/>
              </a:defRPr>
            </a:lvl9pPr>
          </a:lstStyle>
          <a:p>
            <a:pPr marL="0" indent="0"/>
            <a:r>
              <a:rPr lang="en-US" b="0" kern="100" dirty="0">
                <a:solidFill>
                  <a:srgbClr val="333333"/>
                </a:solidFill>
                <a:latin typeface="Arial" panose="020B0604020202020204" pitchFamily="34" charset="0"/>
                <a:ea typeface="Calibri" panose="020F0502020204030204" pitchFamily="34" charset="0"/>
                <a:cs typeface="Arial" panose="020B0604020202020204" pitchFamily="34" charset="0"/>
              </a:rPr>
              <a:t>Applicants should use the following </a:t>
            </a:r>
            <a:r>
              <a:rPr lang="en-US" b="0" u="sng" kern="100" dirty="0">
                <a:solidFill>
                  <a:srgbClr val="333333"/>
                </a:solidFill>
                <a:latin typeface="Arial" panose="020B0604020202020204" pitchFamily="34" charset="0"/>
                <a:ea typeface="Calibri" panose="020F0502020204030204" pitchFamily="34" charset="0"/>
                <a:cs typeface="Arial" panose="020B0604020202020204" pitchFamily="34" charset="0"/>
              </a:rPr>
              <a:t>Research Strategy S</a:t>
            </a:r>
            <a:r>
              <a:rPr lang="en-US" b="0" u="sng" kern="100" dirty="0">
                <a:latin typeface="Arial" panose="020B0604020202020204" pitchFamily="34" charset="0"/>
                <a:ea typeface="Calibri" panose="020F0502020204030204" pitchFamily="34" charset="0"/>
                <a:cs typeface="Arial" panose="020B0604020202020204" pitchFamily="34" charset="0"/>
              </a:rPr>
              <a:t>ubsections </a:t>
            </a:r>
            <a:r>
              <a:rPr lang="en-US" b="0" kern="100" dirty="0">
                <a:latin typeface="Arial" panose="020B0604020202020204" pitchFamily="34" charset="0"/>
                <a:ea typeface="Calibri" panose="020F0502020204030204" pitchFamily="34" charset="0"/>
                <a:cs typeface="Arial" panose="020B0604020202020204" pitchFamily="34" charset="0"/>
              </a:rPr>
              <a:t>to present a concise plan for the proposed PCA Research Center. </a:t>
            </a:r>
          </a:p>
          <a:p>
            <a:pPr marL="0" indent="0"/>
            <a:endParaRPr lang="en-US" b="0" kern="100" dirty="0">
              <a:latin typeface="Arial" panose="020B0604020202020204" pitchFamily="34" charset="0"/>
              <a:cs typeface="Arial" panose="020B0604020202020204" pitchFamily="34" charset="0"/>
            </a:endParaRPr>
          </a:p>
          <a:p>
            <a:pPr marL="0" indent="0"/>
            <a:r>
              <a:rPr lang="en-US" b="0" dirty="0">
                <a:latin typeface="Arial" panose="020B0604020202020204" pitchFamily="34" charset="0"/>
                <a:cs typeface="Arial" panose="020B0604020202020204" pitchFamily="34" charset="0"/>
              </a:rPr>
              <a:t>All page limits described in the </a:t>
            </a:r>
            <a:r>
              <a:rPr lang="en-US" b="0" u="sng" dirty="0">
                <a:latin typeface="Arial" panose="020B0604020202020204" pitchFamily="34" charset="0"/>
                <a:cs typeface="Arial" panose="020B0604020202020204" pitchFamily="34" charset="0"/>
              </a:rPr>
              <a:t>SF424 Application Guid</a:t>
            </a:r>
            <a:r>
              <a:rPr lang="en-US" b="0" dirty="0">
                <a:latin typeface="Arial" panose="020B0604020202020204" pitchFamily="34" charset="0"/>
                <a:cs typeface="Arial" panose="020B0604020202020204" pitchFamily="34" charset="0"/>
              </a:rPr>
              <a:t>e must be followed, with an exception for the Research Strategy section. </a:t>
            </a:r>
            <a:r>
              <a:rPr lang="en-US" b="0" kern="100" dirty="0">
                <a:effectLst/>
                <a:latin typeface="Arial" panose="020B0604020202020204" pitchFamily="34" charset="0"/>
                <a:ea typeface="Calibri" panose="020F0502020204030204" pitchFamily="34" charset="0"/>
                <a:cs typeface="Arial" panose="020B0604020202020204" pitchFamily="34" charset="0"/>
              </a:rPr>
              <a:t>Research </a:t>
            </a:r>
            <a:r>
              <a:rPr lang="en-US" b="0" kern="100" dirty="0">
                <a:latin typeface="Arial" panose="020B0604020202020204" pitchFamily="34" charset="0"/>
                <a:ea typeface="Calibri" panose="020F0502020204030204" pitchFamily="34" charset="0"/>
                <a:cs typeface="Arial" panose="020B0604020202020204" pitchFamily="34" charset="0"/>
              </a:rPr>
              <a:t>Strategy must not exceed 30 pages, but the program</a:t>
            </a:r>
            <a:r>
              <a:rPr lang="en-US" b="0" kern="100" dirty="0">
                <a:effectLst/>
                <a:latin typeface="Arial" panose="020B0604020202020204" pitchFamily="34" charset="0"/>
                <a:ea typeface="Calibri" panose="020F0502020204030204" pitchFamily="34" charset="0"/>
                <a:cs typeface="Arial" panose="020B0604020202020204" pitchFamily="34" charset="0"/>
              </a:rPr>
              <a:t> </a:t>
            </a:r>
            <a:r>
              <a:rPr lang="en-US" b="0" u="sng" kern="100" dirty="0">
                <a:effectLst/>
                <a:latin typeface="Arial" panose="020B0604020202020204" pitchFamily="34" charset="0"/>
                <a:ea typeface="Calibri" panose="020F0502020204030204" pitchFamily="34" charset="0"/>
                <a:cs typeface="Arial" panose="020B0604020202020204" pitchFamily="34" charset="0"/>
              </a:rPr>
              <a:t>recommends (not required)</a:t>
            </a:r>
            <a:r>
              <a:rPr lang="en-US" b="0" kern="100" dirty="0">
                <a:effectLst/>
                <a:latin typeface="Arial" panose="020B0604020202020204" pitchFamily="34" charset="0"/>
                <a:ea typeface="Calibri" panose="020F0502020204030204" pitchFamily="34" charset="0"/>
                <a:cs typeface="Arial" panose="020B0604020202020204" pitchFamily="34" charset="0"/>
              </a:rPr>
              <a:t> the following page limits for each subsection:</a:t>
            </a:r>
          </a:p>
          <a:p>
            <a:pPr marL="0" indent="0"/>
            <a:endParaRPr lang="en-US" b="0" kern="100" dirty="0">
              <a:effectLst/>
              <a:latin typeface="Arial" panose="020B0604020202020204" pitchFamily="34" charset="0"/>
              <a:ea typeface="Calibri" panose="020F0502020204030204" pitchFamily="34" charset="0"/>
              <a:cs typeface="Arial" panose="020B0604020202020204" pitchFamily="34" charset="0"/>
            </a:endParaRPr>
          </a:p>
          <a:p>
            <a:pPr algn="l">
              <a:buFont typeface="Arial" panose="020B0604020202020204" pitchFamily="34" charset="0"/>
              <a:buChar char="•"/>
            </a:pPr>
            <a:r>
              <a:rPr lang="en-US" b="0" i="1" dirty="0">
                <a:solidFill>
                  <a:schemeClr val="accent5"/>
                </a:solidFill>
                <a:effectLst/>
                <a:latin typeface="Arial" panose="020B0604020202020204" pitchFamily="34" charset="0"/>
                <a:cs typeface="Arial" panose="020B0604020202020204" pitchFamily="34" charset="0"/>
              </a:rPr>
              <a:t>Subsection A: Proposed Precancer Atlas Overview </a:t>
            </a:r>
            <a:r>
              <a:rPr lang="en-US" b="0" i="1" dirty="0">
                <a:solidFill>
                  <a:srgbClr val="333333"/>
                </a:solidFill>
                <a:effectLst/>
                <a:latin typeface="Arial" panose="020B0604020202020204" pitchFamily="34" charset="0"/>
                <a:cs typeface="Arial" panose="020B0604020202020204" pitchFamily="34" charset="0"/>
              </a:rPr>
              <a:t>- 2 pages</a:t>
            </a:r>
          </a:p>
          <a:p>
            <a:pPr algn="l">
              <a:buFont typeface="Arial" panose="020B0604020202020204" pitchFamily="34" charset="0"/>
              <a:buChar char="•"/>
            </a:pPr>
            <a:r>
              <a:rPr lang="en-US" b="0" i="1" dirty="0">
                <a:solidFill>
                  <a:schemeClr val="accent5"/>
                </a:solidFill>
                <a:effectLst/>
                <a:latin typeface="Arial" panose="020B0604020202020204" pitchFamily="34" charset="0"/>
                <a:cs typeface="Arial" panose="020B0604020202020204" pitchFamily="34" charset="0"/>
              </a:rPr>
              <a:t>Subsection B: Research Team </a:t>
            </a:r>
            <a:r>
              <a:rPr lang="en-US" b="0" i="1" dirty="0">
                <a:solidFill>
                  <a:srgbClr val="333333"/>
                </a:solidFill>
                <a:effectLst/>
                <a:latin typeface="Arial" panose="020B0604020202020204" pitchFamily="34" charset="0"/>
                <a:cs typeface="Arial" panose="020B0604020202020204" pitchFamily="34" charset="0"/>
              </a:rPr>
              <a:t>- 2 pages</a:t>
            </a:r>
          </a:p>
          <a:p>
            <a:pPr algn="l">
              <a:buFont typeface="Arial" panose="020B0604020202020204" pitchFamily="34" charset="0"/>
              <a:buChar char="•"/>
            </a:pPr>
            <a:r>
              <a:rPr lang="en-US" b="0" i="1" dirty="0">
                <a:solidFill>
                  <a:schemeClr val="accent5"/>
                </a:solidFill>
                <a:effectLst/>
                <a:latin typeface="Arial" panose="020B0604020202020204" pitchFamily="34" charset="0"/>
                <a:cs typeface="Arial" panose="020B0604020202020204" pitchFamily="34" charset="0"/>
              </a:rPr>
              <a:t>Subsection C: Integrated Functions of the PCA Research Center </a:t>
            </a:r>
            <a:r>
              <a:rPr lang="en-US" b="0" i="1" dirty="0">
                <a:solidFill>
                  <a:srgbClr val="333333"/>
                </a:solidFill>
                <a:effectLst/>
                <a:latin typeface="Arial" panose="020B0604020202020204" pitchFamily="34" charset="0"/>
                <a:cs typeface="Arial" panose="020B0604020202020204" pitchFamily="34" charset="0"/>
              </a:rPr>
              <a:t>- 12 pages</a:t>
            </a:r>
          </a:p>
          <a:p>
            <a:pPr algn="l">
              <a:buFont typeface="Arial" panose="020B0604020202020204" pitchFamily="34" charset="0"/>
              <a:buChar char="•"/>
            </a:pPr>
            <a:r>
              <a:rPr lang="en-US" b="0" i="1" dirty="0">
                <a:solidFill>
                  <a:schemeClr val="accent5"/>
                </a:solidFill>
                <a:effectLst/>
                <a:latin typeface="Arial" panose="020B0604020202020204" pitchFamily="34" charset="0"/>
                <a:cs typeface="Arial" panose="020B0604020202020204" pitchFamily="34" charset="0"/>
              </a:rPr>
              <a:t>Subsection D: Addressing Cancer Health Disparities </a:t>
            </a:r>
            <a:r>
              <a:rPr lang="en-US" b="0" i="1" dirty="0">
                <a:solidFill>
                  <a:srgbClr val="333333"/>
                </a:solidFill>
                <a:effectLst/>
                <a:latin typeface="Arial" panose="020B0604020202020204" pitchFamily="34" charset="0"/>
                <a:cs typeface="Arial" panose="020B0604020202020204" pitchFamily="34" charset="0"/>
              </a:rPr>
              <a:t>- 1 page</a:t>
            </a:r>
            <a:endParaRPr lang="fr-FR" b="0" i="1" dirty="0">
              <a:solidFill>
                <a:srgbClr val="333333"/>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fr-FR" b="0" i="1" dirty="0">
                <a:solidFill>
                  <a:schemeClr val="accent5"/>
                </a:solidFill>
                <a:latin typeface="Arial" panose="020B0604020202020204" pitchFamily="34" charset="0"/>
                <a:cs typeface="Arial" panose="020B0604020202020204" pitchFamily="34" charset="0"/>
              </a:rPr>
              <a:t>S</a:t>
            </a:r>
            <a:r>
              <a:rPr lang="fr-FR" b="0" i="1" dirty="0">
                <a:solidFill>
                  <a:schemeClr val="accent5"/>
                </a:solidFill>
                <a:effectLst/>
                <a:latin typeface="Arial" panose="020B0604020202020204" pitchFamily="34" charset="0"/>
                <a:cs typeface="Arial" panose="020B0604020202020204" pitchFamily="34" charset="0"/>
              </a:rPr>
              <a:t>ubsection E: Project Management Plan </a:t>
            </a:r>
            <a:r>
              <a:rPr lang="fr-FR" b="0" i="1" dirty="0">
                <a:solidFill>
                  <a:srgbClr val="333333"/>
                </a:solidFill>
                <a:latin typeface="Arial" panose="020B0604020202020204" pitchFamily="34" charset="0"/>
                <a:cs typeface="Arial" panose="020B0604020202020204" pitchFamily="34" charset="0"/>
              </a:rPr>
              <a:t>- </a:t>
            </a:r>
            <a:r>
              <a:rPr lang="fr-FR" b="0" i="1" dirty="0">
                <a:solidFill>
                  <a:srgbClr val="333333"/>
                </a:solidFill>
                <a:effectLst/>
                <a:latin typeface="Arial" panose="020B0604020202020204" pitchFamily="34" charset="0"/>
                <a:cs typeface="Arial" panose="020B0604020202020204" pitchFamily="34" charset="0"/>
              </a:rPr>
              <a:t>2 pages</a:t>
            </a:r>
            <a:endParaRPr lang="en-US" b="0" i="1" dirty="0">
              <a:solidFill>
                <a:srgbClr val="333333"/>
              </a:solidFill>
              <a:effectLst/>
              <a:latin typeface="Arial" panose="020B0604020202020204" pitchFamily="34" charset="0"/>
              <a:cs typeface="Arial" panose="020B0604020202020204" pitchFamily="34" charset="0"/>
            </a:endParaRPr>
          </a:p>
          <a:p>
            <a:pPr algn="l"/>
            <a:endParaRPr lang="en-US"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688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65520" y="325918"/>
            <a:ext cx="9697844" cy="609600"/>
          </a:xfrm>
        </p:spPr>
        <p:txBody>
          <a:bodyPr>
            <a:noAutofit/>
          </a:bodyPr>
          <a:lstStyle/>
          <a:p>
            <a:pPr algn="ctr" eaLnBrk="1" hangingPunct="1"/>
            <a:r>
              <a:rPr lang="en-US" altLang="en-US" sz="3200" b="1" dirty="0">
                <a:latin typeface="Arial" panose="020B0604020202020204" pitchFamily="34" charset="0"/>
                <a:cs typeface="Arial" panose="020B0604020202020204" pitchFamily="34" charset="0"/>
              </a:rPr>
              <a:t>Helpful Tips for Application</a:t>
            </a:r>
          </a:p>
        </p:txBody>
      </p:sp>
      <p:sp>
        <p:nvSpPr>
          <p:cNvPr id="25603" name="Content Placeholder 2"/>
          <p:cNvSpPr>
            <a:spLocks noGrp="1"/>
          </p:cNvSpPr>
          <p:nvPr>
            <p:ph idx="1"/>
          </p:nvPr>
        </p:nvSpPr>
        <p:spPr>
          <a:xfrm>
            <a:off x="874896" y="1388039"/>
            <a:ext cx="10838134" cy="3924345"/>
          </a:xfrm>
        </p:spPr>
        <p:txBody>
          <a:bodyPr>
            <a:noAutofit/>
          </a:bodyPr>
          <a:lstStyle/>
          <a:p>
            <a:pPr marL="0" indent="0">
              <a:spcBef>
                <a:spcPct val="0"/>
              </a:spcBef>
              <a:spcAft>
                <a:spcPct val="30000"/>
              </a:spcAft>
              <a:buNone/>
            </a:pPr>
            <a:endParaRPr lang="en-US" altLang="en-US" sz="2000" dirty="0">
              <a:latin typeface="Arial" panose="020B0604020202020204" pitchFamily="34" charset="0"/>
              <a:cs typeface="Arial" panose="020B0604020202020204" pitchFamily="34" charset="0"/>
            </a:endParaRPr>
          </a:p>
          <a:p>
            <a:pPr>
              <a:spcBef>
                <a:spcPct val="0"/>
              </a:spcBef>
              <a:spcAft>
                <a:spcPct val="30000"/>
              </a:spcAft>
            </a:pPr>
            <a:r>
              <a:rPr lang="en-US" altLang="en-US" sz="2000" b="0" dirty="0">
                <a:latin typeface="Arial" panose="020B0604020202020204" pitchFamily="34" charset="0"/>
                <a:cs typeface="Arial" panose="020B0604020202020204" pitchFamily="34" charset="0"/>
              </a:rPr>
              <a:t>Please </a:t>
            </a:r>
            <a:r>
              <a:rPr lang="en-US" altLang="en-US" sz="2000" b="0" u="sng" dirty="0">
                <a:latin typeface="Arial" panose="020B0604020202020204" pitchFamily="34" charset="0"/>
                <a:cs typeface="Arial" panose="020B0604020202020204" pitchFamily="34" charset="0"/>
              </a:rPr>
              <a:t>read the PCA RFA</a:t>
            </a:r>
            <a:r>
              <a:rPr lang="en-US" altLang="en-US" sz="2000" b="0" dirty="0">
                <a:latin typeface="Arial" panose="020B0604020202020204" pitchFamily="34" charset="0"/>
                <a:cs typeface="Arial" panose="020B0604020202020204" pitchFamily="34" charset="0"/>
              </a:rPr>
              <a:t> carefully to understand the requirements</a:t>
            </a:r>
            <a:r>
              <a:rPr lang="en-US" altLang="en-US" sz="2000" dirty="0">
                <a:latin typeface="Arial" panose="020B0604020202020204" pitchFamily="34" charset="0"/>
                <a:cs typeface="Arial" panose="020B0604020202020204" pitchFamily="34" charset="0"/>
              </a:rPr>
              <a:t>. </a:t>
            </a:r>
          </a:p>
          <a:p>
            <a:pPr>
              <a:spcBef>
                <a:spcPct val="0"/>
              </a:spcBef>
              <a:spcAft>
                <a:spcPct val="30000"/>
              </a:spcAft>
            </a:pPr>
            <a:r>
              <a:rPr lang="en-US" sz="2000" dirty="0">
                <a:latin typeface="Arial" panose="020B0604020202020204" pitchFamily="34" charset="0"/>
                <a:cs typeface="Arial" panose="020B0604020202020204" pitchFamily="34" charset="0"/>
              </a:rPr>
              <a:t>Applicants must highlight the integrated functions of the proposed activities that speak to the </a:t>
            </a:r>
            <a:r>
              <a:rPr lang="en-US" sz="2000" u="sng" dirty="0">
                <a:latin typeface="Arial" panose="020B0604020202020204" pitchFamily="34" charset="0"/>
                <a:cs typeface="Arial" panose="020B0604020202020204" pitchFamily="34" charset="0"/>
              </a:rPr>
              <a:t>significance and innovation </a:t>
            </a:r>
            <a:r>
              <a:rPr lang="en-US" sz="2000" dirty="0">
                <a:latin typeface="Arial" panose="020B0604020202020204" pitchFamily="34" charset="0"/>
                <a:cs typeface="Arial" panose="020B0604020202020204" pitchFamily="34" charset="0"/>
              </a:rPr>
              <a:t>of the approach. </a:t>
            </a:r>
            <a:endParaRPr lang="en-US" altLang="en-US" sz="2000" dirty="0">
              <a:latin typeface="Arial" panose="020B0604020202020204" pitchFamily="34" charset="0"/>
              <a:cs typeface="Arial" panose="020B0604020202020204" pitchFamily="34" charset="0"/>
            </a:endParaRPr>
          </a:p>
          <a:p>
            <a:pPr>
              <a:spcBef>
                <a:spcPct val="0"/>
              </a:spcBef>
              <a:spcAft>
                <a:spcPct val="30000"/>
              </a:spcAft>
            </a:pPr>
            <a:r>
              <a:rPr lang="en-US" altLang="en-US" sz="2000" dirty="0">
                <a:latin typeface="Arial" panose="020B0604020202020204" pitchFamily="34" charset="0"/>
                <a:cs typeface="Arial" panose="020B0604020202020204" pitchFamily="34" charset="0"/>
              </a:rPr>
              <a:t>Please </a:t>
            </a:r>
            <a:r>
              <a:rPr lang="en-US" altLang="en-US" sz="2000" u="sng" dirty="0">
                <a:latin typeface="Arial" panose="020B0604020202020204" pitchFamily="34" charset="0"/>
                <a:cs typeface="Arial" panose="020B0604020202020204" pitchFamily="34" charset="0"/>
              </a:rPr>
              <a:t>pay attention to review criteria</a:t>
            </a:r>
            <a:r>
              <a:rPr lang="en-US" altLang="en-US" sz="2000" dirty="0">
                <a:latin typeface="Arial" panose="020B0604020202020204" pitchFamily="34" charset="0"/>
                <a:cs typeface="Arial" panose="020B0604020202020204" pitchFamily="34" charset="0"/>
              </a:rPr>
              <a:t>, including the criteria listed in “</a:t>
            </a:r>
            <a:r>
              <a:rPr lang="en-US" altLang="en-US" sz="2000" u="sng" dirty="0">
                <a:latin typeface="Arial" panose="020B0604020202020204" pitchFamily="34" charset="0"/>
                <a:cs typeface="Arial" panose="020B0604020202020204" pitchFamily="34" charset="0"/>
              </a:rPr>
              <a:t>Specific to this NOFO</a:t>
            </a:r>
            <a:r>
              <a:rPr lang="en-US" altLang="en-US" sz="2000" dirty="0">
                <a:latin typeface="Arial" panose="020B0604020202020204" pitchFamily="34" charset="0"/>
                <a:cs typeface="Arial" panose="020B0604020202020204" pitchFamily="34" charset="0"/>
              </a:rPr>
              <a:t>” section, to help you prepare a strong application.</a:t>
            </a:r>
          </a:p>
          <a:p>
            <a:pPr>
              <a:spcBef>
                <a:spcPct val="0"/>
              </a:spcBef>
              <a:spcAft>
                <a:spcPct val="30000"/>
              </a:spcAft>
            </a:pPr>
            <a:r>
              <a:rPr lang="en-US" altLang="en-US" sz="2000" b="0" dirty="0">
                <a:latin typeface="Arial" panose="020B0604020202020204" pitchFamily="34" charset="0"/>
                <a:cs typeface="Arial" panose="020B0604020202020204" pitchFamily="34" charset="0"/>
              </a:rPr>
              <a:t>For any specific questions, </a:t>
            </a:r>
            <a:r>
              <a:rPr lang="en-US" altLang="en-US" sz="2000" b="0" u="sng" dirty="0">
                <a:latin typeface="Arial" panose="020B0604020202020204" pitchFamily="34" charset="0"/>
                <a:cs typeface="Arial" panose="020B0604020202020204" pitchFamily="34" charset="0"/>
              </a:rPr>
              <a:t>contact Program </a:t>
            </a:r>
            <a:r>
              <a:rPr lang="en-US" altLang="en-US" sz="2000" u="sng" dirty="0">
                <a:latin typeface="Arial" panose="020B0604020202020204" pitchFamily="34" charset="0"/>
                <a:cs typeface="Arial" panose="020B0604020202020204" pitchFamily="34" charset="0"/>
              </a:rPr>
              <a:t>D</a:t>
            </a:r>
            <a:r>
              <a:rPr lang="en-US" altLang="en-US" sz="2000" b="0" u="sng" dirty="0">
                <a:latin typeface="Arial" panose="020B0604020202020204" pitchFamily="34" charset="0"/>
                <a:cs typeface="Arial" panose="020B0604020202020204" pitchFamily="34" charset="0"/>
              </a:rPr>
              <a:t>irectors </a:t>
            </a:r>
            <a:r>
              <a:rPr lang="en-US" altLang="en-US" sz="2000" b="0" dirty="0">
                <a:latin typeface="Arial" panose="020B0604020202020204" pitchFamily="34" charset="0"/>
                <a:cs typeface="Arial" panose="020B0604020202020204" pitchFamily="34" charset="0"/>
              </a:rPr>
              <a:t>listed on the RFA for guidance on your application.</a:t>
            </a:r>
          </a:p>
          <a:p>
            <a:pPr>
              <a:spcBef>
                <a:spcPct val="0"/>
              </a:spcBef>
              <a:spcAft>
                <a:spcPct val="30000"/>
              </a:spcAft>
            </a:pPr>
            <a:r>
              <a:rPr lang="en-US" altLang="en-US" sz="2000" dirty="0">
                <a:solidFill>
                  <a:schemeClr val="accent5"/>
                </a:solidFill>
                <a:latin typeface="Arial" panose="020B0604020202020204" pitchFamily="34" charset="0"/>
                <a:cs typeface="Arial" panose="020B0604020202020204" pitchFamily="34" charset="0"/>
              </a:rPr>
              <a:t>Application due date</a:t>
            </a:r>
            <a:r>
              <a:rPr lang="en-US" altLang="en-US" sz="2000" dirty="0">
                <a:latin typeface="Arial" panose="020B0604020202020204" pitchFamily="34" charset="0"/>
                <a:cs typeface="Arial" panose="020B0604020202020204" pitchFamily="34" charset="0"/>
              </a:rPr>
              <a:t>: December 05, 2023</a:t>
            </a:r>
          </a:p>
          <a:p>
            <a:pPr>
              <a:spcBef>
                <a:spcPct val="0"/>
              </a:spcBef>
              <a:spcAft>
                <a:spcPct val="30000"/>
              </a:spcAft>
            </a:pPr>
            <a:r>
              <a:rPr lang="en-US" altLang="en-US" sz="2000" dirty="0">
                <a:solidFill>
                  <a:schemeClr val="accent5"/>
                </a:solidFill>
                <a:latin typeface="Arial" panose="020B0604020202020204" pitchFamily="34" charset="0"/>
                <a:cs typeface="Arial" panose="020B0604020202020204" pitchFamily="34" charset="0"/>
              </a:rPr>
              <a:t>Award start date </a:t>
            </a:r>
            <a:r>
              <a:rPr lang="en-US" altLang="en-US" sz="2000" dirty="0">
                <a:latin typeface="Arial" panose="020B0604020202020204" pitchFamily="34" charset="0"/>
                <a:cs typeface="Arial" panose="020B0604020202020204" pitchFamily="34" charset="0"/>
              </a:rPr>
              <a:t>(earliest): July 2024</a:t>
            </a:r>
          </a:p>
        </p:txBody>
      </p:sp>
      <p:cxnSp>
        <p:nvCxnSpPr>
          <p:cNvPr id="4" name="Straight Connector 3">
            <a:extLst>
              <a:ext uri="{C183D7F6-B498-43B3-948B-1728B52AA6E4}">
                <adec:decorative xmlns:adec="http://schemas.microsoft.com/office/drawing/2017/decorative" val="1"/>
              </a:ext>
            </a:extLst>
          </p:cNvPr>
          <p:cNvCxnSpPr/>
          <p:nvPr/>
        </p:nvCxnSpPr>
        <p:spPr>
          <a:xfrm>
            <a:off x="227583" y="1072353"/>
            <a:ext cx="11485447" cy="2024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985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76406" y="207799"/>
            <a:ext cx="9697844" cy="609600"/>
          </a:xfrm>
        </p:spPr>
        <p:txBody>
          <a:bodyPr>
            <a:noAutofit/>
          </a:bodyPr>
          <a:lstStyle/>
          <a:p>
            <a:pPr algn="ctr" eaLnBrk="1" hangingPunct="1"/>
            <a:r>
              <a:rPr lang="en-US" altLang="en-US" sz="3200" b="1" dirty="0">
                <a:latin typeface="Arial" panose="020B0604020202020204" pitchFamily="34" charset="0"/>
                <a:cs typeface="Arial" panose="020B0604020202020204" pitchFamily="34" charset="0"/>
              </a:rPr>
              <a:t>Frequently Asked Questions</a:t>
            </a:r>
          </a:p>
        </p:txBody>
      </p:sp>
      <p:sp>
        <p:nvSpPr>
          <p:cNvPr id="25603" name="Content Placeholder 2"/>
          <p:cNvSpPr>
            <a:spLocks noGrp="1"/>
          </p:cNvSpPr>
          <p:nvPr>
            <p:ph idx="1"/>
          </p:nvPr>
        </p:nvSpPr>
        <p:spPr>
          <a:xfrm>
            <a:off x="483010" y="1040416"/>
            <a:ext cx="11485447" cy="5554704"/>
          </a:xfrm>
        </p:spPr>
        <p:txBody>
          <a:bodyPr>
            <a:noAutofit/>
          </a:bodyPr>
          <a:lstStyle/>
          <a:p>
            <a:pPr marL="0" indent="0">
              <a:spcBef>
                <a:spcPct val="0"/>
              </a:spcBef>
              <a:spcAft>
                <a:spcPct val="30000"/>
              </a:spcAft>
              <a:buNone/>
            </a:pPr>
            <a:r>
              <a:rPr lang="en-US" altLang="en-US" sz="1800" dirty="0">
                <a:solidFill>
                  <a:srgbClr val="0070C0"/>
                </a:solidFill>
                <a:latin typeface="Arial" panose="020B0604020202020204" pitchFamily="34" charset="0"/>
                <a:cs typeface="Arial" panose="020B0604020202020204" pitchFamily="34" charset="0"/>
              </a:rPr>
              <a:t>Is there a requirement for an ESI to act as Co-PI?</a:t>
            </a:r>
            <a:r>
              <a:rPr lang="en-US" altLang="en-US" sz="1800" dirty="0">
                <a:latin typeface="Arial" panose="020B0604020202020204" pitchFamily="34" charset="0"/>
                <a:cs typeface="Arial" panose="020B0604020202020204" pitchFamily="34" charset="0"/>
              </a:rPr>
              <a:t> </a:t>
            </a:r>
          </a:p>
          <a:p>
            <a:pPr marL="0" indent="0">
              <a:spcBef>
                <a:spcPct val="0"/>
              </a:spcBef>
              <a:spcAft>
                <a:spcPct val="30000"/>
              </a:spcAft>
              <a:buNone/>
            </a:pPr>
            <a:r>
              <a:rPr lang="en-US" altLang="en-US" sz="1800" dirty="0">
                <a:latin typeface="Arial" panose="020B0604020202020204" pitchFamily="34" charset="0"/>
                <a:cs typeface="Arial" panose="020B0604020202020204" pitchFamily="34" charset="0"/>
              </a:rPr>
              <a:t>No, the ESI may hold the title of Postdoctoral Fellow, Staff Scientist, Research Associate, Instructor, Assistant Professor, or equivalent and should be within 6-8-years following completion of a professional degree or subsequent mentored academic or clinical training program.</a:t>
            </a:r>
          </a:p>
          <a:p>
            <a:pPr marL="0" indent="0">
              <a:spcBef>
                <a:spcPct val="0"/>
              </a:spcBef>
              <a:spcAft>
                <a:spcPct val="30000"/>
              </a:spcAft>
              <a:buNone/>
            </a:pPr>
            <a:endParaRPr lang="en-US" altLang="en-US" sz="1200" dirty="0">
              <a:latin typeface="Arial" panose="020B0604020202020204" pitchFamily="34" charset="0"/>
              <a:cs typeface="Arial" panose="020B0604020202020204" pitchFamily="34" charset="0"/>
            </a:endParaRPr>
          </a:p>
          <a:p>
            <a:pPr marL="0" indent="0">
              <a:spcBef>
                <a:spcPct val="0"/>
              </a:spcBef>
              <a:spcAft>
                <a:spcPct val="30000"/>
              </a:spcAft>
              <a:buNone/>
            </a:pPr>
            <a:r>
              <a:rPr lang="en-US" altLang="en-US" sz="1800" dirty="0">
                <a:solidFill>
                  <a:srgbClr val="0070C0"/>
                </a:solidFill>
                <a:latin typeface="Arial" panose="020B0604020202020204" pitchFamily="34" charset="0"/>
                <a:cs typeface="Arial" panose="020B0604020202020204" pitchFamily="34" charset="0"/>
              </a:rPr>
              <a:t>Are HTAN data subtypes limited to previously data subtypes? </a:t>
            </a:r>
          </a:p>
          <a:p>
            <a:pPr marL="0" indent="0">
              <a:spcBef>
                <a:spcPct val="0"/>
              </a:spcBef>
              <a:spcAft>
                <a:spcPct val="30000"/>
              </a:spcAft>
              <a:buNone/>
            </a:pPr>
            <a:r>
              <a:rPr lang="en-US" altLang="en-US" sz="1800" dirty="0">
                <a:latin typeface="Arial" panose="020B0604020202020204" pitchFamily="34" charset="0"/>
                <a:cs typeface="Arial" panose="020B0604020202020204" pitchFamily="34" charset="0"/>
              </a:rPr>
              <a:t>Any data subtype may be utilized that would support the application. </a:t>
            </a:r>
            <a:r>
              <a:rPr lang="en-US" altLang="en-US" sz="1800" u="sng" dirty="0">
                <a:latin typeface="Arial" panose="020B0604020202020204" pitchFamily="34" charset="0"/>
                <a:cs typeface="Arial" panose="020B0604020202020204" pitchFamily="34" charset="0"/>
              </a:rPr>
              <a:t>Two previously established data subtypes within HTAN must be included and one must be spatial</a:t>
            </a:r>
            <a:r>
              <a:rPr lang="en-US" altLang="en-US" sz="1800" dirty="0">
                <a:latin typeface="Arial" panose="020B0604020202020204" pitchFamily="34" charset="0"/>
                <a:cs typeface="Arial" panose="020B0604020202020204" pitchFamily="34" charset="0"/>
              </a:rPr>
              <a:t>. </a:t>
            </a:r>
          </a:p>
          <a:p>
            <a:pPr marL="0" indent="0">
              <a:spcBef>
                <a:spcPct val="0"/>
              </a:spcBef>
              <a:spcAft>
                <a:spcPct val="30000"/>
              </a:spcAft>
              <a:buNone/>
            </a:pPr>
            <a:endParaRPr lang="en-US" altLang="en-US" sz="1200" dirty="0">
              <a:latin typeface="Arial" panose="020B0604020202020204" pitchFamily="34" charset="0"/>
              <a:cs typeface="Arial" panose="020B0604020202020204" pitchFamily="34" charset="0"/>
            </a:endParaRPr>
          </a:p>
          <a:p>
            <a:pPr marL="0" indent="0">
              <a:spcBef>
                <a:spcPct val="0"/>
              </a:spcBef>
              <a:spcAft>
                <a:spcPct val="30000"/>
              </a:spcAft>
              <a:buNone/>
            </a:pPr>
            <a:r>
              <a:rPr lang="en-US" altLang="en-US" sz="1800" dirty="0">
                <a:solidFill>
                  <a:srgbClr val="0070C0"/>
                </a:solidFill>
                <a:latin typeface="Arial" panose="020B0604020202020204" pitchFamily="34" charset="0"/>
                <a:cs typeface="Arial" panose="020B0604020202020204" pitchFamily="34" charset="0"/>
              </a:rPr>
              <a:t>How many samples must be included?</a:t>
            </a:r>
          </a:p>
          <a:p>
            <a:pPr marL="0" indent="0">
              <a:spcBef>
                <a:spcPct val="0"/>
              </a:spcBef>
              <a:spcAft>
                <a:spcPct val="30000"/>
              </a:spcAft>
              <a:buNone/>
            </a:pPr>
            <a:r>
              <a:rPr lang="en-US" altLang="en-US" sz="1800" dirty="0">
                <a:latin typeface="Arial" panose="020B0604020202020204" pitchFamily="34" charset="0"/>
                <a:cs typeface="Arial" panose="020B0604020202020204" pitchFamily="34" charset="0"/>
              </a:rPr>
              <a:t>The number of samples and timepoints in longitudinal samples is dependent on study design.</a:t>
            </a:r>
          </a:p>
          <a:p>
            <a:pPr marL="0" indent="0">
              <a:spcBef>
                <a:spcPct val="0"/>
              </a:spcBef>
              <a:spcAft>
                <a:spcPct val="30000"/>
              </a:spcAft>
              <a:buNone/>
            </a:pPr>
            <a:endParaRPr lang="en-US" altLang="en-US" sz="1200" dirty="0">
              <a:latin typeface="Arial" panose="020B0604020202020204" pitchFamily="34" charset="0"/>
              <a:cs typeface="Arial" panose="020B0604020202020204" pitchFamily="34" charset="0"/>
            </a:endParaRPr>
          </a:p>
          <a:p>
            <a:pPr marL="0" indent="0">
              <a:spcBef>
                <a:spcPct val="0"/>
              </a:spcBef>
              <a:spcAft>
                <a:spcPct val="30000"/>
              </a:spcAft>
              <a:buNone/>
            </a:pPr>
            <a:r>
              <a:rPr lang="en-US" altLang="en-US" sz="1800" dirty="0">
                <a:solidFill>
                  <a:srgbClr val="0070C0"/>
                </a:solidFill>
                <a:latin typeface="Arial" panose="020B0604020202020204" pitchFamily="34" charset="0"/>
                <a:cs typeface="Arial" panose="020B0604020202020204" pitchFamily="34" charset="0"/>
              </a:rPr>
              <a:t>Can PIs be members of another application or leverage other consortiums/grants?</a:t>
            </a:r>
          </a:p>
          <a:p>
            <a:pPr marL="0" indent="0">
              <a:spcBef>
                <a:spcPct val="0"/>
              </a:spcBef>
              <a:spcAft>
                <a:spcPct val="30000"/>
              </a:spcAft>
              <a:buNone/>
            </a:pPr>
            <a:r>
              <a:rPr lang="en-US" altLang="en-US" sz="1800" dirty="0">
                <a:latin typeface="Arial" panose="020B0604020202020204" pitchFamily="34" charset="0"/>
                <a:cs typeface="Arial" panose="020B0604020202020204" pitchFamily="34" charset="0"/>
              </a:rPr>
              <a:t>Yes; however, the contact PI may not be a contact PI for another application.</a:t>
            </a:r>
          </a:p>
          <a:p>
            <a:pPr marL="0" indent="0">
              <a:spcBef>
                <a:spcPct val="0"/>
              </a:spcBef>
              <a:spcAft>
                <a:spcPct val="30000"/>
              </a:spcAft>
              <a:buNone/>
            </a:pPr>
            <a:endParaRPr lang="en-US" altLang="en-US" sz="1200" dirty="0">
              <a:latin typeface="Arial" panose="020B0604020202020204" pitchFamily="34" charset="0"/>
              <a:cs typeface="Arial" panose="020B0604020202020204" pitchFamily="34" charset="0"/>
            </a:endParaRPr>
          </a:p>
          <a:p>
            <a:pPr marL="0" indent="0">
              <a:spcBef>
                <a:spcPct val="0"/>
              </a:spcBef>
              <a:spcAft>
                <a:spcPct val="30000"/>
              </a:spcAft>
              <a:buNone/>
            </a:pPr>
            <a:r>
              <a:rPr lang="en-US" altLang="en-US" sz="1800" dirty="0">
                <a:solidFill>
                  <a:srgbClr val="0070C0"/>
                </a:solidFill>
                <a:latin typeface="Arial" panose="020B0604020202020204" pitchFamily="34" charset="0"/>
                <a:cs typeface="Arial" panose="020B0604020202020204" pitchFamily="34" charset="0"/>
              </a:rPr>
              <a:t>Are specific aims required to be organized according to the three integrated functions of the PCA Research Center?</a:t>
            </a:r>
          </a:p>
          <a:p>
            <a:pPr marL="0" indent="0">
              <a:spcBef>
                <a:spcPct val="0"/>
              </a:spcBef>
              <a:spcAft>
                <a:spcPct val="30000"/>
              </a:spcAft>
              <a:buNone/>
            </a:pPr>
            <a:r>
              <a:rPr lang="en-US" altLang="en-US" sz="1800" dirty="0">
                <a:latin typeface="Arial" panose="020B0604020202020204" pitchFamily="34" charset="0"/>
                <a:cs typeface="Arial" panose="020B0604020202020204" pitchFamily="34" charset="0"/>
              </a:rPr>
              <a:t>No. The three integrated functions must be included in the research strategy but are not required to be divided into individual specific aims.</a:t>
            </a:r>
          </a:p>
          <a:p>
            <a:pPr marL="0" indent="0">
              <a:spcBef>
                <a:spcPct val="0"/>
              </a:spcBef>
              <a:spcAft>
                <a:spcPct val="30000"/>
              </a:spcAft>
              <a:buNone/>
            </a:pPr>
            <a:endParaRPr lang="en-US" altLang="en-US" sz="2000" dirty="0">
              <a:latin typeface="Arial" panose="020B060402020202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p:nvPr/>
        </p:nvCxnSpPr>
        <p:spPr>
          <a:xfrm>
            <a:off x="319977" y="797155"/>
            <a:ext cx="11485447" cy="2024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181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378713" y="758284"/>
            <a:ext cx="2917786"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Thank you!</a:t>
            </a:r>
          </a:p>
        </p:txBody>
      </p:sp>
    </p:spTree>
    <p:extLst>
      <p:ext uri="{BB962C8B-B14F-4D97-AF65-F5344CB8AC3E}">
        <p14:creationId xmlns:p14="http://schemas.microsoft.com/office/powerpoint/2010/main" val="1672341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7704142E-4A6F-5A61-522C-8AC1217691B4}"/>
              </a:ext>
            </a:extLst>
          </p:cNvPr>
          <p:cNvSpPr txBox="1">
            <a:spLocks noGrp="1"/>
          </p:cNvSpPr>
          <p:nvPr>
            <p:ph type="title" idx="4294967295"/>
          </p:nvPr>
        </p:nvSpPr>
        <p:spPr>
          <a:xfrm>
            <a:off x="304800" y="307557"/>
            <a:ext cx="10839451" cy="423193"/>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377" rtl="0" eaLnBrk="1" latinLnBrk="0" hangingPunct="1">
              <a:lnSpc>
                <a:spcPct val="90000"/>
              </a:lnSpc>
              <a:spcBef>
                <a:spcPct val="0"/>
              </a:spcBef>
              <a:buNone/>
              <a:defRPr sz="3200" kern="1200" baseline="0">
                <a:solidFill>
                  <a:srgbClr val="123E57"/>
                </a:solidFill>
                <a:latin typeface="+mj-lt"/>
                <a:ea typeface="+mj-ea"/>
                <a:cs typeface="SapientSansBold"/>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The NCI Human Tumor Atlas Network (HTAN)</a:t>
            </a:r>
          </a:p>
        </p:txBody>
      </p:sp>
      <p:sp>
        <p:nvSpPr>
          <p:cNvPr id="3" name="Content Placeholder 2">
            <a:extLst>
              <a:ext uri="{FF2B5EF4-FFF2-40B4-BE49-F238E27FC236}">
                <a16:creationId xmlns:a16="http://schemas.microsoft.com/office/drawing/2014/main" id="{6D69B634-5101-6C27-FDD0-6F2F08FB468E}"/>
              </a:ext>
              <a:ext uri="{C183D7F6-B498-43B3-948B-1728B52AA6E4}">
                <adec:decorative xmlns:adec="http://schemas.microsoft.com/office/drawing/2017/decorative" val="1"/>
              </a:ext>
            </a:extLst>
          </p:cNvPr>
          <p:cNvSpPr txBox="1">
            <a:spLocks/>
          </p:cNvSpPr>
          <p:nvPr/>
        </p:nvSpPr>
        <p:spPr>
          <a:xfrm>
            <a:off x="217741" y="1301587"/>
            <a:ext cx="6673124" cy="4800600"/>
          </a:xfrm>
          <a:prstGeom prst="rect">
            <a:avLst/>
          </a:prstGeom>
        </p:spPr>
        <p:txBody>
          <a:bodyPr vert="horz" lIns="121920" tIns="60960" rIns="121920" bIns="60960" rtlCol="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800"/>
              </a:spcAft>
              <a:buClr>
                <a:schemeClr val="accent1">
                  <a:lumMod val="75000"/>
                </a:schemeClr>
              </a:buClr>
              <a:buNone/>
            </a:pPr>
            <a:r>
              <a:rPr lang="en-US" sz="2400" b="1" dirty="0">
                <a:latin typeface="Arial" panose="020B0604020202020204" pitchFamily="34" charset="0"/>
                <a:cs typeface="Arial" panose="020B0604020202020204" pitchFamily="34" charset="0"/>
              </a:rPr>
              <a:t>Overarching program goal: </a:t>
            </a:r>
            <a:r>
              <a:rPr lang="en-US" sz="2400" dirty="0">
                <a:latin typeface="Arial" panose="020B0604020202020204" pitchFamily="34" charset="0"/>
                <a:cs typeface="Arial" panose="020B0604020202020204" pitchFamily="34" charset="0"/>
              </a:rPr>
              <a:t>Construct dynamic 3D atlases of human cancers </a:t>
            </a:r>
          </a:p>
          <a:p>
            <a:pPr>
              <a:spcAft>
                <a:spcPts val="800"/>
              </a:spcAft>
              <a:buClr>
                <a:schemeClr val="accent1">
                  <a:lumMod val="75000"/>
                </a:schemeClr>
              </a:buClr>
              <a:buFont typeface="Wingdings" pitchFamily="2" charset="2"/>
              <a:buChar char="§"/>
            </a:pPr>
            <a:r>
              <a:rPr lang="en-US" sz="2133" b="1" i="1" dirty="0">
                <a:solidFill>
                  <a:schemeClr val="accent1">
                    <a:lumMod val="75000"/>
                  </a:schemeClr>
                </a:solidFill>
                <a:latin typeface="Arial" panose="020B0604020202020204" pitchFamily="34" charset="0"/>
                <a:cs typeface="Arial" panose="020B0604020202020204" pitchFamily="34" charset="0"/>
              </a:rPr>
              <a:t>Integrate</a:t>
            </a:r>
            <a:r>
              <a:rPr lang="en-US" sz="2133" i="1" dirty="0">
                <a:solidFill>
                  <a:srgbClr val="C00000"/>
                </a:solidFill>
                <a:latin typeface="Arial" panose="020B0604020202020204" pitchFamily="34" charset="0"/>
                <a:cs typeface="Arial" panose="020B0604020202020204" pitchFamily="34" charset="0"/>
              </a:rPr>
              <a:t> </a:t>
            </a:r>
            <a:r>
              <a:rPr lang="en-US" sz="2133" dirty="0">
                <a:latin typeface="Arial" panose="020B0604020202020204" pitchFamily="34" charset="0"/>
                <a:cs typeface="Arial" panose="020B0604020202020204" pitchFamily="34" charset="0"/>
              </a:rPr>
              <a:t>molecular, cellular, and tumor tissue composition and architecture, including the microenvironment and immune milieu.</a:t>
            </a:r>
          </a:p>
          <a:p>
            <a:pPr>
              <a:spcAft>
                <a:spcPts val="800"/>
              </a:spcAft>
              <a:buClr>
                <a:schemeClr val="accent1">
                  <a:lumMod val="75000"/>
                </a:schemeClr>
              </a:buClr>
              <a:buFont typeface="Wingdings" pitchFamily="2" charset="2"/>
              <a:buChar char="§"/>
            </a:pPr>
            <a:r>
              <a:rPr lang="en-US" sz="2133" dirty="0">
                <a:latin typeface="Arial" panose="020B0604020202020204" pitchFamily="34" charset="0"/>
                <a:cs typeface="Arial" panose="020B0604020202020204" pitchFamily="34" charset="0"/>
              </a:rPr>
              <a:t>Describe </a:t>
            </a:r>
            <a:r>
              <a:rPr lang="en-US" sz="2133" b="1" i="1" dirty="0">
                <a:solidFill>
                  <a:schemeClr val="accent1">
                    <a:lumMod val="75000"/>
                  </a:schemeClr>
                </a:solidFill>
                <a:latin typeface="Arial" panose="020B0604020202020204" pitchFamily="34" charset="0"/>
                <a:cs typeface="Arial" panose="020B0604020202020204" pitchFamily="34" charset="0"/>
              </a:rPr>
              <a:t>transitions during cancer</a:t>
            </a:r>
            <a:r>
              <a:rPr lang="en-US" sz="2133" i="1" dirty="0">
                <a:latin typeface="Arial" panose="020B0604020202020204" pitchFamily="34" charset="0"/>
                <a:cs typeface="Arial" panose="020B0604020202020204" pitchFamily="34" charset="0"/>
              </a:rPr>
              <a:t>: </a:t>
            </a:r>
            <a:r>
              <a:rPr lang="en-US" sz="2133" dirty="0">
                <a:latin typeface="Arial" panose="020B0604020202020204" pitchFamily="34" charset="0"/>
                <a:cs typeface="Arial" panose="020B0604020202020204" pitchFamily="34" charset="0"/>
              </a:rPr>
              <a:t>pre-malignant lesions to malignancy, locally invasive to metastatic cancer, response to therapy.</a:t>
            </a:r>
          </a:p>
          <a:p>
            <a:pPr>
              <a:spcAft>
                <a:spcPts val="800"/>
              </a:spcAft>
              <a:buClr>
                <a:schemeClr val="accent1">
                  <a:lumMod val="75000"/>
                </a:schemeClr>
              </a:buClr>
              <a:buFont typeface="Wingdings" pitchFamily="2" charset="2"/>
              <a:buChar char="§"/>
            </a:pPr>
            <a:r>
              <a:rPr lang="en-US" sz="2133" dirty="0">
                <a:latin typeface="Arial" panose="020B0604020202020204" pitchFamily="34" charset="0"/>
                <a:cs typeface="Arial" panose="020B0604020202020204" pitchFamily="34" charset="0"/>
              </a:rPr>
              <a:t>Represent a </a:t>
            </a:r>
            <a:r>
              <a:rPr lang="en-US" sz="2133" b="1" i="1" dirty="0">
                <a:solidFill>
                  <a:schemeClr val="accent1">
                    <a:lumMod val="75000"/>
                  </a:schemeClr>
                </a:solidFill>
                <a:latin typeface="Arial" panose="020B0604020202020204" pitchFamily="34" charset="0"/>
                <a:cs typeface="Arial" panose="020B0604020202020204" pitchFamily="34" charset="0"/>
              </a:rPr>
              <a:t>diverse patient population</a:t>
            </a:r>
            <a:r>
              <a:rPr lang="en-US" sz="2133" dirty="0">
                <a:latin typeface="Arial" panose="020B0604020202020204" pitchFamily="34" charset="0"/>
                <a:cs typeface="Arial" panose="020B0604020202020204" pitchFamily="34" charset="0"/>
              </a:rPr>
              <a:t>, including underrepresented and underserved patients.</a:t>
            </a:r>
          </a:p>
          <a:p>
            <a:pPr>
              <a:spcAft>
                <a:spcPts val="800"/>
              </a:spcAft>
              <a:buClr>
                <a:schemeClr val="accent1">
                  <a:lumMod val="75000"/>
                </a:schemeClr>
              </a:buClr>
              <a:buFont typeface="Wingdings" pitchFamily="2" charset="2"/>
              <a:buChar char="§"/>
            </a:pPr>
            <a:r>
              <a:rPr lang="en-US" sz="2133" dirty="0">
                <a:latin typeface="Arial" panose="020B0604020202020204" pitchFamily="34" charset="0"/>
                <a:cs typeface="Arial" panose="020B0604020202020204" pitchFamily="34" charset="0"/>
              </a:rPr>
              <a:t>Enable </a:t>
            </a:r>
            <a:r>
              <a:rPr lang="en-US" sz="2133" b="1" i="1" dirty="0">
                <a:solidFill>
                  <a:schemeClr val="accent1">
                    <a:lumMod val="75000"/>
                  </a:schemeClr>
                </a:solidFill>
                <a:latin typeface="Arial" panose="020B0604020202020204" pitchFamily="34" charset="0"/>
                <a:cs typeface="Arial" panose="020B0604020202020204" pitchFamily="34" charset="0"/>
              </a:rPr>
              <a:t>predictive modeling</a:t>
            </a:r>
            <a:r>
              <a:rPr lang="en-US" sz="2133" i="1" dirty="0">
                <a:solidFill>
                  <a:srgbClr val="C00000"/>
                </a:solidFill>
                <a:latin typeface="Arial" panose="020B0604020202020204" pitchFamily="34" charset="0"/>
                <a:cs typeface="Arial" panose="020B0604020202020204" pitchFamily="34" charset="0"/>
              </a:rPr>
              <a:t> </a:t>
            </a:r>
            <a:r>
              <a:rPr lang="en-US" sz="2133" dirty="0">
                <a:latin typeface="Arial" panose="020B0604020202020204" pitchFamily="34" charset="0"/>
                <a:cs typeface="Arial" panose="020B0604020202020204" pitchFamily="34" charset="0"/>
              </a:rPr>
              <a:t>to discover biomarkers, understand basic cancer mechanisms, (eventually) refine therapeutic choices for patients.</a:t>
            </a:r>
          </a:p>
        </p:txBody>
      </p:sp>
      <p:sp>
        <p:nvSpPr>
          <p:cNvPr id="6" name="TextBox 5">
            <a:extLst>
              <a:ext uri="{FF2B5EF4-FFF2-40B4-BE49-F238E27FC236}">
                <a16:creationId xmlns:a16="http://schemas.microsoft.com/office/drawing/2014/main" id="{FD773D60-4C85-5F35-D595-A84AE051FEE5}"/>
              </a:ext>
            </a:extLst>
          </p:cNvPr>
          <p:cNvSpPr txBox="1"/>
          <p:nvPr/>
        </p:nvSpPr>
        <p:spPr>
          <a:xfrm>
            <a:off x="9191606" y="6619538"/>
            <a:ext cx="2520242" cy="276999"/>
          </a:xfrm>
          <a:prstGeom prst="rect">
            <a:avLst/>
          </a:prstGeom>
          <a:noFill/>
        </p:spPr>
        <p:txBody>
          <a:bodyPr wrap="none" rtlCol="0">
            <a:spAutoFit/>
          </a:bodyPr>
          <a:lstStyle/>
          <a:p>
            <a:pPr algn="r" defTabSz="914354"/>
            <a:r>
              <a:rPr lang="en-US" sz="1200" i="1">
                <a:solidFill>
                  <a:prstClr val="black"/>
                </a:solidFill>
                <a:latin typeface="Arial" panose="020B0604020202020204" pitchFamily="34" charset="0"/>
                <a:cs typeface="Arial" panose="020B0604020202020204" pitchFamily="34" charset="0"/>
                <a:sym typeface="Arial"/>
              </a:rPr>
              <a:t>Rozenblatt-Rosen et al., Cell 2020</a:t>
            </a:r>
          </a:p>
        </p:txBody>
      </p:sp>
      <p:grpSp>
        <p:nvGrpSpPr>
          <p:cNvPr id="7" name="Group 6" descr="A graphic depicting crucial transitions in cancer.">
            <a:extLst>
              <a:ext uri="{FF2B5EF4-FFF2-40B4-BE49-F238E27FC236}">
                <a16:creationId xmlns:a16="http://schemas.microsoft.com/office/drawing/2014/main" id="{CF1025FC-8138-EAAF-0C42-6013B054541E}"/>
              </a:ext>
            </a:extLst>
          </p:cNvPr>
          <p:cNvGrpSpPr/>
          <p:nvPr/>
        </p:nvGrpSpPr>
        <p:grpSpPr>
          <a:xfrm>
            <a:off x="7024829" y="1131379"/>
            <a:ext cx="4963243" cy="5291719"/>
            <a:chOff x="5172216" y="848869"/>
            <a:chExt cx="3599657" cy="4101084"/>
          </a:xfrm>
        </p:grpSpPr>
        <p:pic>
          <p:nvPicPr>
            <p:cNvPr id="8" name="Picture 7">
              <a:extLst>
                <a:ext uri="{FF2B5EF4-FFF2-40B4-BE49-F238E27FC236}">
                  <a16:creationId xmlns:a16="http://schemas.microsoft.com/office/drawing/2014/main" id="{7F17A02F-8084-4E49-91EB-85DC8F3977CE}"/>
                </a:ext>
              </a:extLst>
            </p:cNvPr>
            <p:cNvPicPr>
              <a:picLocks noChangeAspect="1"/>
            </p:cNvPicPr>
            <p:nvPr/>
          </p:nvPicPr>
          <p:blipFill>
            <a:blip r:embed="rId3"/>
            <a:stretch>
              <a:fillRect/>
            </a:stretch>
          </p:blipFill>
          <p:spPr>
            <a:xfrm>
              <a:off x="5172216" y="1645500"/>
              <a:ext cx="3589640" cy="1527506"/>
            </a:xfrm>
            <a:prstGeom prst="rect">
              <a:avLst/>
            </a:prstGeom>
          </p:spPr>
        </p:pic>
        <p:pic>
          <p:nvPicPr>
            <p:cNvPr id="9" name="Picture 8">
              <a:extLst>
                <a:ext uri="{FF2B5EF4-FFF2-40B4-BE49-F238E27FC236}">
                  <a16:creationId xmlns:a16="http://schemas.microsoft.com/office/drawing/2014/main" id="{AB945340-599A-1DF1-09C4-CCA944BC2802}"/>
                </a:ext>
              </a:extLst>
            </p:cNvPr>
            <p:cNvPicPr>
              <a:picLocks noChangeAspect="1"/>
            </p:cNvPicPr>
            <p:nvPr/>
          </p:nvPicPr>
          <p:blipFill>
            <a:blip r:embed="rId4"/>
            <a:stretch>
              <a:fillRect/>
            </a:stretch>
          </p:blipFill>
          <p:spPr>
            <a:xfrm>
              <a:off x="5174064" y="3191294"/>
              <a:ext cx="3593544" cy="1758659"/>
            </a:xfrm>
            <a:prstGeom prst="rect">
              <a:avLst/>
            </a:prstGeom>
          </p:spPr>
        </p:pic>
        <p:pic>
          <p:nvPicPr>
            <p:cNvPr id="10" name="Picture 9">
              <a:extLst>
                <a:ext uri="{FF2B5EF4-FFF2-40B4-BE49-F238E27FC236}">
                  <a16:creationId xmlns:a16="http://schemas.microsoft.com/office/drawing/2014/main" id="{673385E5-0F67-F554-05C8-88C9867F32B9}"/>
                </a:ext>
              </a:extLst>
            </p:cNvPr>
            <p:cNvPicPr>
              <a:picLocks noChangeAspect="1"/>
            </p:cNvPicPr>
            <p:nvPr/>
          </p:nvPicPr>
          <p:blipFill>
            <a:blip r:embed="rId5"/>
            <a:stretch>
              <a:fillRect/>
            </a:stretch>
          </p:blipFill>
          <p:spPr>
            <a:xfrm>
              <a:off x="5172217" y="848869"/>
              <a:ext cx="3599656" cy="787982"/>
            </a:xfrm>
            <a:prstGeom prst="rect">
              <a:avLst/>
            </a:prstGeom>
          </p:spPr>
        </p:pic>
      </p:grpSp>
    </p:spTree>
    <p:extLst>
      <p:ext uri="{BB962C8B-B14F-4D97-AF65-F5344CB8AC3E}">
        <p14:creationId xmlns:p14="http://schemas.microsoft.com/office/powerpoint/2010/main" val="525007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7704142E-4A6F-5A61-522C-8AC1217691B4}"/>
              </a:ext>
            </a:extLst>
          </p:cNvPr>
          <p:cNvSpPr txBox="1">
            <a:spLocks noGrp="1"/>
          </p:cNvSpPr>
          <p:nvPr>
            <p:ph type="title" idx="4294967295"/>
          </p:nvPr>
        </p:nvSpPr>
        <p:spPr>
          <a:xfrm>
            <a:off x="304800" y="307557"/>
            <a:ext cx="10839451" cy="423193"/>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377" rtl="0" eaLnBrk="1" latinLnBrk="0" hangingPunct="1">
              <a:lnSpc>
                <a:spcPct val="90000"/>
              </a:lnSpc>
              <a:spcBef>
                <a:spcPct val="0"/>
              </a:spcBef>
              <a:buNone/>
              <a:defRPr sz="3200" kern="1200" baseline="0">
                <a:solidFill>
                  <a:srgbClr val="123E57"/>
                </a:solidFill>
                <a:latin typeface="+mj-lt"/>
                <a:ea typeface="+mj-ea"/>
                <a:cs typeface="SapientSansBold"/>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Current HTAN Atlases</a:t>
            </a:r>
          </a:p>
        </p:txBody>
      </p:sp>
      <p:pic>
        <p:nvPicPr>
          <p:cNvPr id="1026" name="Picture 2" descr="12 HTAN published precancer and tumor atlases.">
            <a:hlinkClick r:id="rId3"/>
            <a:extLst>
              <a:ext uri="{FF2B5EF4-FFF2-40B4-BE49-F238E27FC236}">
                <a16:creationId xmlns:a16="http://schemas.microsoft.com/office/drawing/2014/main" id="{D4BAF159-C9C7-AD70-F27E-FBE45D235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7" y="790724"/>
            <a:ext cx="10600135" cy="5759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E59E41-7DBC-350E-0A0D-AEDDE005E694}"/>
              </a:ext>
            </a:extLst>
          </p:cNvPr>
          <p:cNvSpPr txBox="1"/>
          <p:nvPr/>
        </p:nvSpPr>
        <p:spPr>
          <a:xfrm>
            <a:off x="7972613" y="6550446"/>
            <a:ext cx="4095564" cy="338554"/>
          </a:xfrm>
          <a:prstGeom prst="rect">
            <a:avLst/>
          </a:prstGeom>
          <a:noFill/>
        </p:spPr>
        <p:txBody>
          <a:bodyPr wrap="square" rtlCol="0">
            <a:spAutoFit/>
          </a:bodyPr>
          <a:lstStyle/>
          <a:p>
            <a:pPr defTabSz="914377"/>
            <a:r>
              <a:rPr lang="en-US" sz="1600" i="1" dirty="0">
                <a:solidFill>
                  <a:prstClr val="black"/>
                </a:solidFill>
                <a:latin typeface="Calibri" panose="020F0502020204030204"/>
              </a:rPr>
              <a:t>Figure courtesy of L. Ding, WUSTL HTAN</a:t>
            </a:r>
          </a:p>
        </p:txBody>
      </p:sp>
    </p:spTree>
    <p:extLst>
      <p:ext uri="{BB962C8B-B14F-4D97-AF65-F5344CB8AC3E}">
        <p14:creationId xmlns:p14="http://schemas.microsoft.com/office/powerpoint/2010/main" val="3916574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 name="Title 11">
            <a:extLst>
              <a:ext uri="{FF2B5EF4-FFF2-40B4-BE49-F238E27FC236}">
                <a16:creationId xmlns:a16="http://schemas.microsoft.com/office/drawing/2014/main" id="{DC8DE83B-8454-DA3E-694C-AF83F2DBF515}"/>
              </a:ext>
            </a:extLst>
          </p:cNvPr>
          <p:cNvSpPr txBox="1">
            <a:spLocks noGrp="1"/>
          </p:cNvSpPr>
          <p:nvPr>
            <p:ph type="title" idx="4294967295"/>
          </p:nvPr>
        </p:nvSpPr>
        <p:spPr>
          <a:xfrm>
            <a:off x="1862667" y="1"/>
            <a:ext cx="8695267" cy="109163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377" rtl="0" eaLnBrk="1" latinLnBrk="0" hangingPunct="1">
              <a:lnSpc>
                <a:spcPct val="90000"/>
              </a:lnSpc>
              <a:spcBef>
                <a:spcPct val="0"/>
              </a:spcBef>
              <a:buNone/>
              <a:defRPr sz="3200" kern="1200" baseline="0">
                <a:solidFill>
                  <a:srgbClr val="123E57"/>
                </a:solidFill>
                <a:latin typeface="+mj-lt"/>
                <a:ea typeface="+mj-ea"/>
                <a:cs typeface="SapientSansBold"/>
              </a:defRPr>
            </a:lvl1pPr>
          </a:lstStyle>
          <a:p>
            <a:pPr marL="0" marR="0" lvl="0" indent="0" algn="ctr" defTabSz="914354" rtl="0" eaLnBrk="1" fontAlgn="auto" latinLnBrk="0" hangingPunct="1">
              <a:lnSpc>
                <a:spcPct val="90000"/>
              </a:lnSpc>
              <a:spcBef>
                <a:spcPct val="0"/>
              </a:spcBef>
              <a:spcAft>
                <a:spcPts val="0"/>
              </a:spcAft>
              <a:buClrTx/>
              <a:buSzTx/>
              <a:buFontTx/>
              <a:buNone/>
              <a:tabLst/>
              <a:defRPr/>
            </a:pPr>
            <a:r>
              <a:rPr kumimoji="0" lang="en-US" sz="3733"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HTAN Data and Resources for the Cancer Research Community</a:t>
            </a:r>
          </a:p>
        </p:txBody>
      </p:sp>
      <p:sp>
        <p:nvSpPr>
          <p:cNvPr id="16" name="TextBox 15">
            <a:extLst>
              <a:ext uri="{FF2B5EF4-FFF2-40B4-BE49-F238E27FC236}">
                <a16:creationId xmlns:a16="http://schemas.microsoft.com/office/drawing/2014/main" id="{754E7900-C535-999A-1FC8-CF0D6A5C688B}"/>
              </a:ext>
            </a:extLst>
          </p:cNvPr>
          <p:cNvSpPr txBox="1"/>
          <p:nvPr/>
        </p:nvSpPr>
        <p:spPr>
          <a:xfrm>
            <a:off x="3430766" y="1074123"/>
            <a:ext cx="5559068" cy="502766"/>
          </a:xfrm>
          <a:prstGeom prst="rect">
            <a:avLst/>
          </a:prstGeom>
          <a:noFill/>
        </p:spPr>
        <p:txBody>
          <a:bodyPr wrap="square">
            <a:spAutoFit/>
          </a:bodyPr>
          <a:lstStyle/>
          <a:p>
            <a:pPr defTabSz="914377"/>
            <a:r>
              <a:rPr lang="en-US" sz="2667" b="1" dirty="0">
                <a:solidFill>
                  <a:srgbClr val="C00000"/>
                </a:solidFill>
                <a:latin typeface="Calibri" panose="020F0502020204030204"/>
              </a:rPr>
              <a:t>https://data.humantumoratlas.org</a:t>
            </a:r>
          </a:p>
        </p:txBody>
      </p:sp>
      <p:pic>
        <p:nvPicPr>
          <p:cNvPr id="6" name="Picture 5" descr="Screen capture of the HTAN website.">
            <a:extLst>
              <a:ext uri="{FF2B5EF4-FFF2-40B4-BE49-F238E27FC236}">
                <a16:creationId xmlns:a16="http://schemas.microsoft.com/office/drawing/2014/main" id="{2576E267-13B6-7D39-9DF0-AF5A923EBBE7}"/>
              </a:ext>
            </a:extLst>
          </p:cNvPr>
          <p:cNvPicPr>
            <a:picLocks noChangeAspect="1"/>
          </p:cNvPicPr>
          <p:nvPr/>
        </p:nvPicPr>
        <p:blipFill>
          <a:blip r:embed="rId3"/>
          <a:stretch>
            <a:fillRect/>
          </a:stretch>
        </p:blipFill>
        <p:spPr>
          <a:xfrm>
            <a:off x="0" y="1590089"/>
            <a:ext cx="12192000" cy="5194684"/>
          </a:xfrm>
          <a:prstGeom prst="rect">
            <a:avLst/>
          </a:prstGeom>
        </p:spPr>
      </p:pic>
      <p:pic>
        <p:nvPicPr>
          <p:cNvPr id="4" name="Picture 3" descr="13 Atlases; 66 Organs; 1546 Cases; 6221 Biospecimens">
            <a:extLst>
              <a:ext uri="{FF2B5EF4-FFF2-40B4-BE49-F238E27FC236}">
                <a16:creationId xmlns:a16="http://schemas.microsoft.com/office/drawing/2014/main" id="{D69B6F74-647B-881F-F1DF-115E5EC610D7}"/>
              </a:ext>
            </a:extLst>
          </p:cNvPr>
          <p:cNvPicPr>
            <a:picLocks noChangeAspect="1"/>
          </p:cNvPicPr>
          <p:nvPr/>
        </p:nvPicPr>
        <p:blipFill>
          <a:blip r:embed="rId4"/>
          <a:stretch>
            <a:fillRect/>
          </a:stretch>
        </p:blipFill>
        <p:spPr>
          <a:xfrm>
            <a:off x="1" y="5385119"/>
            <a:ext cx="12233359" cy="1368292"/>
          </a:xfrm>
          <a:prstGeom prst="rect">
            <a:avLst/>
          </a:prstGeom>
        </p:spPr>
      </p:pic>
    </p:spTree>
    <p:extLst>
      <p:ext uri="{BB962C8B-B14F-4D97-AF65-F5344CB8AC3E}">
        <p14:creationId xmlns:p14="http://schemas.microsoft.com/office/powerpoint/2010/main" val="3432572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76669-0CE9-41DE-BACC-2A195DA4FE43}"/>
              </a:ext>
            </a:extLst>
          </p:cNvPr>
          <p:cNvSpPr>
            <a:spLocks noGrp="1"/>
          </p:cNvSpPr>
          <p:nvPr>
            <p:ph type="title"/>
          </p:nvPr>
        </p:nvSpPr>
        <p:spPr>
          <a:xfrm>
            <a:off x="557797" y="355032"/>
            <a:ext cx="10887456" cy="423193"/>
          </a:xfrm>
        </p:spPr>
        <p:txBody>
          <a:bodyPr/>
          <a:lstStyle/>
          <a:p>
            <a:r>
              <a:rPr lang="en-US" sz="3733" b="1" dirty="0">
                <a:solidFill>
                  <a:srgbClr val="000000"/>
                </a:solidFill>
              </a:rPr>
              <a:t>HTAN Organization</a:t>
            </a:r>
          </a:p>
        </p:txBody>
      </p:sp>
      <p:sp>
        <p:nvSpPr>
          <p:cNvPr id="4" name="Rectangle 3">
            <a:extLst>
              <a:ext uri="{FF2B5EF4-FFF2-40B4-BE49-F238E27FC236}">
                <a16:creationId xmlns:a16="http://schemas.microsoft.com/office/drawing/2014/main" id="{A459987A-1214-8F03-BB74-6A3C9FDDB485}"/>
              </a:ext>
            </a:extLst>
          </p:cNvPr>
          <p:cNvSpPr/>
          <p:nvPr/>
        </p:nvSpPr>
        <p:spPr>
          <a:xfrm>
            <a:off x="5927556" y="262690"/>
            <a:ext cx="5570621" cy="517359"/>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cs typeface="Arial"/>
              </a:rPr>
              <a:t>HTAN Steering Committee</a:t>
            </a:r>
            <a:endParaRPr lang="en-US" sz="2400"/>
          </a:p>
        </p:txBody>
      </p:sp>
      <p:sp>
        <p:nvSpPr>
          <p:cNvPr id="6" name="TextBox 5">
            <a:extLst>
              <a:ext uri="{FF2B5EF4-FFF2-40B4-BE49-F238E27FC236}">
                <a16:creationId xmlns:a16="http://schemas.microsoft.com/office/drawing/2014/main" id="{BCCE646B-39AA-45EF-8CAF-FF85AE6750A3}"/>
              </a:ext>
            </a:extLst>
          </p:cNvPr>
          <p:cNvSpPr txBox="1"/>
          <p:nvPr/>
        </p:nvSpPr>
        <p:spPr>
          <a:xfrm>
            <a:off x="425553" y="1885038"/>
            <a:ext cx="5392335" cy="3252878"/>
          </a:xfrm>
          <a:prstGeom prst="rect">
            <a:avLst/>
          </a:prstGeom>
          <a:noFill/>
        </p:spPr>
        <p:txBody>
          <a:bodyPr wrap="square" rtlCol="0">
            <a:spAutoFit/>
          </a:bodyPr>
          <a:lstStyle/>
          <a:p>
            <a:pPr lvl="0"/>
            <a:r>
              <a:rPr lang="en-US" sz="1867" b="1" u="sng" dirty="0">
                <a:solidFill>
                  <a:srgbClr val="000000"/>
                </a:solidFill>
                <a:latin typeface="Arial"/>
              </a:rPr>
              <a:t>Components of the HTAN</a:t>
            </a:r>
            <a:r>
              <a:rPr lang="en-US" sz="1867" b="1" dirty="0">
                <a:solidFill>
                  <a:srgbClr val="000000"/>
                </a:solidFill>
                <a:latin typeface="Arial"/>
              </a:rPr>
              <a:t>: </a:t>
            </a:r>
          </a:p>
          <a:p>
            <a:pPr lvl="0"/>
            <a:endParaRPr lang="en-US" sz="1867" dirty="0">
              <a:solidFill>
                <a:srgbClr val="000000"/>
              </a:solidFill>
              <a:latin typeface="Arial"/>
            </a:endParaRPr>
          </a:p>
          <a:p>
            <a:r>
              <a:rPr lang="en-US" sz="1867" dirty="0">
                <a:solidFill>
                  <a:srgbClr val="000000"/>
                </a:solidFill>
                <a:latin typeface="Arial"/>
              </a:rPr>
              <a:t>Human Tumor Atlas (HTA) Research Centers</a:t>
            </a:r>
          </a:p>
          <a:p>
            <a:r>
              <a:rPr lang="en-US" sz="1867" dirty="0">
                <a:solidFill>
                  <a:srgbClr val="000000"/>
                </a:solidFill>
                <a:latin typeface="Arial"/>
                <a:hlinkClick r:id="rId3"/>
              </a:rPr>
              <a:t>RFA-CA-23-039</a:t>
            </a:r>
            <a:r>
              <a:rPr lang="en-US" sz="1867" dirty="0">
                <a:solidFill>
                  <a:srgbClr val="000000"/>
                </a:solidFill>
                <a:latin typeface="Arial"/>
              </a:rPr>
              <a:t> (U01</a:t>
            </a:r>
            <a:r>
              <a:rPr lang="en-US" sz="1867" b="1" dirty="0">
                <a:solidFill>
                  <a:srgbClr val="000000"/>
                </a:solidFill>
                <a:latin typeface="Arial"/>
              </a:rPr>
              <a:t>)</a:t>
            </a:r>
          </a:p>
          <a:p>
            <a:endParaRPr lang="en-US" sz="1867" dirty="0">
              <a:solidFill>
                <a:srgbClr val="000000"/>
              </a:solidFill>
              <a:latin typeface="Arial"/>
            </a:endParaRPr>
          </a:p>
          <a:p>
            <a:r>
              <a:rPr lang="en-US" sz="1867" b="1" dirty="0">
                <a:solidFill>
                  <a:srgbClr val="000000"/>
                </a:solidFill>
                <a:latin typeface="Arial"/>
              </a:rPr>
              <a:t>Pre-Cancer Atlas (PCA) Research Centers </a:t>
            </a:r>
            <a:r>
              <a:rPr lang="en-US" sz="1867" b="1" dirty="0">
                <a:solidFill>
                  <a:srgbClr val="000000"/>
                </a:solidFill>
                <a:latin typeface="Arial"/>
                <a:hlinkClick r:id="rId4"/>
              </a:rPr>
              <a:t>RFA-CA-23-040</a:t>
            </a:r>
            <a:r>
              <a:rPr lang="en-US" sz="1867" b="1" dirty="0">
                <a:solidFill>
                  <a:srgbClr val="000000"/>
                </a:solidFill>
                <a:latin typeface="Arial"/>
              </a:rPr>
              <a:t> (U01)</a:t>
            </a:r>
          </a:p>
          <a:p>
            <a:endParaRPr lang="en-US" sz="1867" dirty="0">
              <a:solidFill>
                <a:srgbClr val="000000"/>
              </a:solidFill>
              <a:latin typeface="Arial"/>
            </a:endParaRPr>
          </a:p>
          <a:p>
            <a:r>
              <a:rPr lang="en-US" sz="1867" dirty="0">
                <a:solidFill>
                  <a:srgbClr val="000000"/>
                </a:solidFill>
                <a:latin typeface="Arial"/>
              </a:rPr>
              <a:t>HTAN Data Coordinating Center (DCC)</a:t>
            </a:r>
          </a:p>
          <a:p>
            <a:r>
              <a:rPr lang="en-US" sz="1867" dirty="0">
                <a:solidFill>
                  <a:srgbClr val="000000"/>
                </a:solidFill>
                <a:latin typeface="Arial"/>
                <a:hlinkClick r:id="rId5"/>
              </a:rPr>
              <a:t>RFA-CA-23-041</a:t>
            </a:r>
            <a:r>
              <a:rPr lang="en-US" sz="1867" dirty="0">
                <a:solidFill>
                  <a:srgbClr val="000000"/>
                </a:solidFill>
                <a:latin typeface="Arial"/>
              </a:rPr>
              <a:t> (U24)</a:t>
            </a:r>
          </a:p>
          <a:p>
            <a:pPr lvl="0"/>
            <a:endParaRPr lang="en-US" sz="1867" dirty="0">
              <a:solidFill>
                <a:srgbClr val="000000"/>
              </a:solidFill>
            </a:endParaRPr>
          </a:p>
        </p:txBody>
      </p:sp>
      <p:sp>
        <p:nvSpPr>
          <p:cNvPr id="26" name="Octagon 25">
            <a:extLst>
              <a:ext uri="{FF2B5EF4-FFF2-40B4-BE49-F238E27FC236}">
                <a16:creationId xmlns:a16="http://schemas.microsoft.com/office/drawing/2014/main" id="{906AC151-2B8D-0640-BB1B-D8C6C80984FF}"/>
              </a:ext>
              <a:ext uri="{C183D7F6-B498-43B3-948B-1728B52AA6E4}">
                <adec:decorative xmlns:adec="http://schemas.microsoft.com/office/drawing/2017/decorative" val="1"/>
              </a:ext>
            </a:extLst>
          </p:cNvPr>
          <p:cNvSpPr/>
          <p:nvPr/>
        </p:nvSpPr>
        <p:spPr>
          <a:xfrm>
            <a:off x="7724567" y="2555559"/>
            <a:ext cx="1977408" cy="1877181"/>
          </a:xfrm>
          <a:prstGeom prst="oc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extBox 20">
            <a:extLst>
              <a:ext uri="{FF2B5EF4-FFF2-40B4-BE49-F238E27FC236}">
                <a16:creationId xmlns:a16="http://schemas.microsoft.com/office/drawing/2014/main" id="{4666D960-6862-18C8-2367-93C4FD314B16}"/>
              </a:ext>
            </a:extLst>
          </p:cNvPr>
          <p:cNvSpPr txBox="1"/>
          <p:nvPr/>
        </p:nvSpPr>
        <p:spPr>
          <a:xfrm>
            <a:off x="8262072" y="3176194"/>
            <a:ext cx="2393461" cy="461665"/>
          </a:xfrm>
          <a:prstGeom prst="rect">
            <a:avLst/>
          </a:prstGeom>
          <a:noFill/>
        </p:spPr>
        <p:txBody>
          <a:bodyPr wrap="square" rtlCol="0">
            <a:spAutoFit/>
          </a:bodyPr>
          <a:lstStyle/>
          <a:p>
            <a:pPr defTabSz="1219170">
              <a:defRPr/>
            </a:pPr>
            <a:r>
              <a:rPr lang="en-US" sz="2400" kern="0">
                <a:solidFill>
                  <a:schemeClr val="bg1"/>
                </a:solidFill>
              </a:rPr>
              <a:t>DCC</a:t>
            </a:r>
          </a:p>
        </p:txBody>
      </p:sp>
      <p:sp>
        <p:nvSpPr>
          <p:cNvPr id="9" name="Right Triangle 8">
            <a:extLst>
              <a:ext uri="{FF2B5EF4-FFF2-40B4-BE49-F238E27FC236}">
                <a16:creationId xmlns:a16="http://schemas.microsoft.com/office/drawing/2014/main" id="{DCCA9001-4F05-954C-CB0C-F4C8D0BFFDD7}"/>
              </a:ext>
              <a:ext uri="{C183D7F6-B498-43B3-948B-1728B52AA6E4}">
                <adec:decorative xmlns:adec="http://schemas.microsoft.com/office/drawing/2017/decorative" val="1"/>
              </a:ext>
            </a:extLst>
          </p:cNvPr>
          <p:cNvSpPr/>
          <p:nvPr/>
        </p:nvSpPr>
        <p:spPr>
          <a:xfrm rot="10800000">
            <a:off x="9143595" y="2435846"/>
            <a:ext cx="2171700" cy="2171700"/>
          </a:xfrm>
          <a:prstGeom prst="rtTriangle">
            <a:avLst/>
          </a:prstGeom>
          <a:solidFill>
            <a:srgbClr val="F79646">
              <a:lumMod val="40000"/>
              <a:lumOff val="60000"/>
            </a:srgbClr>
          </a:solidFill>
          <a:ln w="25400" cap="flat" cmpd="sng" algn="ctr">
            <a:solidFill>
              <a:sysClr val="window" lastClr="FFFFFF"/>
            </a:solidFill>
            <a:prstDash val="solid"/>
          </a:ln>
          <a:effectLst/>
        </p:spPr>
        <p:txBody>
          <a:bodyPr rtlCol="0" anchor="ctr"/>
          <a:lstStyle/>
          <a:p>
            <a:pPr algn="ctr" defTabSz="1219170">
              <a:defRPr/>
            </a:pPr>
            <a:endParaRPr lang="en-US" sz="2400" kern="0">
              <a:solidFill>
                <a:prstClr val="white"/>
              </a:solidFill>
              <a:latin typeface="Calibri"/>
            </a:endParaRPr>
          </a:p>
        </p:txBody>
      </p:sp>
      <p:sp>
        <p:nvSpPr>
          <p:cNvPr id="39" name="TextBox 38">
            <a:extLst>
              <a:ext uri="{FF2B5EF4-FFF2-40B4-BE49-F238E27FC236}">
                <a16:creationId xmlns:a16="http://schemas.microsoft.com/office/drawing/2014/main" id="{AF038AC1-30E5-A3A6-7536-6807B305D194}"/>
              </a:ext>
            </a:extLst>
          </p:cNvPr>
          <p:cNvSpPr txBox="1"/>
          <p:nvPr/>
        </p:nvSpPr>
        <p:spPr>
          <a:xfrm>
            <a:off x="10092925" y="2532188"/>
            <a:ext cx="1966265" cy="954300"/>
          </a:xfrm>
          <a:prstGeom prst="rect">
            <a:avLst/>
          </a:prstGeom>
          <a:noFill/>
        </p:spPr>
        <p:txBody>
          <a:bodyPr wrap="square" rtlCol="0">
            <a:spAutoFit/>
          </a:bodyPr>
          <a:lstStyle/>
          <a:p>
            <a:pPr defTabSz="1219170">
              <a:defRPr/>
            </a:pPr>
            <a:r>
              <a:rPr lang="en-US" sz="1867" kern="0" dirty="0">
                <a:solidFill>
                  <a:prstClr val="black"/>
                </a:solidFill>
              </a:rPr>
              <a:t>PCA </a:t>
            </a:r>
          </a:p>
          <a:p>
            <a:pPr defTabSz="1219170">
              <a:defRPr/>
            </a:pPr>
            <a:r>
              <a:rPr lang="en-US" sz="1867" kern="0" dirty="0">
                <a:solidFill>
                  <a:prstClr val="black"/>
                </a:solidFill>
              </a:rPr>
              <a:t>Research </a:t>
            </a:r>
          </a:p>
          <a:p>
            <a:pPr defTabSz="1219170">
              <a:defRPr/>
            </a:pPr>
            <a:r>
              <a:rPr lang="en-US" sz="1867" kern="0" dirty="0">
                <a:solidFill>
                  <a:prstClr val="black"/>
                </a:solidFill>
              </a:rPr>
              <a:t>Center</a:t>
            </a:r>
          </a:p>
        </p:txBody>
      </p:sp>
      <p:sp>
        <p:nvSpPr>
          <p:cNvPr id="10" name="Right Triangle 9">
            <a:extLst>
              <a:ext uri="{FF2B5EF4-FFF2-40B4-BE49-F238E27FC236}">
                <a16:creationId xmlns:a16="http://schemas.microsoft.com/office/drawing/2014/main" id="{23803DF5-6B13-7F39-AEBA-627C764E5332}"/>
              </a:ext>
              <a:ext uri="{C183D7F6-B498-43B3-948B-1728B52AA6E4}">
                <adec:decorative xmlns:adec="http://schemas.microsoft.com/office/drawing/2017/decorative" val="1"/>
              </a:ext>
            </a:extLst>
          </p:cNvPr>
          <p:cNvSpPr/>
          <p:nvPr/>
        </p:nvSpPr>
        <p:spPr>
          <a:xfrm rot="13500000">
            <a:off x="8717474" y="3559555"/>
            <a:ext cx="2171700" cy="2171700"/>
          </a:xfrm>
          <a:prstGeom prst="rtTriangle">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algn="ctr" defTabSz="1219170">
              <a:defRPr/>
            </a:pPr>
            <a:endParaRPr lang="en-US" sz="2400" kern="0">
              <a:solidFill>
                <a:prstClr val="white"/>
              </a:solidFill>
              <a:latin typeface="Calibri"/>
            </a:endParaRPr>
          </a:p>
        </p:txBody>
      </p:sp>
      <p:sp>
        <p:nvSpPr>
          <p:cNvPr id="38" name="TextBox 37">
            <a:extLst>
              <a:ext uri="{FF2B5EF4-FFF2-40B4-BE49-F238E27FC236}">
                <a16:creationId xmlns:a16="http://schemas.microsoft.com/office/drawing/2014/main" id="{7BE2DB6B-6C1B-6747-C0B3-BD97738F0B13}"/>
              </a:ext>
            </a:extLst>
          </p:cNvPr>
          <p:cNvSpPr txBox="1"/>
          <p:nvPr/>
        </p:nvSpPr>
        <p:spPr>
          <a:xfrm>
            <a:off x="9874265" y="4101651"/>
            <a:ext cx="1966265" cy="954300"/>
          </a:xfrm>
          <a:prstGeom prst="rect">
            <a:avLst/>
          </a:prstGeom>
          <a:noFill/>
        </p:spPr>
        <p:txBody>
          <a:bodyPr wrap="square" rtlCol="0">
            <a:spAutoFit/>
          </a:bodyPr>
          <a:lstStyle/>
          <a:p>
            <a:pPr defTabSz="1219170">
              <a:defRPr/>
            </a:pPr>
            <a:r>
              <a:rPr lang="en-US" sz="1867" kern="0" dirty="0">
                <a:solidFill>
                  <a:prstClr val="black"/>
                </a:solidFill>
              </a:rPr>
              <a:t>PCA </a:t>
            </a:r>
          </a:p>
          <a:p>
            <a:pPr defTabSz="1219170">
              <a:defRPr/>
            </a:pPr>
            <a:r>
              <a:rPr lang="en-US" sz="1867" kern="0" dirty="0">
                <a:solidFill>
                  <a:prstClr val="black"/>
                </a:solidFill>
              </a:rPr>
              <a:t>Research </a:t>
            </a:r>
          </a:p>
          <a:p>
            <a:pPr defTabSz="1219170">
              <a:defRPr/>
            </a:pPr>
            <a:r>
              <a:rPr lang="en-US" sz="1867" kern="0" dirty="0">
                <a:solidFill>
                  <a:prstClr val="black"/>
                </a:solidFill>
              </a:rPr>
              <a:t>Center</a:t>
            </a:r>
          </a:p>
        </p:txBody>
      </p:sp>
      <p:sp>
        <p:nvSpPr>
          <p:cNvPr id="11" name="Right Triangle 10">
            <a:extLst>
              <a:ext uri="{FF2B5EF4-FFF2-40B4-BE49-F238E27FC236}">
                <a16:creationId xmlns:a16="http://schemas.microsoft.com/office/drawing/2014/main" id="{107FC126-5FB3-D5FE-7DB0-072F9613C367}"/>
              </a:ext>
              <a:ext uri="{C183D7F6-B498-43B3-948B-1728B52AA6E4}">
                <adec:decorative xmlns:adec="http://schemas.microsoft.com/office/drawing/2017/decorative" val="1"/>
              </a:ext>
            </a:extLst>
          </p:cNvPr>
          <p:cNvSpPr/>
          <p:nvPr/>
        </p:nvSpPr>
        <p:spPr>
          <a:xfrm rot="16200000">
            <a:off x="7617245" y="3992234"/>
            <a:ext cx="2171700" cy="2171700"/>
          </a:xfrm>
          <a:prstGeom prst="rtTriangle">
            <a:avLst/>
          </a:prstGeom>
          <a:solidFill>
            <a:srgbClr val="D8EEC0"/>
          </a:solidFill>
          <a:ln w="25400" cap="flat" cmpd="sng" algn="ctr">
            <a:solidFill>
              <a:sysClr val="window" lastClr="FFFFFF"/>
            </a:solidFill>
            <a:prstDash val="solid"/>
          </a:ln>
          <a:effectLst/>
        </p:spPr>
        <p:txBody>
          <a:bodyPr rtlCol="0" anchor="ctr"/>
          <a:lstStyle/>
          <a:p>
            <a:pPr algn="ctr" defTabSz="1219170">
              <a:defRPr/>
            </a:pPr>
            <a:endParaRPr lang="en-US" sz="2400" kern="0">
              <a:solidFill>
                <a:prstClr val="white"/>
              </a:solidFill>
              <a:latin typeface="Calibri"/>
            </a:endParaRPr>
          </a:p>
        </p:txBody>
      </p:sp>
      <p:sp>
        <p:nvSpPr>
          <p:cNvPr id="37" name="TextBox 36">
            <a:extLst>
              <a:ext uri="{FF2B5EF4-FFF2-40B4-BE49-F238E27FC236}">
                <a16:creationId xmlns:a16="http://schemas.microsoft.com/office/drawing/2014/main" id="{F9E1CC40-ECA0-4506-BBE0-B9015E29026A}"/>
              </a:ext>
            </a:extLst>
          </p:cNvPr>
          <p:cNvSpPr txBox="1"/>
          <p:nvPr/>
        </p:nvSpPr>
        <p:spPr>
          <a:xfrm>
            <a:off x="8506790" y="5141340"/>
            <a:ext cx="1966265" cy="954300"/>
          </a:xfrm>
          <a:prstGeom prst="rect">
            <a:avLst/>
          </a:prstGeom>
          <a:noFill/>
        </p:spPr>
        <p:txBody>
          <a:bodyPr wrap="square" rtlCol="0">
            <a:spAutoFit/>
          </a:bodyPr>
          <a:lstStyle/>
          <a:p>
            <a:pPr defTabSz="1219170">
              <a:defRPr/>
            </a:pPr>
            <a:r>
              <a:rPr lang="en-US" sz="1867" kern="0" dirty="0">
                <a:solidFill>
                  <a:prstClr val="black"/>
                </a:solidFill>
              </a:rPr>
              <a:t>PCA </a:t>
            </a:r>
          </a:p>
          <a:p>
            <a:pPr defTabSz="1219170">
              <a:defRPr/>
            </a:pPr>
            <a:r>
              <a:rPr lang="en-US" sz="1867" kern="0" dirty="0">
                <a:solidFill>
                  <a:prstClr val="black"/>
                </a:solidFill>
              </a:rPr>
              <a:t>Research </a:t>
            </a:r>
          </a:p>
          <a:p>
            <a:pPr defTabSz="1219170">
              <a:defRPr/>
            </a:pPr>
            <a:r>
              <a:rPr lang="en-US" sz="1867" kern="0" dirty="0">
                <a:solidFill>
                  <a:prstClr val="black"/>
                </a:solidFill>
              </a:rPr>
              <a:t>Center</a:t>
            </a:r>
          </a:p>
        </p:txBody>
      </p:sp>
      <p:sp>
        <p:nvSpPr>
          <p:cNvPr id="12" name="Right Triangle 11">
            <a:extLst>
              <a:ext uri="{FF2B5EF4-FFF2-40B4-BE49-F238E27FC236}">
                <a16:creationId xmlns:a16="http://schemas.microsoft.com/office/drawing/2014/main" id="{902F8460-111D-E51D-721E-45DF1E89ECF3}"/>
              </a:ext>
              <a:ext uri="{C183D7F6-B498-43B3-948B-1728B52AA6E4}">
                <adec:decorative xmlns:adec="http://schemas.microsoft.com/office/drawing/2017/decorative" val="1"/>
              </a:ext>
            </a:extLst>
          </p:cNvPr>
          <p:cNvSpPr/>
          <p:nvPr/>
        </p:nvSpPr>
        <p:spPr>
          <a:xfrm rot="18900000">
            <a:off x="6569426" y="3510071"/>
            <a:ext cx="2171700" cy="2171700"/>
          </a:xfrm>
          <a:prstGeom prst="rtTriangle">
            <a:avLst/>
          </a:prstGeom>
          <a:solidFill>
            <a:srgbClr val="CC99FF"/>
          </a:solidFill>
          <a:ln w="25400" cap="flat" cmpd="sng" algn="ctr">
            <a:solidFill>
              <a:sysClr val="window" lastClr="FFFFFF"/>
            </a:solidFill>
            <a:prstDash val="solid"/>
          </a:ln>
          <a:effectLst/>
        </p:spPr>
        <p:txBody>
          <a:bodyPr rtlCol="0" anchor="ctr"/>
          <a:lstStyle/>
          <a:p>
            <a:pPr algn="ctr" defTabSz="1219170">
              <a:defRPr/>
            </a:pPr>
            <a:endParaRPr lang="en-US" sz="2400" kern="0">
              <a:solidFill>
                <a:prstClr val="white"/>
              </a:solidFill>
              <a:latin typeface="Calibri"/>
            </a:endParaRPr>
          </a:p>
        </p:txBody>
      </p:sp>
      <p:sp>
        <p:nvSpPr>
          <p:cNvPr id="36" name="TextBox 35">
            <a:extLst>
              <a:ext uri="{FF2B5EF4-FFF2-40B4-BE49-F238E27FC236}">
                <a16:creationId xmlns:a16="http://schemas.microsoft.com/office/drawing/2014/main" id="{07741844-D1F2-5F7E-C7C0-A92C297268F0}"/>
              </a:ext>
            </a:extLst>
          </p:cNvPr>
          <p:cNvSpPr txBox="1"/>
          <p:nvPr/>
        </p:nvSpPr>
        <p:spPr>
          <a:xfrm>
            <a:off x="7103322" y="4655032"/>
            <a:ext cx="1966265" cy="954300"/>
          </a:xfrm>
          <a:prstGeom prst="rect">
            <a:avLst/>
          </a:prstGeom>
          <a:noFill/>
        </p:spPr>
        <p:txBody>
          <a:bodyPr wrap="square" rtlCol="0">
            <a:spAutoFit/>
          </a:bodyPr>
          <a:lstStyle/>
          <a:p>
            <a:pPr defTabSz="1219170">
              <a:defRPr/>
            </a:pPr>
            <a:r>
              <a:rPr lang="en-US" sz="1867" kern="0" dirty="0">
                <a:solidFill>
                  <a:prstClr val="black"/>
                </a:solidFill>
              </a:rPr>
              <a:t>PCA </a:t>
            </a:r>
          </a:p>
          <a:p>
            <a:pPr defTabSz="1219170">
              <a:defRPr/>
            </a:pPr>
            <a:r>
              <a:rPr lang="en-US" sz="1867" kern="0" dirty="0">
                <a:solidFill>
                  <a:prstClr val="black"/>
                </a:solidFill>
              </a:rPr>
              <a:t>Research </a:t>
            </a:r>
          </a:p>
          <a:p>
            <a:pPr defTabSz="1219170">
              <a:defRPr/>
            </a:pPr>
            <a:r>
              <a:rPr lang="en-US" sz="1867" kern="0" dirty="0">
                <a:solidFill>
                  <a:prstClr val="black"/>
                </a:solidFill>
              </a:rPr>
              <a:t>Center</a:t>
            </a:r>
          </a:p>
        </p:txBody>
      </p:sp>
      <p:sp>
        <p:nvSpPr>
          <p:cNvPr id="3" name="Right Triangle 2">
            <a:extLst>
              <a:ext uri="{FF2B5EF4-FFF2-40B4-BE49-F238E27FC236}">
                <a16:creationId xmlns:a16="http://schemas.microsoft.com/office/drawing/2014/main" id="{0F366D56-02BB-924B-CF76-25BD465313AF}"/>
              </a:ext>
              <a:ext uri="{C183D7F6-B498-43B3-948B-1728B52AA6E4}">
                <adec:decorative xmlns:adec="http://schemas.microsoft.com/office/drawing/2017/decorative" val="1"/>
              </a:ext>
            </a:extLst>
          </p:cNvPr>
          <p:cNvSpPr/>
          <p:nvPr/>
        </p:nvSpPr>
        <p:spPr>
          <a:xfrm>
            <a:off x="6096001" y="2424222"/>
            <a:ext cx="2171700" cy="2171700"/>
          </a:xfrm>
          <a:prstGeom prst="rtTriangle">
            <a:avLst/>
          </a:prstGeom>
          <a:solidFill>
            <a:srgbClr val="F79646">
              <a:lumMod val="75000"/>
            </a:srgbClr>
          </a:solidFill>
          <a:ln w="25400" cap="flat" cmpd="sng" algn="ctr">
            <a:solidFill>
              <a:sysClr val="window" lastClr="FFFFFF"/>
            </a:solidFill>
            <a:prstDash val="solid"/>
          </a:ln>
          <a:effectLst/>
        </p:spPr>
        <p:txBody>
          <a:bodyPr rtlCol="0" anchor="ctr"/>
          <a:lstStyle/>
          <a:p>
            <a:pPr algn="ctr" defTabSz="1219170">
              <a:defRPr/>
            </a:pPr>
            <a:endParaRPr lang="en-US" sz="2400" kern="0">
              <a:solidFill>
                <a:prstClr val="white"/>
              </a:solidFill>
              <a:latin typeface="Calibri"/>
            </a:endParaRPr>
          </a:p>
        </p:txBody>
      </p:sp>
      <p:sp>
        <p:nvSpPr>
          <p:cNvPr id="35" name="TextBox 34">
            <a:extLst>
              <a:ext uri="{FF2B5EF4-FFF2-40B4-BE49-F238E27FC236}">
                <a16:creationId xmlns:a16="http://schemas.microsoft.com/office/drawing/2014/main" id="{772DED55-0ED9-41C6-48D4-88B2C1895394}"/>
              </a:ext>
            </a:extLst>
          </p:cNvPr>
          <p:cNvSpPr txBox="1"/>
          <p:nvPr/>
        </p:nvSpPr>
        <p:spPr>
          <a:xfrm>
            <a:off x="6208838" y="3441924"/>
            <a:ext cx="1966265" cy="954300"/>
          </a:xfrm>
          <a:prstGeom prst="rect">
            <a:avLst/>
          </a:prstGeom>
          <a:noFill/>
        </p:spPr>
        <p:txBody>
          <a:bodyPr wrap="square" rtlCol="0">
            <a:spAutoFit/>
          </a:bodyPr>
          <a:lstStyle/>
          <a:p>
            <a:pPr defTabSz="1219170">
              <a:defRPr/>
            </a:pPr>
            <a:r>
              <a:rPr lang="en-US" sz="1867" kern="0" dirty="0">
                <a:solidFill>
                  <a:prstClr val="black"/>
                </a:solidFill>
              </a:rPr>
              <a:t>HTA </a:t>
            </a:r>
          </a:p>
          <a:p>
            <a:pPr defTabSz="1219170">
              <a:defRPr/>
            </a:pPr>
            <a:r>
              <a:rPr lang="en-US" sz="1867" kern="0" dirty="0">
                <a:solidFill>
                  <a:prstClr val="black"/>
                </a:solidFill>
              </a:rPr>
              <a:t>Research </a:t>
            </a:r>
          </a:p>
          <a:p>
            <a:pPr defTabSz="1219170">
              <a:defRPr/>
            </a:pPr>
            <a:r>
              <a:rPr lang="en-US" sz="1867" kern="0" dirty="0">
                <a:solidFill>
                  <a:prstClr val="black"/>
                </a:solidFill>
              </a:rPr>
              <a:t>Center</a:t>
            </a:r>
          </a:p>
        </p:txBody>
      </p:sp>
      <p:sp>
        <p:nvSpPr>
          <p:cNvPr id="5" name="Right Triangle 4">
            <a:extLst>
              <a:ext uri="{FF2B5EF4-FFF2-40B4-BE49-F238E27FC236}">
                <a16:creationId xmlns:a16="http://schemas.microsoft.com/office/drawing/2014/main" id="{4FF323CF-0423-8B25-1A1B-90E3343A7AA0}"/>
              </a:ext>
              <a:ext uri="{C183D7F6-B498-43B3-948B-1728B52AA6E4}">
                <adec:decorative xmlns:adec="http://schemas.microsoft.com/office/drawing/2017/decorative" val="1"/>
              </a:ext>
            </a:extLst>
          </p:cNvPr>
          <p:cNvSpPr/>
          <p:nvPr/>
        </p:nvSpPr>
        <p:spPr>
          <a:xfrm rot="2700000">
            <a:off x="6545774" y="1338371"/>
            <a:ext cx="2171700" cy="2171700"/>
          </a:xfrm>
          <a:prstGeom prst="rtTriangle">
            <a:avLst/>
          </a:prstGeom>
          <a:solidFill>
            <a:srgbClr val="8064A2">
              <a:lumMod val="40000"/>
              <a:lumOff val="60000"/>
            </a:srgbClr>
          </a:solidFill>
          <a:ln w="25400" cap="flat" cmpd="sng" algn="ctr">
            <a:solidFill>
              <a:sysClr val="window" lastClr="FFFFFF"/>
            </a:solidFill>
            <a:prstDash val="solid"/>
          </a:ln>
          <a:effectLst/>
        </p:spPr>
        <p:txBody>
          <a:bodyPr rtlCol="0" anchor="ctr"/>
          <a:lstStyle/>
          <a:p>
            <a:pPr algn="ctr" defTabSz="1219170">
              <a:defRPr/>
            </a:pPr>
            <a:endParaRPr lang="en-US" sz="2400" kern="0">
              <a:solidFill>
                <a:prstClr val="white"/>
              </a:solidFill>
              <a:latin typeface="Calibri"/>
            </a:endParaRPr>
          </a:p>
        </p:txBody>
      </p:sp>
      <p:sp>
        <p:nvSpPr>
          <p:cNvPr id="34" name="TextBox 33">
            <a:extLst>
              <a:ext uri="{FF2B5EF4-FFF2-40B4-BE49-F238E27FC236}">
                <a16:creationId xmlns:a16="http://schemas.microsoft.com/office/drawing/2014/main" id="{88E18FE4-0F19-697A-9B3F-6B58B9374334}"/>
              </a:ext>
            </a:extLst>
          </p:cNvPr>
          <p:cNvSpPr txBox="1"/>
          <p:nvPr/>
        </p:nvSpPr>
        <p:spPr>
          <a:xfrm>
            <a:off x="6418205" y="1914211"/>
            <a:ext cx="1966265" cy="954300"/>
          </a:xfrm>
          <a:prstGeom prst="rect">
            <a:avLst/>
          </a:prstGeom>
          <a:noFill/>
        </p:spPr>
        <p:txBody>
          <a:bodyPr wrap="square" rtlCol="0">
            <a:spAutoFit/>
          </a:bodyPr>
          <a:lstStyle/>
          <a:p>
            <a:pPr defTabSz="1219170">
              <a:defRPr/>
            </a:pPr>
            <a:r>
              <a:rPr lang="en-US" sz="1867" kern="0" dirty="0">
                <a:solidFill>
                  <a:prstClr val="black"/>
                </a:solidFill>
              </a:rPr>
              <a:t>HTA </a:t>
            </a:r>
          </a:p>
          <a:p>
            <a:pPr defTabSz="1219170">
              <a:defRPr/>
            </a:pPr>
            <a:r>
              <a:rPr lang="en-US" sz="1867" kern="0" dirty="0">
                <a:solidFill>
                  <a:prstClr val="black"/>
                </a:solidFill>
              </a:rPr>
              <a:t>Research </a:t>
            </a:r>
          </a:p>
          <a:p>
            <a:pPr defTabSz="1219170">
              <a:defRPr/>
            </a:pPr>
            <a:r>
              <a:rPr lang="en-US" sz="1867" kern="0" dirty="0">
                <a:solidFill>
                  <a:prstClr val="black"/>
                </a:solidFill>
              </a:rPr>
              <a:t>Center</a:t>
            </a:r>
          </a:p>
        </p:txBody>
      </p:sp>
      <p:sp>
        <p:nvSpPr>
          <p:cNvPr id="8" name="Right Triangle 7">
            <a:extLst>
              <a:ext uri="{FF2B5EF4-FFF2-40B4-BE49-F238E27FC236}">
                <a16:creationId xmlns:a16="http://schemas.microsoft.com/office/drawing/2014/main" id="{B6A01EB6-9955-C70A-CA4B-C6BCFC31A13E}"/>
              </a:ext>
              <a:ext uri="{C183D7F6-B498-43B3-948B-1728B52AA6E4}">
                <adec:decorative xmlns:adec="http://schemas.microsoft.com/office/drawing/2017/decorative" val="1"/>
              </a:ext>
            </a:extLst>
          </p:cNvPr>
          <p:cNvSpPr/>
          <p:nvPr/>
        </p:nvSpPr>
        <p:spPr>
          <a:xfrm rot="8100000">
            <a:off x="8706447" y="1356758"/>
            <a:ext cx="2171700" cy="2171700"/>
          </a:xfrm>
          <a:prstGeom prst="rtTriangle">
            <a:avLst/>
          </a:prstGeom>
          <a:solidFill>
            <a:srgbClr val="8064A2"/>
          </a:solidFill>
          <a:ln w="25400" cap="flat" cmpd="sng" algn="ctr">
            <a:solidFill>
              <a:sysClr val="window" lastClr="FFFFFF"/>
            </a:solidFill>
            <a:prstDash val="solid"/>
          </a:ln>
          <a:effectLst/>
        </p:spPr>
        <p:txBody>
          <a:bodyPr rtlCol="0" anchor="ctr"/>
          <a:lstStyle/>
          <a:p>
            <a:pPr algn="ctr" defTabSz="1219170">
              <a:defRPr/>
            </a:pPr>
            <a:endParaRPr lang="en-US" sz="2400" kern="0">
              <a:solidFill>
                <a:prstClr val="white"/>
              </a:solidFill>
              <a:latin typeface="Calibri"/>
            </a:endParaRPr>
          </a:p>
        </p:txBody>
      </p:sp>
      <p:sp>
        <p:nvSpPr>
          <p:cNvPr id="13" name="TextBox 12">
            <a:extLst>
              <a:ext uri="{FF2B5EF4-FFF2-40B4-BE49-F238E27FC236}">
                <a16:creationId xmlns:a16="http://schemas.microsoft.com/office/drawing/2014/main" id="{385DA36E-787F-E51A-4227-601842BC5B34}"/>
              </a:ext>
            </a:extLst>
          </p:cNvPr>
          <p:cNvSpPr txBox="1"/>
          <p:nvPr/>
        </p:nvSpPr>
        <p:spPr>
          <a:xfrm>
            <a:off x="9296826" y="1354516"/>
            <a:ext cx="1966265" cy="954300"/>
          </a:xfrm>
          <a:prstGeom prst="rect">
            <a:avLst/>
          </a:prstGeom>
          <a:noFill/>
        </p:spPr>
        <p:txBody>
          <a:bodyPr wrap="square" rtlCol="0">
            <a:spAutoFit/>
          </a:bodyPr>
          <a:lstStyle/>
          <a:p>
            <a:pPr defTabSz="1219170">
              <a:defRPr/>
            </a:pPr>
            <a:r>
              <a:rPr lang="en-US" sz="1867" kern="0" dirty="0">
                <a:solidFill>
                  <a:prstClr val="black"/>
                </a:solidFill>
              </a:rPr>
              <a:t>HTA </a:t>
            </a:r>
          </a:p>
          <a:p>
            <a:pPr defTabSz="1219170">
              <a:defRPr/>
            </a:pPr>
            <a:r>
              <a:rPr lang="en-US" sz="1867" kern="0" dirty="0">
                <a:solidFill>
                  <a:prstClr val="black"/>
                </a:solidFill>
              </a:rPr>
              <a:t>Research </a:t>
            </a:r>
          </a:p>
          <a:p>
            <a:pPr defTabSz="1219170">
              <a:defRPr/>
            </a:pPr>
            <a:r>
              <a:rPr lang="en-US" sz="1867" kern="0" dirty="0">
                <a:solidFill>
                  <a:prstClr val="black"/>
                </a:solidFill>
              </a:rPr>
              <a:t>Center</a:t>
            </a:r>
          </a:p>
        </p:txBody>
      </p:sp>
      <p:sp>
        <p:nvSpPr>
          <p:cNvPr id="7" name="Right Triangle 6">
            <a:extLst>
              <a:ext uri="{FF2B5EF4-FFF2-40B4-BE49-F238E27FC236}">
                <a16:creationId xmlns:a16="http://schemas.microsoft.com/office/drawing/2014/main" id="{33CF4317-A196-553D-665B-986A2B89681B}"/>
              </a:ext>
              <a:ext uri="{C183D7F6-B498-43B3-948B-1728B52AA6E4}">
                <adec:decorative xmlns:adec="http://schemas.microsoft.com/office/drawing/2017/decorative" val="1"/>
              </a:ext>
            </a:extLst>
          </p:cNvPr>
          <p:cNvSpPr/>
          <p:nvPr/>
        </p:nvSpPr>
        <p:spPr>
          <a:xfrm rot="5400000">
            <a:off x="7631623" y="888595"/>
            <a:ext cx="2171700" cy="2171700"/>
          </a:xfrm>
          <a:prstGeom prst="rtTriangle">
            <a:avLst/>
          </a:prstGeom>
          <a:solidFill>
            <a:srgbClr val="FFC000"/>
          </a:solidFill>
          <a:ln w="25400" cap="flat" cmpd="sng" algn="ctr">
            <a:solidFill>
              <a:sysClr val="window" lastClr="FFFFFF"/>
            </a:solidFill>
            <a:prstDash val="solid"/>
          </a:ln>
          <a:effectLst/>
        </p:spPr>
        <p:txBody>
          <a:bodyPr rtlCol="0" anchor="ctr"/>
          <a:lstStyle/>
          <a:p>
            <a:pPr algn="ctr" defTabSz="1219170">
              <a:defRPr/>
            </a:pPr>
            <a:endParaRPr lang="en-US" sz="2400" kern="0">
              <a:solidFill>
                <a:prstClr val="white"/>
              </a:solidFill>
              <a:latin typeface="Calibri"/>
            </a:endParaRPr>
          </a:p>
        </p:txBody>
      </p:sp>
      <p:sp>
        <p:nvSpPr>
          <p:cNvPr id="33" name="TextBox 32">
            <a:extLst>
              <a:ext uri="{FF2B5EF4-FFF2-40B4-BE49-F238E27FC236}">
                <a16:creationId xmlns:a16="http://schemas.microsoft.com/office/drawing/2014/main" id="{A3C3A3F0-1ECF-7F0F-F02D-685EEBCBF572}"/>
              </a:ext>
            </a:extLst>
          </p:cNvPr>
          <p:cNvSpPr txBox="1"/>
          <p:nvPr/>
        </p:nvSpPr>
        <p:spPr>
          <a:xfrm>
            <a:off x="7677620" y="1126739"/>
            <a:ext cx="1966265" cy="954300"/>
          </a:xfrm>
          <a:prstGeom prst="rect">
            <a:avLst/>
          </a:prstGeom>
          <a:noFill/>
        </p:spPr>
        <p:txBody>
          <a:bodyPr wrap="square" rtlCol="0">
            <a:spAutoFit/>
          </a:bodyPr>
          <a:lstStyle/>
          <a:p>
            <a:pPr defTabSz="1219170">
              <a:defRPr/>
            </a:pPr>
            <a:r>
              <a:rPr lang="en-US" sz="1867" kern="0" dirty="0">
                <a:solidFill>
                  <a:prstClr val="black"/>
                </a:solidFill>
              </a:rPr>
              <a:t>HTA </a:t>
            </a:r>
          </a:p>
          <a:p>
            <a:pPr defTabSz="1219170">
              <a:defRPr/>
            </a:pPr>
            <a:r>
              <a:rPr lang="en-US" sz="1867" kern="0" dirty="0">
                <a:solidFill>
                  <a:prstClr val="black"/>
                </a:solidFill>
              </a:rPr>
              <a:t>Research </a:t>
            </a:r>
          </a:p>
          <a:p>
            <a:pPr defTabSz="1219170">
              <a:defRPr/>
            </a:pPr>
            <a:r>
              <a:rPr lang="en-US" sz="1867" kern="0" dirty="0">
                <a:solidFill>
                  <a:prstClr val="black"/>
                </a:solidFill>
              </a:rPr>
              <a:t>Center</a:t>
            </a:r>
          </a:p>
        </p:txBody>
      </p:sp>
      <p:sp>
        <p:nvSpPr>
          <p:cNvPr id="29" name="TextBox 28">
            <a:extLst>
              <a:ext uri="{FF2B5EF4-FFF2-40B4-BE49-F238E27FC236}">
                <a16:creationId xmlns:a16="http://schemas.microsoft.com/office/drawing/2014/main" id="{9CEA690B-2341-06E4-D899-9829729EF805}"/>
              </a:ext>
            </a:extLst>
          </p:cNvPr>
          <p:cNvSpPr txBox="1"/>
          <p:nvPr/>
        </p:nvSpPr>
        <p:spPr>
          <a:xfrm>
            <a:off x="6191845" y="6220941"/>
            <a:ext cx="5611952" cy="615553"/>
          </a:xfrm>
          <a:prstGeom prst="rect">
            <a:avLst/>
          </a:prstGeom>
          <a:noFill/>
        </p:spPr>
        <p:txBody>
          <a:bodyPr wrap="square" lIns="121920" tIns="60960" rIns="121920" bIns="60960" rtlCol="0" anchor="t">
            <a:spAutoFit/>
          </a:bodyPr>
          <a:lstStyle/>
          <a:p>
            <a:pPr algn="ctr"/>
            <a:r>
              <a:rPr lang="en-US" sz="1600" dirty="0">
                <a:solidFill>
                  <a:srgbClr val="000000"/>
                </a:solidFill>
              </a:rPr>
              <a:t>The number of HTA and PCA Research Centers will depend on availability of NCI FY24 funding.</a:t>
            </a:r>
          </a:p>
        </p:txBody>
      </p:sp>
    </p:spTree>
    <p:extLst>
      <p:ext uri="{BB962C8B-B14F-4D97-AF65-F5344CB8AC3E}">
        <p14:creationId xmlns:p14="http://schemas.microsoft.com/office/powerpoint/2010/main" val="4165152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439" y="93727"/>
            <a:ext cx="10515600" cy="1325563"/>
          </a:xfrm>
        </p:spPr>
        <p:txBody>
          <a:bodyPr>
            <a:normAutofit/>
          </a:bodyPr>
          <a:lstStyle/>
          <a:p>
            <a:r>
              <a:rPr lang="en-US" sz="3200" b="1" dirty="0">
                <a:latin typeface="Arial" panose="020B0604020202020204" pitchFamily="34" charset="0"/>
                <a:cs typeface="Arial" panose="020B0604020202020204" pitchFamily="34" charset="0"/>
              </a:rPr>
              <a:t>Human Tumor Atlas Network (HTAN)</a:t>
            </a:r>
            <a:br>
              <a:rPr lang="en-US" sz="3200" b="1" dirty="0">
                <a:latin typeface="Arial" panose="020B0604020202020204" pitchFamily="34" charset="0"/>
                <a:cs typeface="Arial" panose="020B0604020202020204" pitchFamily="34" charset="0"/>
              </a:rPr>
            </a:br>
            <a:r>
              <a:rPr lang="en-US" sz="2800" b="1" dirty="0">
                <a:solidFill>
                  <a:schemeClr val="accent5"/>
                </a:solidFill>
                <a:latin typeface="Arial" panose="020B0604020202020204" pitchFamily="34" charset="0"/>
                <a:cs typeface="Arial" panose="020B0604020202020204" pitchFamily="34" charset="0"/>
              </a:rPr>
              <a:t>PreCancer Cancer Atlas Application's Orientation Meeting</a:t>
            </a:r>
          </a:p>
        </p:txBody>
      </p:sp>
      <p:sp>
        <p:nvSpPr>
          <p:cNvPr id="3" name="Content Placeholder 2"/>
          <p:cNvSpPr>
            <a:spLocks noGrp="1"/>
          </p:cNvSpPr>
          <p:nvPr>
            <p:ph idx="1"/>
          </p:nvPr>
        </p:nvSpPr>
        <p:spPr>
          <a:xfrm>
            <a:off x="667214" y="1694353"/>
            <a:ext cx="10515600" cy="4351338"/>
          </a:xfrm>
        </p:spPr>
        <p:txBody>
          <a:bodyPr>
            <a:noAutofit/>
          </a:bodyPr>
          <a:lstStyle/>
          <a:p>
            <a:pPr marL="0" indent="0">
              <a:buNone/>
            </a:pPr>
            <a:r>
              <a:rPr lang="en-US" sz="2400" dirty="0">
                <a:latin typeface="Arial" panose="020B0604020202020204" pitchFamily="34" charset="0"/>
                <a:cs typeface="Arial" panose="020B0604020202020204" pitchFamily="34" charset="0"/>
              </a:rPr>
              <a:t>Sudhir Srivastava, PhD, MPH</a:t>
            </a:r>
          </a:p>
          <a:p>
            <a:pPr marL="0" indent="0">
              <a:buNone/>
            </a:pPr>
            <a:r>
              <a:rPr lang="en-US" sz="2400" dirty="0">
                <a:latin typeface="Arial" panose="020B0604020202020204" pitchFamily="34" charset="0"/>
                <a:cs typeface="Arial" panose="020B0604020202020204" pitchFamily="34" charset="0"/>
              </a:rPr>
              <a:t>Indu Kohaar, PhD</a:t>
            </a:r>
          </a:p>
          <a:p>
            <a:pPr marL="0" indent="0">
              <a:buNone/>
            </a:pPr>
            <a:r>
              <a:rPr lang="en-US" sz="2400" dirty="0">
                <a:latin typeface="Arial" panose="020B0604020202020204" pitchFamily="34" charset="0"/>
                <a:cs typeface="Arial" panose="020B0604020202020204" pitchFamily="34" charset="0"/>
              </a:rPr>
              <a:t>Nicholas Hodges, PhD</a:t>
            </a:r>
          </a:p>
          <a:p>
            <a:pPr marL="0" indent="0">
              <a:buNone/>
            </a:pPr>
            <a:r>
              <a:rPr lang="en-US" sz="2400" dirty="0">
                <a:latin typeface="Arial" panose="020B0604020202020204" pitchFamily="34" charset="0"/>
                <a:cs typeface="Arial" panose="020B0604020202020204" pitchFamily="34" charset="0"/>
              </a:rPr>
              <a:t>Sidney Fu, MD</a:t>
            </a:r>
          </a:p>
          <a:p>
            <a:pPr marL="0" indent="0">
              <a:buNone/>
            </a:pPr>
            <a:r>
              <a:rPr lang="en-US" sz="2400" dirty="0">
                <a:latin typeface="Arial" panose="020B0604020202020204" pitchFamily="34" charset="0"/>
                <a:cs typeface="Arial" panose="020B0604020202020204" pitchFamily="34" charset="0"/>
              </a:rPr>
              <a:t>Richard Mazurchuk, PhD</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All team members can be reached at </a:t>
            </a:r>
            <a:r>
              <a:rPr lang="en-US" sz="2400" b="0" i="0" dirty="0">
                <a:solidFill>
                  <a:schemeClr val="accent5"/>
                </a:solidFill>
                <a:effectLst/>
                <a:latin typeface="Arial" panose="020B0604020202020204" pitchFamily="34" charset="0"/>
                <a:cs typeface="Arial" panose="020B0604020202020204" pitchFamily="34" charset="0"/>
              </a:rPr>
              <a:t>NCI_HTAN_PCAU2C@mail.nih.gov</a:t>
            </a:r>
          </a:p>
        </p:txBody>
      </p:sp>
      <p:cxnSp>
        <p:nvCxnSpPr>
          <p:cNvPr id="4" name="Straight Connector 3">
            <a:extLst>
              <a:ext uri="{C183D7F6-B498-43B3-948B-1728B52AA6E4}">
                <adec:decorative xmlns:adec="http://schemas.microsoft.com/office/drawing/2017/decorative" val="1"/>
              </a:ext>
            </a:extLst>
          </p:cNvPr>
          <p:cNvCxnSpPr/>
          <p:nvPr/>
        </p:nvCxnSpPr>
        <p:spPr>
          <a:xfrm>
            <a:off x="340885" y="1520856"/>
            <a:ext cx="11510229" cy="159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6" descr="Image result">
            <a:extLst>
              <a:ext uri="{FF2B5EF4-FFF2-40B4-BE49-F238E27FC236}">
                <a16:creationId xmlns:a16="http://schemas.microsoft.com/office/drawing/2014/main" id="{EF20A612-C212-0E7F-C875-49625E6B7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014" y="1638335"/>
            <a:ext cx="3810000" cy="273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06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05" y="165290"/>
            <a:ext cx="10515600" cy="1325563"/>
          </a:xfrm>
        </p:spPr>
        <p:txBody>
          <a:bodyPr>
            <a:normAutofit/>
          </a:bodyPr>
          <a:lstStyle/>
          <a:p>
            <a:pPr algn="ctr"/>
            <a:r>
              <a:rPr lang="en-US" sz="3600" b="1" dirty="0">
                <a:latin typeface="Arial" panose="020B0604020202020204" pitchFamily="34" charset="0"/>
                <a:cs typeface="Arial" panose="020B0604020202020204" pitchFamily="34" charset="0"/>
              </a:rPr>
              <a:t>Purpose of Applicant’s Orientation </a:t>
            </a:r>
            <a:br>
              <a:rPr lang="en-US" sz="3600" b="1" dirty="0">
                <a:solidFill>
                  <a:srgbClr val="0070C0"/>
                </a:solidFill>
                <a:latin typeface="Arial" panose="020B0604020202020204" pitchFamily="34" charset="0"/>
                <a:cs typeface="Arial" panose="020B0604020202020204" pitchFamily="34" charset="0"/>
              </a:rPr>
            </a:br>
            <a:endParaRPr lang="en-US" sz="3600" b="1"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871D0B1-D748-ACC3-58B0-98C57EA758CF}"/>
              </a:ext>
            </a:extLst>
          </p:cNvPr>
          <p:cNvSpPr txBox="1"/>
          <p:nvPr/>
        </p:nvSpPr>
        <p:spPr>
          <a:xfrm>
            <a:off x="677105" y="1532381"/>
            <a:ext cx="10515600" cy="4062651"/>
          </a:xfrm>
          <a:prstGeom prst="rect">
            <a:avLst/>
          </a:prstGeom>
          <a:noFill/>
        </p:spPr>
        <p:txBody>
          <a:bodyPr wrap="square" rtlCol="0">
            <a:spAutoFit/>
          </a:bodyPr>
          <a:lstStyle/>
          <a:p>
            <a:r>
              <a:rPr lang="en-US" sz="2400" kern="0" dirty="0">
                <a:solidFill>
                  <a:srgbClr val="000000"/>
                </a:solidFill>
                <a:latin typeface="Arial" panose="020B0604020202020204" pitchFamily="34" charset="0"/>
                <a:cs typeface="Arial" panose="020B0604020202020204" pitchFamily="34" charset="0"/>
              </a:rPr>
              <a:t>Purpose of this orientation is to discuss Notice of Funding Opportunity (NOFO) that solicits applications for HTAN Precancer Atlas (PCA) Research Centers to construct </a:t>
            </a:r>
            <a:r>
              <a:rPr lang="en-US" sz="2400" kern="0" dirty="0">
                <a:solidFill>
                  <a:schemeClr val="accent5"/>
                </a:solidFill>
                <a:latin typeface="Arial" panose="020B0604020202020204" pitchFamily="34" charset="0"/>
                <a:cs typeface="Arial" panose="020B0604020202020204" pitchFamily="34" charset="0"/>
              </a:rPr>
              <a:t>temporal-spatial atlases that comprehensively characterize a pre-malignant lesion</a:t>
            </a:r>
            <a:r>
              <a:rPr lang="en-US" sz="2400" kern="0" dirty="0">
                <a:solidFill>
                  <a:srgbClr val="000000"/>
                </a:solidFill>
                <a:latin typeface="Arial" panose="020B0604020202020204" pitchFamily="34" charset="0"/>
                <a:cs typeface="Arial" panose="020B0604020202020204" pitchFamily="34" charset="0"/>
              </a:rPr>
              <a:t> </a:t>
            </a:r>
            <a:r>
              <a:rPr lang="en-US" sz="2400" kern="0" dirty="0">
                <a:solidFill>
                  <a:schemeClr val="accent5"/>
                </a:solidFill>
                <a:latin typeface="Arial" panose="020B0604020202020204" pitchFamily="34" charset="0"/>
                <a:cs typeface="Arial" panose="020B0604020202020204" pitchFamily="34" charset="0"/>
              </a:rPr>
              <a:t>with an explicit focus on understanding the transition from a precancerous lesion to malignancy</a:t>
            </a:r>
          </a:p>
          <a:p>
            <a:endParaRPr lang="en-US" sz="2400" kern="0" dirty="0">
              <a:solidFill>
                <a:srgbClr val="000000"/>
              </a:solidFill>
              <a:latin typeface="Arial" panose="020B0604020202020204" pitchFamily="34" charset="0"/>
              <a:cs typeface="Arial" panose="020B0604020202020204" pitchFamily="34" charset="0"/>
            </a:endParaRPr>
          </a:p>
          <a:p>
            <a:r>
              <a:rPr lang="en-US" altLang="en-US" sz="2400" kern="0" dirty="0">
                <a:solidFill>
                  <a:srgbClr val="000000"/>
                </a:solidFill>
                <a:latin typeface="Arial" panose="020B0604020202020204" pitchFamily="34" charset="0"/>
                <a:cs typeface="Arial" panose="020B0604020202020204" pitchFamily="34" charset="0"/>
              </a:rPr>
              <a:t>Applicants must consult </a:t>
            </a:r>
            <a:r>
              <a:rPr lang="en-US" sz="2400" kern="0" dirty="0">
                <a:solidFill>
                  <a:schemeClr val="accent5"/>
                </a:solidFill>
                <a:latin typeface="Arial" panose="020B0604020202020204" pitchFamily="34" charset="0"/>
                <a:cs typeface="Arial" panose="020B0604020202020204" pitchFamily="34" charset="0"/>
              </a:rPr>
              <a:t>RFA-CA-23-040</a:t>
            </a:r>
            <a:r>
              <a:rPr lang="en-US" sz="2400" kern="0" dirty="0">
                <a:solidFill>
                  <a:srgbClr val="000000"/>
                </a:solidFill>
                <a:latin typeface="Arial" panose="020B0604020202020204" pitchFamily="34" charset="0"/>
                <a:cs typeface="Arial" panose="020B0604020202020204" pitchFamily="34" charset="0"/>
              </a:rPr>
              <a:t> for </a:t>
            </a:r>
            <a:r>
              <a:rPr lang="en-US" altLang="en-US" sz="2400" kern="0" dirty="0">
                <a:solidFill>
                  <a:srgbClr val="000000"/>
                </a:solidFill>
                <a:latin typeface="Arial" panose="020B0604020202020204" pitchFamily="34" charset="0"/>
                <a:cs typeface="Arial" panose="020B0604020202020204" pitchFamily="34" charset="0"/>
              </a:rPr>
              <a:t>detailed information on the scope of this RFA, application procedures and requirements, and review criteria</a:t>
            </a:r>
          </a:p>
          <a:p>
            <a:endParaRPr lang="en-US" sz="2400" kern="0" dirty="0">
              <a:solidFill>
                <a:srgbClr val="00000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5BA152A-766D-C4CD-70F7-2A68586EADA9}"/>
              </a:ext>
              <a:ext uri="{C183D7F6-B498-43B3-948B-1728B52AA6E4}">
                <adec:decorative xmlns:adec="http://schemas.microsoft.com/office/drawing/2017/decorative" val="1"/>
              </a:ext>
            </a:extLst>
          </p:cNvPr>
          <p:cNvCxnSpPr/>
          <p:nvPr/>
        </p:nvCxnSpPr>
        <p:spPr>
          <a:xfrm>
            <a:off x="305109" y="945839"/>
            <a:ext cx="11485447" cy="2024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459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140" y="414097"/>
            <a:ext cx="10887456" cy="423193"/>
          </a:xfrm>
        </p:spPr>
        <p:txBody>
          <a:bodyPr/>
          <a:lstStyle/>
          <a:p>
            <a:pPr algn="ctr"/>
            <a:r>
              <a:rPr lang="en-US" sz="3200" b="1" dirty="0">
                <a:solidFill>
                  <a:schemeClr val="tx1"/>
                </a:solidFill>
                <a:latin typeface="Arial" panose="020B0604020202020204" pitchFamily="34" charset="0"/>
                <a:cs typeface="Arial" panose="020B0604020202020204" pitchFamily="34" charset="0"/>
              </a:rPr>
              <a:t>What is a Cancer Atlas?</a:t>
            </a:r>
          </a:p>
        </p:txBody>
      </p:sp>
      <p:sp>
        <p:nvSpPr>
          <p:cNvPr id="3" name="Content Placeholder 2"/>
          <p:cNvSpPr>
            <a:spLocks noGrp="1"/>
          </p:cNvSpPr>
          <p:nvPr>
            <p:ph sz="quarter" idx="11"/>
          </p:nvPr>
        </p:nvSpPr>
        <p:spPr>
          <a:xfrm>
            <a:off x="2729683" y="1175198"/>
            <a:ext cx="6124195" cy="3824313"/>
          </a:xfrm>
        </p:spPr>
        <p:txBody>
          <a:bodyPr/>
          <a:lstStyle/>
          <a:p>
            <a:r>
              <a:rPr lang="en-US" sz="2400" dirty="0">
                <a:latin typeface="Arial" panose="020B0604020202020204" pitchFamily="34" charset="0"/>
                <a:cs typeface="Arial" panose="020B0604020202020204" pitchFamily="34" charset="0"/>
              </a:rPr>
              <a:t>In cancer, it is </a:t>
            </a:r>
            <a:r>
              <a:rPr lang="en-US" sz="2400" dirty="0">
                <a:solidFill>
                  <a:schemeClr val="accent5"/>
                </a:solidFill>
                <a:latin typeface="Arial" panose="020B0604020202020204" pitchFamily="34" charset="0"/>
                <a:cs typeface="Arial" panose="020B0604020202020204" pitchFamily="34" charset="0"/>
              </a:rPr>
              <a:t>graphical representation of data in time and space</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In cancer, the type of data may include, but are not limited to:</a:t>
            </a:r>
          </a:p>
          <a:p>
            <a:pPr lvl="3"/>
            <a:r>
              <a:rPr lang="en-US" dirty="0">
                <a:latin typeface="Arial" panose="020B0604020202020204" pitchFamily="34" charset="0"/>
                <a:cs typeface="Arial" panose="020B0604020202020204" pitchFamily="34" charset="0"/>
              </a:rPr>
              <a:t>Omics data</a:t>
            </a:r>
          </a:p>
          <a:p>
            <a:pPr lvl="3"/>
            <a:r>
              <a:rPr lang="en-US" dirty="0">
                <a:latin typeface="Arial" panose="020B0604020202020204" pitchFamily="34" charset="0"/>
                <a:cs typeface="Arial" panose="020B0604020202020204" pitchFamily="34" charset="0"/>
              </a:rPr>
              <a:t>Immune cells data</a:t>
            </a:r>
          </a:p>
          <a:p>
            <a:pPr lvl="3"/>
            <a:r>
              <a:rPr lang="en-US" dirty="0">
                <a:latin typeface="Arial" panose="020B0604020202020204" pitchFamily="34" charset="0"/>
                <a:cs typeface="Arial" panose="020B0604020202020204" pitchFamily="34" charset="0"/>
              </a:rPr>
              <a:t>Imaging Data</a:t>
            </a:r>
          </a:p>
          <a:p>
            <a:pPr lvl="3"/>
            <a:r>
              <a:rPr lang="en-US" dirty="0">
                <a:latin typeface="Arial" panose="020B0604020202020204" pitchFamily="34" charset="0"/>
                <a:cs typeface="Arial" panose="020B0604020202020204" pitchFamily="34" charset="0"/>
              </a:rPr>
              <a:t>Clinical Data</a:t>
            </a:r>
          </a:p>
        </p:txBody>
      </p:sp>
      <p:cxnSp>
        <p:nvCxnSpPr>
          <p:cNvPr id="4" name="Straight Connector 3">
            <a:extLst>
              <a:ext uri="{FF2B5EF4-FFF2-40B4-BE49-F238E27FC236}">
                <a16:creationId xmlns:a16="http://schemas.microsoft.com/office/drawing/2014/main" id="{F7CC6B35-68D3-AF91-3F2A-BC9DFBF4BCF8}"/>
              </a:ext>
              <a:ext uri="{C183D7F6-B498-43B3-948B-1728B52AA6E4}">
                <adec:decorative xmlns:adec="http://schemas.microsoft.com/office/drawing/2017/decorative" val="1"/>
              </a:ext>
            </a:extLst>
          </p:cNvPr>
          <p:cNvCxnSpPr/>
          <p:nvPr/>
        </p:nvCxnSpPr>
        <p:spPr>
          <a:xfrm>
            <a:off x="353276" y="943178"/>
            <a:ext cx="11485447" cy="2024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ED730EF-9E4E-1303-BC71-9938E3FC850E}"/>
              </a:ext>
            </a:extLst>
          </p:cNvPr>
          <p:cNvSpPr txBox="1"/>
          <p:nvPr/>
        </p:nvSpPr>
        <p:spPr>
          <a:xfrm>
            <a:off x="1255059" y="4334124"/>
            <a:ext cx="10067365" cy="2031325"/>
          </a:xfrm>
          <a:prstGeom prst="rect">
            <a:avLst/>
          </a:prstGeom>
          <a:noFill/>
          <a:ln w="28575">
            <a:solidFill>
              <a:schemeClr val="tx1"/>
            </a:solidFill>
          </a:ln>
        </p:spPr>
        <p:txBody>
          <a:bodyPr wrap="square">
            <a:spAutoFit/>
          </a:bodyPr>
          <a:lstStyle/>
          <a:p>
            <a:pPr>
              <a:buClr>
                <a:srgbClr val="C00000"/>
              </a:buClr>
            </a:pPr>
            <a:r>
              <a:rPr lang="en-US" dirty="0">
                <a:solidFill>
                  <a:srgbClr val="000000"/>
                </a:solidFill>
                <a:latin typeface="Arial" panose="020B0604020202020204" pitchFamily="34" charset="0"/>
                <a:cs typeface="Arial" panose="020B0604020202020204" pitchFamily="34" charset="0"/>
              </a:rPr>
              <a:t>A PreCancer Atlas is a gateway to comprehensive knowledge of </a:t>
            </a:r>
            <a:r>
              <a:rPr lang="en-US" dirty="0">
                <a:solidFill>
                  <a:schemeClr val="accent5"/>
                </a:solidFill>
                <a:latin typeface="Arial" panose="020B0604020202020204" pitchFamily="34" charset="0"/>
                <a:cs typeface="Arial" panose="020B0604020202020204" pitchFamily="34" charset="0"/>
              </a:rPr>
              <a:t>alterations in microenvironment</a:t>
            </a:r>
            <a:r>
              <a:rPr lang="en-US" dirty="0">
                <a:solidFill>
                  <a:srgbClr val="000000"/>
                </a:solidFill>
                <a:latin typeface="Arial" panose="020B0604020202020204" pitchFamily="34" charset="0"/>
                <a:cs typeface="Arial" panose="020B0604020202020204" pitchFamily="34" charset="0"/>
              </a:rPr>
              <a:t>, including histological, pathophysiological and omics profiles, e.g., genomic, proteomic epigenomic, immune cells, etc. and </a:t>
            </a:r>
            <a:r>
              <a:rPr lang="en-US" dirty="0">
                <a:solidFill>
                  <a:schemeClr val="accent5"/>
                </a:solidFill>
                <a:latin typeface="Arial" panose="020B0604020202020204" pitchFamily="34" charset="0"/>
                <a:cs typeface="Arial" panose="020B0604020202020204" pitchFamily="34" charset="0"/>
              </a:rPr>
              <a:t>their interplay that drive cancer progression at its earliest stages</a:t>
            </a:r>
            <a:r>
              <a:rPr lang="en-US" dirty="0">
                <a:solidFill>
                  <a:srgbClr val="000000"/>
                </a:solidFill>
                <a:latin typeface="Arial" panose="020B0604020202020204" pitchFamily="34" charset="0"/>
                <a:cs typeface="Arial" panose="020B0604020202020204" pitchFamily="34" charset="0"/>
              </a:rPr>
              <a:t>. PreCancer Atlas envisages </a:t>
            </a:r>
            <a:r>
              <a:rPr lang="en-US" dirty="0">
                <a:latin typeface="Arial" panose="020B0604020202020204" pitchFamily="34" charset="0"/>
                <a:cs typeface="Arial" panose="020B0604020202020204" pitchFamily="34" charset="0"/>
              </a:rPr>
              <a:t>systematic efforts to </a:t>
            </a:r>
            <a:r>
              <a:rPr lang="en-US" dirty="0">
                <a:solidFill>
                  <a:schemeClr val="accent5"/>
                </a:solidFill>
                <a:latin typeface="Arial" panose="020B0604020202020204" pitchFamily="34" charset="0"/>
                <a:cs typeface="Arial" panose="020B0604020202020204" pitchFamily="34" charset="0"/>
              </a:rPr>
              <a:t>longitudinally collect </a:t>
            </a:r>
            <a:r>
              <a:rPr lang="en-US" dirty="0">
                <a:latin typeface="Arial" panose="020B0604020202020204" pitchFamily="34" charset="0"/>
                <a:cs typeface="Arial" panose="020B0604020202020204" pitchFamily="34" charset="0"/>
              </a:rPr>
              <a:t>and perform </a:t>
            </a:r>
            <a:r>
              <a:rPr lang="en-US" dirty="0">
                <a:solidFill>
                  <a:schemeClr val="accent5"/>
                </a:solidFill>
                <a:latin typeface="Arial" panose="020B0604020202020204" pitchFamily="34" charset="0"/>
                <a:cs typeface="Arial" panose="020B0604020202020204" pitchFamily="34" charset="0"/>
              </a:rPr>
              <a:t>molecular and cellular profiling of premalignant lesions in time and space</a:t>
            </a:r>
            <a:r>
              <a:rPr lang="en-US" dirty="0">
                <a:latin typeface="Arial" panose="020B0604020202020204" pitchFamily="34" charset="0"/>
                <a:cs typeface="Arial" panose="020B0604020202020204" pitchFamily="34" charset="0"/>
              </a:rPr>
              <a:t> as they </a:t>
            </a:r>
            <a:r>
              <a:rPr lang="en-US" dirty="0">
                <a:solidFill>
                  <a:schemeClr val="accent5"/>
                </a:solidFill>
                <a:latin typeface="Arial" panose="020B0604020202020204" pitchFamily="34" charset="0"/>
                <a:cs typeface="Arial" panose="020B0604020202020204" pitchFamily="34" charset="0"/>
              </a:rPr>
              <a:t>progress </a:t>
            </a:r>
            <a:r>
              <a:rPr lang="en-US" dirty="0">
                <a:latin typeface="Arial" panose="020B0604020202020204" pitchFamily="34" charset="0"/>
                <a:cs typeface="Arial" panose="020B0604020202020204" pitchFamily="34" charset="0"/>
              </a:rPr>
              <a:t>towards </a:t>
            </a:r>
            <a:r>
              <a:rPr lang="en-US" dirty="0">
                <a:solidFill>
                  <a:schemeClr val="accent5"/>
                </a:solidFill>
                <a:latin typeface="Arial" panose="020B0604020202020204" pitchFamily="34" charset="0"/>
                <a:cs typeface="Arial" panose="020B0604020202020204" pitchFamily="34" charset="0"/>
              </a:rPr>
              <a:t>frank malignancy </a:t>
            </a:r>
            <a:endParaRPr lang="en-US" dirty="0">
              <a:latin typeface="Arial" panose="020B0604020202020204" pitchFamily="34" charset="0"/>
              <a:cs typeface="Arial" panose="020B0604020202020204" pitchFamily="34" charset="0"/>
            </a:endParaRPr>
          </a:p>
          <a:p>
            <a:pPr marL="285750" indent="-285750">
              <a:buClr>
                <a:srgbClr val="C00000"/>
              </a:buClr>
              <a:buFont typeface="Wingdings" panose="05000000000000000000" pitchFamily="2" charset="2"/>
              <a:buChar char="§"/>
            </a:pPr>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599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emplate/>
  <TotalTime>13156</TotalTime>
  <Words>2908</Words>
  <Application>Microsoft Office PowerPoint</Application>
  <PresentationFormat>Widescreen</PresentationFormat>
  <Paragraphs>294</Paragraphs>
  <Slides>28</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 Black</vt:lpstr>
      <vt:lpstr>Calibri</vt:lpstr>
      <vt:lpstr>Calibri Light</vt:lpstr>
      <vt:lpstr>Wingdings</vt:lpstr>
      <vt:lpstr>Office Theme</vt:lpstr>
      <vt:lpstr>Pre-Application Webinar for RFA-CA-23-040</vt:lpstr>
      <vt:lpstr>Human Tumor Atlas Network (HTAN) Agenda for Precancer Atlas Orientation Meeting</vt:lpstr>
      <vt:lpstr>The NCI Human Tumor Atlas Network (HTAN)</vt:lpstr>
      <vt:lpstr>Current HTAN Atlases</vt:lpstr>
      <vt:lpstr>HTAN Data and Resources for the Cancer Research Community</vt:lpstr>
      <vt:lpstr>HTAN Organization</vt:lpstr>
      <vt:lpstr>Human Tumor Atlas Network (HTAN) PreCancer Cancer Atlas Application's Orientation Meeting</vt:lpstr>
      <vt:lpstr>Purpose of Applicant’s Orientation  </vt:lpstr>
      <vt:lpstr>What is a Cancer Atlas?</vt:lpstr>
      <vt:lpstr>Why is Tumor Atlases Needed?</vt:lpstr>
      <vt:lpstr>Precancer Atlas Overview </vt:lpstr>
      <vt:lpstr>Definition of Precancer</vt:lpstr>
      <vt:lpstr>PCA Research Centers</vt:lpstr>
      <vt:lpstr>Required Resources and Capabilities of the PCA Research Center</vt:lpstr>
      <vt:lpstr>Proposed Research on Organ Site(s) Must Meet The Following</vt:lpstr>
      <vt:lpstr>Expected Outcomes of PCA Research Center </vt:lpstr>
      <vt:lpstr>PCA Research Center Organization</vt:lpstr>
      <vt:lpstr>Biospecimen Acquisition, Processing and Annotation (Please review the PCA RFA for detailed information/functions)</vt:lpstr>
      <vt:lpstr>Molecular, Cellular, and Spatial Characterization</vt:lpstr>
      <vt:lpstr>Data Processing, Analysis, Modeling, and Visualization</vt:lpstr>
      <vt:lpstr>Governance  </vt:lpstr>
      <vt:lpstr>Non-Responsive Applications </vt:lpstr>
      <vt:lpstr>Award Information</vt:lpstr>
      <vt:lpstr>Where to Add the “Restricted Fund” Information in the Application</vt:lpstr>
      <vt:lpstr>Research Strategy Section and Page Limitations</vt:lpstr>
      <vt:lpstr>Helpful Tips for Application</vt:lpstr>
      <vt:lpstr>Frequently Asked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Tumor Atlas Network (HTAN) Precancer Atlas (PCA) Research Centers</dc:title>
  <dc:creator>NCI Division of Cancer Prevention</dc:creator>
  <cp:keywords>Pre-Application Webinar; RFA-CA-23-040</cp:keywords>
  <cp:lastModifiedBy>Randall, Wayne (NIH/NCI) [C]</cp:lastModifiedBy>
  <cp:revision>330</cp:revision>
  <cp:lastPrinted>2017-09-12T14:00:47Z</cp:lastPrinted>
  <dcterms:created xsi:type="dcterms:W3CDTF">2017-04-05T18:38:24Z</dcterms:created>
  <dcterms:modified xsi:type="dcterms:W3CDTF">2023-11-15T20:06:18Z</dcterms:modified>
  <cp:category>Pre-Application Webinar</cp:category>
</cp:coreProperties>
</file>