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04813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8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65CEB-DF9A-EC6D-4EF5-3AAB2FE65C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8DFAA6-7BDF-3BD9-79BA-5BA63D970E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63D61-21DF-2FE3-41A3-84D4E7466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D666-AD48-4874-8DE4-4C2350BAE39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957E0-07C7-4B9B-B6A8-A2F114C85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F00E7A-7655-4943-0EBB-349830AED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769B5-F911-47DF-85F3-F6F08F471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41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733A8-A359-0371-3F93-55F0D839FE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B697E2-179B-729E-557C-613BAE0595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9F8F2-F6C8-F72A-0260-B9117885A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D666-AD48-4874-8DE4-4C2350BAE39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6AEBC8-2025-D009-43C6-6F1119299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3667C5-FC61-3744-E4D1-BF9C403FD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769B5-F911-47DF-85F3-F6F08F471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373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37B445-C0FB-8B6A-283E-C676C3FAE3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7A0FEB-68F6-4FF3-7F86-9D3B1F5573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C38A1E-AC36-F96E-987F-37CD20061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D666-AD48-4874-8DE4-4C2350BAE39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34C57-8768-4962-6D56-DF195CA0C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12387D-1AE4-DF98-BCEC-4C2E51E92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769B5-F911-47DF-85F3-F6F08F471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1678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— NCI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11529485" y="6486144"/>
            <a:ext cx="410633" cy="243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333" b="1" dirty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333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333" b="1" dirty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2" name="Picture 11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6486144"/>
            <a:ext cx="2555851" cy="243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659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C23A2-268D-137C-54DA-CB1A853F7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F05CA-BD19-ECAF-55A1-D43E2F48D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62774D-32FD-E3EE-7120-224018ED8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D666-AD48-4874-8DE4-4C2350BAE39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28225E-826B-7C67-0840-9FD667B75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C38CF-2124-B158-0A1E-9E46EE012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769B5-F911-47DF-85F3-F6F08F471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871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36344-0181-7010-D400-3F66881CBB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AC4D24-4EB6-A224-6CCE-2EEA7543B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373652-98B5-5702-9C1C-A88F390FE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D666-AD48-4874-8DE4-4C2350BAE39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B8A2B0-6501-FF43-EF6D-A7D0842A3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92D886-A267-2DE8-14F5-E7A782C1A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769B5-F911-47DF-85F3-F6F08F471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506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FE1B8-7ECF-CE52-5ACA-22237DE15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889CC1-A4A0-D658-A04B-9C97E49D01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98C9C7-B03C-6E08-BDC3-E6CB83AE0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9CF30A-B906-670D-2025-68F7F55414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D666-AD48-4874-8DE4-4C2350BAE39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A51DC2-5215-772F-ED5E-D35AD2090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80D584-D171-BE6C-8C4A-9AC7123EE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769B5-F911-47DF-85F3-F6F08F471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60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B5862-EC66-87D9-D6DD-801CDC65B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802DD8-F939-82E5-3734-72B9086930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FAB0DA-E631-9421-447A-F1DD4A4A33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361004-D168-DBC7-4A22-C55615410A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EAAA6E-DE30-3E59-8949-3F00266AC3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F26449D-6F72-DF60-69BB-793F88FD1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D666-AD48-4874-8DE4-4C2350BAE39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31C99C-99A1-5CB8-5FA3-EF51E7996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AEEE37-3EBE-6170-DE2F-E979D0B33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769B5-F911-47DF-85F3-F6F08F471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522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B9DB39-D5ED-0E87-ED7C-BD8C7DA18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4902DA-20BF-E8E5-02CA-2B18819A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D666-AD48-4874-8DE4-4C2350BAE39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BF98A-89C9-B634-4795-FD78B5EF5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C30C87-51DD-D1C5-9BAB-DADB3E462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769B5-F911-47DF-85F3-F6F08F471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15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8C4ED1-385F-A817-F3C4-E630536AA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D666-AD48-4874-8DE4-4C2350BAE39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58BA4F-D519-5977-3FAE-7DE120218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C3661C-825B-9D03-EE93-8D89B34F2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769B5-F911-47DF-85F3-F6F08F471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8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3F1CF-6391-4E5A-C145-9E39C32AB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61633-FC6A-3177-D20F-E1EAB147A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584A2B-2DE3-A77C-EFE7-3FC2429864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7A875B-AF51-793A-2025-312F6AC05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D666-AD48-4874-8DE4-4C2350BAE39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76D8B9-15FB-03DD-BAE9-28AC3C1B9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F5D788-CF86-F755-D03C-E24D649B7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769B5-F911-47DF-85F3-F6F08F471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56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A7BB8-C4F4-6A6D-D1F9-C0A4E8707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F444DA-4934-9BB0-DC1F-24A3E309A6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7724F9-D804-CB30-A4D4-AA7F46BC2F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4C88C2-4471-7FB6-9042-ED2F249BD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AD666-AD48-4874-8DE4-4C2350BAE39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7344BF-AE6A-2165-7810-5FF140A2E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1D32E1-CCD4-4397-D58A-16F0FA783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769B5-F911-47DF-85F3-F6F08F471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367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DCA75F-5452-DEA0-1EEB-38B25B01D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2BDC27-BEB5-935A-B2A5-2058A7B56A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2F633-6961-49D3-79AD-C6C6CEE78C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5AD666-AD48-4874-8DE4-4C2350BAE395}" type="datetimeFigureOut">
              <a:rPr lang="en-US" smtClean="0"/>
              <a:t>12/17/2024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F11783-3186-6750-6859-C9ADB348BF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75E93-159B-C17B-C68D-3778DA3324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1769B5-F911-47DF-85F3-F6F08F4712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369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pn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56AD9D85-CCC3-E1D2-CA04-42B13F62A34E}"/>
              </a:ext>
            </a:extLst>
          </p:cNvPr>
          <p:cNvSpPr txBox="1"/>
          <p:nvPr/>
        </p:nvSpPr>
        <p:spPr>
          <a:xfrm>
            <a:off x="626126" y="65335"/>
            <a:ext cx="1093974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400" b="1" u="sng" dirty="0">
                <a:solidFill>
                  <a:schemeClr val="tx1">
                    <a:lumMod val="50000"/>
                  </a:schemeClr>
                </a:solidFill>
              </a:rPr>
              <a:t>Special Interest Satellite Symposium at IPVC 2024</a:t>
            </a:r>
          </a:p>
          <a:p>
            <a:pPr algn="ctr"/>
            <a:r>
              <a:rPr lang="en-US" sz="1600" b="1" dirty="0">
                <a:solidFill>
                  <a:schemeClr val="tx1">
                    <a:lumMod val="50000"/>
                  </a:schemeClr>
                </a:solidFill>
              </a:rPr>
              <a:t>ULACNet and CASCADE: Equitable Partnerships for Clinical Trials on Pragmatic Interventions for HPV-related Screening and Precancer Treatment in People living with HIV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8BF4D9-79B9-E024-2BA2-82ED3F239F9E}"/>
              </a:ext>
            </a:extLst>
          </p:cNvPr>
          <p:cNvSpPr txBox="1"/>
          <p:nvPr/>
        </p:nvSpPr>
        <p:spPr>
          <a:xfrm>
            <a:off x="329465" y="896332"/>
            <a:ext cx="9441753" cy="5458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Chair(s): </a:t>
            </a:r>
            <a:r>
              <a:rPr lang="en-US" sz="1400" b="1" dirty="0">
                <a:solidFill>
                  <a:schemeClr val="tx1">
                    <a:lumMod val="50000"/>
                  </a:schemeClr>
                </a:solidFill>
              </a:rPr>
              <a:t>Vikrant V. Sahasrabuddhe (United States of America) and Leeya F. Pinder (United States of America)</a:t>
            </a:r>
          </a:p>
          <a:p>
            <a:endParaRPr lang="en-US" sz="1400" dirty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Foundational vision, organizational linkages, and partnership development in ‘ULACNet’ and ‘CASCADE’:  </a:t>
            </a:r>
            <a:r>
              <a:rPr lang="en-US" sz="1400" b="1" dirty="0">
                <a:solidFill>
                  <a:schemeClr val="tx1">
                    <a:lumMod val="50000"/>
                  </a:schemeClr>
                </a:solidFill>
              </a:rPr>
              <a:t>Vikrant V. Sahasrabuddhe (United States of America)</a:t>
            </a:r>
          </a:p>
          <a:p>
            <a:endParaRPr lang="en-US" sz="1400" dirty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Innovations and technologies to improve and optimize cervical and HPV-related cancer screening and triage for persons living with HIV: </a:t>
            </a:r>
            <a:r>
              <a:rPr lang="en-US" sz="1400" b="1" dirty="0">
                <a:solidFill>
                  <a:schemeClr val="tx1">
                    <a:lumMod val="50000"/>
                  </a:schemeClr>
                </a:solidFill>
              </a:rPr>
              <a:t>Luisa L. Villa (Brazil)</a:t>
            </a:r>
          </a:p>
          <a:p>
            <a:endParaRPr lang="en-US" sz="1400" dirty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Capacity building for expanding anal cancer prevention clinical care delivery and clinical research efforts for persons living with HIV: </a:t>
            </a:r>
            <a:r>
              <a:rPr lang="en-US" sz="1400" b="1" dirty="0">
                <a:solidFill>
                  <a:schemeClr val="tx1">
                    <a:lumMod val="50000"/>
                  </a:schemeClr>
                </a:solidFill>
              </a:rPr>
              <a:t>Josefina Romaguera (Puerto Rico) </a:t>
            </a:r>
          </a:p>
          <a:p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 </a:t>
            </a:r>
          </a:p>
          <a:p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Implementation experiences for clinical trials on cervical cancer screening, triage and precancer treatment in persons living with HIV:  </a:t>
            </a:r>
            <a:r>
              <a:rPr lang="en-US" sz="1400" b="1" dirty="0">
                <a:solidFill>
                  <a:schemeClr val="tx1">
                    <a:lumMod val="50000"/>
                  </a:schemeClr>
                </a:solidFill>
              </a:rPr>
              <a:t>Bothwell T. Guzha (Zimbabwe)</a:t>
            </a:r>
          </a:p>
          <a:p>
            <a:endParaRPr lang="en-US" sz="1400" dirty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Horizontal and diagonal integration approaches for enhancing access to HPV/cervical cancer screening: </a:t>
            </a:r>
            <a:r>
              <a:rPr lang="en-US" sz="1400" b="1" dirty="0">
                <a:solidFill>
                  <a:schemeClr val="tx1">
                    <a:lumMod val="50000"/>
                  </a:schemeClr>
                </a:solidFill>
              </a:rPr>
              <a:t>Lameck Chinula (Malawi)</a:t>
            </a:r>
          </a:p>
          <a:p>
            <a:endParaRPr lang="en-US" sz="1400" dirty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Management of multi-institutional collaborations for HPV/cancer prevention clinical trials for persons living with HIV: </a:t>
            </a:r>
            <a:r>
              <a:rPr lang="en-US" sz="1400" b="1" dirty="0">
                <a:solidFill>
                  <a:schemeClr val="tx1">
                    <a:lumMod val="50000"/>
                  </a:schemeClr>
                </a:solidFill>
              </a:rPr>
              <a:t>Carla J. Chibwesha (South Africa)</a:t>
            </a:r>
          </a:p>
          <a:p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 </a:t>
            </a:r>
          </a:p>
          <a:p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Bridging disciplines to foster effective implementation of collaborations for HPV/cervical cancer prevention research: </a:t>
            </a:r>
            <a:r>
              <a:rPr lang="en-US" sz="1400" b="1" dirty="0">
                <a:solidFill>
                  <a:schemeClr val="tx1">
                    <a:lumMod val="50000"/>
                  </a:schemeClr>
                </a:solidFill>
              </a:rPr>
              <a:t>Gad Murenzi (Rwanda)</a:t>
            </a:r>
          </a:p>
          <a:p>
            <a:endParaRPr lang="en-US" sz="1400" dirty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en-US" sz="1400" dirty="0">
                <a:solidFill>
                  <a:schemeClr val="tx1">
                    <a:lumMod val="50000"/>
                  </a:schemeClr>
                </a:solidFill>
              </a:rPr>
              <a:t>Evaluating novel strategies to improve precancer treatment for PLWH in ULACNet and CASCADE: </a:t>
            </a:r>
            <a:r>
              <a:rPr lang="en-US" sz="1400" b="1" dirty="0">
                <a:solidFill>
                  <a:schemeClr val="tx1">
                    <a:lumMod val="50000"/>
                  </a:schemeClr>
                </a:solidFill>
              </a:rPr>
              <a:t>Leeya F. Pinder (United States of America)</a:t>
            </a:r>
          </a:p>
        </p:txBody>
      </p:sp>
      <p:pic>
        <p:nvPicPr>
          <p:cNvPr id="2" name="Picture 1" descr="Vikrant V. Sahasrabuddhe">
            <a:extLst>
              <a:ext uri="{FF2B5EF4-FFF2-40B4-BE49-F238E27FC236}">
                <a16:creationId xmlns:a16="http://schemas.microsoft.com/office/drawing/2014/main" id="{64F1B0D7-FAA1-3110-4C79-A71B417B2E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67439" y="1103217"/>
            <a:ext cx="907753" cy="1234913"/>
          </a:xfrm>
          <a:prstGeom prst="rect">
            <a:avLst/>
          </a:prstGeom>
        </p:spPr>
      </p:pic>
      <p:pic>
        <p:nvPicPr>
          <p:cNvPr id="1026" name="Picture 2" descr="Leeya F. Pinder">
            <a:extLst>
              <a:ext uri="{FF2B5EF4-FFF2-40B4-BE49-F238E27FC236}">
                <a16:creationId xmlns:a16="http://schemas.microsoft.com/office/drawing/2014/main" id="{68F53841-22E8-195F-5F8B-75E70E67F5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5177" y="1103218"/>
            <a:ext cx="926185" cy="1234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uisa L. Villa">
            <a:extLst>
              <a:ext uri="{FF2B5EF4-FFF2-40B4-BE49-F238E27FC236}">
                <a16:creationId xmlns:a16="http://schemas.microsoft.com/office/drawing/2014/main" id="{DDDF4A75-B8BB-23A4-DCA9-FCE406CD8E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1204" y="2390776"/>
            <a:ext cx="926185" cy="1234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Josefina Romaguera">
            <a:extLst>
              <a:ext uri="{FF2B5EF4-FFF2-40B4-BE49-F238E27FC236}">
                <a16:creationId xmlns:a16="http://schemas.microsoft.com/office/drawing/2014/main" id="{B4778EBA-A605-24A7-3C7B-4A6AFE6E407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82" t="897" r="11662" b="-897"/>
          <a:stretch/>
        </p:blipFill>
        <p:spPr bwMode="auto">
          <a:xfrm>
            <a:off x="10865178" y="2381541"/>
            <a:ext cx="965160" cy="1244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Bothwell T. Guzha">
            <a:extLst>
              <a:ext uri="{FF2B5EF4-FFF2-40B4-BE49-F238E27FC236}">
                <a16:creationId xmlns:a16="http://schemas.microsoft.com/office/drawing/2014/main" id="{CEE5F487-A797-386F-37C5-CF03ABD19C4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669" t="22722" r="32103" b="14804"/>
          <a:stretch/>
        </p:blipFill>
        <p:spPr bwMode="auto">
          <a:xfrm>
            <a:off x="9880995" y="3697280"/>
            <a:ext cx="932189" cy="1159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Lameck Chinula">
            <a:extLst>
              <a:ext uri="{FF2B5EF4-FFF2-40B4-BE49-F238E27FC236}">
                <a16:creationId xmlns:a16="http://schemas.microsoft.com/office/drawing/2014/main" id="{ABCD06C6-8736-6E7D-1AEB-734D7BEFBD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95" t="5006" r="19164" b="15739"/>
          <a:stretch/>
        </p:blipFill>
        <p:spPr bwMode="auto">
          <a:xfrm>
            <a:off x="10899268" y="3697280"/>
            <a:ext cx="963266" cy="1159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arla J. Chibwesha">
            <a:extLst>
              <a:ext uri="{FF2B5EF4-FFF2-40B4-BE49-F238E27FC236}">
                <a16:creationId xmlns:a16="http://schemas.microsoft.com/office/drawing/2014/main" id="{8FF31DF2-75BD-AC25-E254-A6B482F4B2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97" t="7093" r="21587" b="41773"/>
          <a:stretch/>
        </p:blipFill>
        <p:spPr bwMode="auto">
          <a:xfrm>
            <a:off x="9864509" y="4928367"/>
            <a:ext cx="965160" cy="1159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Gad Murenzi">
            <a:extLst>
              <a:ext uri="{FF2B5EF4-FFF2-40B4-BE49-F238E27FC236}">
                <a16:creationId xmlns:a16="http://schemas.microsoft.com/office/drawing/2014/main" id="{54F1AFFA-F265-FBBB-61F4-904F514539D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10" t="6149" r="17241" b="12770"/>
          <a:stretch/>
        </p:blipFill>
        <p:spPr bwMode="auto">
          <a:xfrm>
            <a:off x="10913581" y="4938237"/>
            <a:ext cx="916757" cy="114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IPVC 2024">
            <a:extLst>
              <a:ext uri="{FF2B5EF4-FFF2-40B4-BE49-F238E27FC236}">
                <a16:creationId xmlns:a16="http://schemas.microsoft.com/office/drawing/2014/main" id="{27E0326D-7DDE-F976-E1AC-9CED1E4067B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029688" y="6374050"/>
            <a:ext cx="1017769" cy="40541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ECE1DD7-4CB4-E64C-2CB1-3FF5C8F46D7B}"/>
              </a:ext>
            </a:extLst>
          </p:cNvPr>
          <p:cNvSpPr txBox="1"/>
          <p:nvPr/>
        </p:nvSpPr>
        <p:spPr>
          <a:xfrm>
            <a:off x="9047457" y="6469037"/>
            <a:ext cx="2986715" cy="21544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rPr>
              <a:t>Presentation by Vikrant Sahasrabuddhe, National Cancer Institute</a:t>
            </a:r>
          </a:p>
        </p:txBody>
      </p:sp>
    </p:spTree>
    <p:extLst>
      <p:ext uri="{BB962C8B-B14F-4D97-AF65-F5344CB8AC3E}">
        <p14:creationId xmlns:p14="http://schemas.microsoft.com/office/powerpoint/2010/main" val="3170438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262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ULACNet and CASCADE: Equitable Partnerships for Clinical Trials on Pragmatic Interventions for HPV-related Screening and Precancer Treatment in People living with HIV</dc:title>
  <dc:creator>NCI Division of Cancer Prevention</dc:creator>
  <cp:keywords>NCI; National Cancer Institute; ULACNet; CASCADE</cp:keywords>
  <cp:lastModifiedBy>Randall, Wayne (NIH/NCI) [C]</cp:lastModifiedBy>
  <cp:revision>6</cp:revision>
  <dcterms:created xsi:type="dcterms:W3CDTF">2024-12-17T11:33:20Z</dcterms:created>
  <dcterms:modified xsi:type="dcterms:W3CDTF">2024-12-17T18:10:40Z</dcterms:modified>
</cp:coreProperties>
</file>