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147048135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65" d="100"/>
          <a:sy n="65" d="100"/>
        </p:scale>
        <p:origin x="84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F65CEB-DF9A-EC6D-4EF5-3AAB2FE65C4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D8DFAA6-7BDF-3BD9-79BA-5BA63D970E4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F63D61-21DF-2FE3-41A3-84D4E7466F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AD666-AD48-4874-8DE4-4C2350BAE395}" type="datetimeFigureOut">
              <a:rPr lang="en-US" smtClean="0"/>
              <a:t>12/17/2024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F957E0-07C7-4B9B-B6A8-A2F114C85F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F00E7A-7655-4943-0EBB-349830AED7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769B5-F911-47DF-85F3-F6F08F4712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44157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6733A8-A359-0371-3F93-55F0D839FE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DB697E2-179B-729E-557C-613BAE0595C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B9F8F2-F6C8-F72A-0260-B9117885AE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AD666-AD48-4874-8DE4-4C2350BAE395}" type="datetimeFigureOut">
              <a:rPr lang="en-US" smtClean="0"/>
              <a:t>12/17/2024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6AEBC8-2025-D009-43C6-6F11192996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3667C5-FC61-3744-E4D1-BF9C403FDB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769B5-F911-47DF-85F3-F6F08F4712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03731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337B445-C0FB-8B6A-283E-C676C3FAE3B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37A0FEB-68F6-4FF3-7F86-9D3B1F55736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C38A1E-AC36-F96E-987F-37CD200613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AD666-AD48-4874-8DE4-4C2350BAE395}" type="datetimeFigureOut">
              <a:rPr lang="en-US" smtClean="0"/>
              <a:t>12/17/2024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F34C57-8768-4962-6D56-DF195CA0C1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12387D-1AE4-DF98-BCEC-4C2E51E920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769B5-F911-47DF-85F3-F6F08F4712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1678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lank — NCI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Box 14"/>
          <p:cNvSpPr txBox="1">
            <a:spLocks noChangeArrowheads="1"/>
          </p:cNvSpPr>
          <p:nvPr userDrawn="1"/>
        </p:nvSpPr>
        <p:spPr bwMode="auto">
          <a:xfrm>
            <a:off x="11529485" y="6486144"/>
            <a:ext cx="410633" cy="243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noAutofit/>
          </a:bodyPr>
          <a:lstStyle>
            <a:lvl1pPr defTabSz="912813"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1pPr>
            <a:lvl2pPr marL="37931725" indent="-37474525" defTabSz="912813"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2pPr>
            <a:lvl3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3pPr>
            <a:lvl4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4pPr>
            <a:lvl5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9pPr>
          </a:lstStyle>
          <a:p>
            <a:pPr algn="r" fontAlgn="auto">
              <a:lnSpc>
                <a:spcPct val="101000"/>
              </a:lnSpc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1333" b="1" dirty="0">
                <a:solidFill>
                  <a:srgbClr val="7F7F7F"/>
                </a:solidFill>
                <a:latin typeface="+mn-lt"/>
                <a:cs typeface="SapientSansRegular"/>
              </a:rPr>
              <a:t> </a:t>
            </a:r>
            <a:fld id="{4225D95B-3580-C74C-AC82-B8FCF626B418}" type="slidenum">
              <a:rPr lang="en-US" sz="1333" b="1" smtClean="0">
                <a:solidFill>
                  <a:srgbClr val="7F7F7F"/>
                </a:solidFill>
                <a:latin typeface="+mn-lt"/>
                <a:cs typeface="SapientSansRegular"/>
              </a:rPr>
              <a:pPr algn="r" fontAlgn="auto">
                <a:lnSpc>
                  <a:spcPct val="101000"/>
                </a:lnSpc>
                <a:spcBef>
                  <a:spcPct val="50000"/>
                </a:spcBef>
                <a:spcAft>
                  <a:spcPts val="0"/>
                </a:spcAft>
                <a:defRPr/>
              </a:pPr>
              <a:t>‹#›</a:t>
            </a:fld>
            <a:endParaRPr lang="en-US" sz="1333" b="1" dirty="0">
              <a:solidFill>
                <a:srgbClr val="7F7F7F"/>
              </a:solidFill>
              <a:latin typeface="+mn-lt"/>
              <a:cs typeface="SapientSansRegular"/>
            </a:endParaRPr>
          </a:p>
        </p:txBody>
      </p:sp>
      <p:pic>
        <p:nvPicPr>
          <p:cNvPr id="12" name="Picture 11" descr="NCI-Logo-Gray-Knock-NEW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6486144"/>
            <a:ext cx="2555851" cy="243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06594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FC23A2-268D-137C-54DA-CB1A853F70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5F05CA-BD19-ECAF-55A1-D43E2F48D6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62774D-32FD-E3EE-7120-224018ED83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AD666-AD48-4874-8DE4-4C2350BAE395}" type="datetimeFigureOut">
              <a:rPr lang="en-US" smtClean="0"/>
              <a:t>12/17/2024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28225E-826B-7C67-0840-9FD667B754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7C38CF-2124-B158-0A1E-9E46EE012F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769B5-F911-47DF-85F3-F6F08F4712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3871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A36344-0181-7010-D400-3F66881CBB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AC4D24-4EB6-A224-6CCE-2EEA7543B2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373652-98B5-5702-9C1C-A88F390FEA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AD666-AD48-4874-8DE4-4C2350BAE395}" type="datetimeFigureOut">
              <a:rPr lang="en-US" smtClean="0"/>
              <a:t>12/17/2024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B8A2B0-6501-FF43-EF6D-A7D0842A3D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92D886-A267-2DE8-14F5-E7A782C1A5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769B5-F911-47DF-85F3-F6F08F4712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5067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1FE1B8-7ECF-CE52-5ACA-22237DE154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889CC1-A4A0-D658-A04B-9C97E49D015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498C9C7-B03C-6E08-BDC3-E6CB83AE09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9CF30A-B906-670D-2025-68F7F55414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AD666-AD48-4874-8DE4-4C2350BAE395}" type="datetimeFigureOut">
              <a:rPr lang="en-US" smtClean="0"/>
              <a:t>12/17/2024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6A51DC2-5215-772F-ED5E-D35AD20902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180D584-D171-BE6C-8C4A-9AC7123EE1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769B5-F911-47DF-85F3-F6F08F4712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603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2B5862-EC66-87D9-D6DD-801CDC65B8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4802DD8-F939-82E5-3734-72B9086930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2FAB0DA-E631-9421-447A-F1DD4A4A33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B361004-D168-DBC7-4A22-C55615410A3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4EAAA6E-DE30-3E59-8949-3F00266AC35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F26449D-6F72-DF60-69BB-793F88FD1B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AD666-AD48-4874-8DE4-4C2350BAE395}" type="datetimeFigureOut">
              <a:rPr lang="en-US" smtClean="0"/>
              <a:t>12/17/2024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531C99C-99A1-5CB8-5FA3-EF51E79964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9AEEE37-3EBE-6170-DE2F-E979D0B336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769B5-F911-47DF-85F3-F6F08F4712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25226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B9DB39-D5ED-0E87-ED7C-BD8C7DA183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74902DA-20BF-E8E5-02CA-2B18819A3A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AD666-AD48-4874-8DE4-4C2350BAE395}" type="datetimeFigureOut">
              <a:rPr lang="en-US" smtClean="0"/>
              <a:t>12/17/2024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F9BF98A-89C9-B634-4795-FD78B5EF5F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6C30C87-51DD-D1C5-9BAB-DADB3E462D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769B5-F911-47DF-85F3-F6F08F4712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3158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98C4ED1-385F-A817-F3C4-E630536AA6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AD666-AD48-4874-8DE4-4C2350BAE395}" type="datetimeFigureOut">
              <a:rPr lang="en-US" smtClean="0"/>
              <a:t>12/17/2024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D58BA4F-D519-5977-3FAE-7DE120218B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BC3661C-825B-9D03-EE93-8D89B34F23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769B5-F911-47DF-85F3-F6F08F4712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8787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F3F1CF-6391-4E5A-C145-9E39C32AB8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561633-FC6A-3177-D20F-E1EAB147AA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E584A2B-2DE3-A77C-EFE7-3FC2429864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77A875B-AF51-793A-2025-312F6AC053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AD666-AD48-4874-8DE4-4C2350BAE395}" type="datetimeFigureOut">
              <a:rPr lang="en-US" smtClean="0"/>
              <a:t>12/17/2024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76D8B9-15FB-03DD-BAE9-28AC3C1B9A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BF5D788-CF86-F755-D03C-E24D649B77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769B5-F911-47DF-85F3-F6F08F4712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32567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BA7BB8-C4F4-6A6D-D1F9-C0A4E87077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AF444DA-4934-9BB0-DC1F-24A3E309A63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07724F9-D804-CB30-A4D4-AA7F46BC2F2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24C88C2-4471-7FB6-9042-ED2F249BD7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AD666-AD48-4874-8DE4-4C2350BAE395}" type="datetimeFigureOut">
              <a:rPr lang="en-US" smtClean="0"/>
              <a:t>12/17/2024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07344BF-AE6A-2165-7810-5FF140A2EA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71D32E1-CCD4-4397-D58A-16F0FA7833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769B5-F911-47DF-85F3-F6F08F4712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63671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9DCA75F-5452-DEA0-1EEB-38B25B01D1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22BDC27-BEB5-935A-B2A5-2058A7B56A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32F633-6961-49D3-79AD-C6C6CEE78CB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85AD666-AD48-4874-8DE4-4C2350BAE395}" type="datetimeFigureOut">
              <a:rPr lang="en-US" smtClean="0"/>
              <a:t>12/17/2024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F11783-3186-6750-6859-C9ADB348BF3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B75E93-159B-C17B-C68D-3778DA33247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31769B5-F911-47DF-85F3-F6F08F4712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3693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10" Type="http://schemas.openxmlformats.org/officeDocument/2006/relationships/image" Target="../media/image10.png"/><Relationship Id="rId4" Type="http://schemas.openxmlformats.org/officeDocument/2006/relationships/image" Target="../media/image4.jpeg"/><Relationship Id="rId9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56AD9D85-CCC3-E1D2-CA04-42B13F62A34E}"/>
              </a:ext>
            </a:extLst>
          </p:cNvPr>
          <p:cNvSpPr txBox="1"/>
          <p:nvPr/>
        </p:nvSpPr>
        <p:spPr>
          <a:xfrm>
            <a:off x="626126" y="65335"/>
            <a:ext cx="10939747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400" b="1" u="sng" dirty="0">
                <a:solidFill>
                  <a:schemeClr val="tx1">
                    <a:lumMod val="50000"/>
                  </a:schemeClr>
                </a:solidFill>
              </a:rPr>
              <a:t>Special Interest Satellite Symposium at IPVC 2024</a:t>
            </a:r>
          </a:p>
          <a:p>
            <a:pPr algn="ctr"/>
            <a:r>
              <a:rPr lang="en-US" sz="1600" b="1" dirty="0">
                <a:solidFill>
                  <a:schemeClr val="tx1">
                    <a:lumMod val="50000"/>
                  </a:schemeClr>
                </a:solidFill>
              </a:rPr>
              <a:t>ULACNet and CASCADE: Equitable Partnerships for Clinical Trials on Pragmatic Interventions for HPV-related Screening and Precancer Treatment in People living with HIV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D8BF4D9-79B9-E024-2BA2-82ED3F239F9E}"/>
              </a:ext>
            </a:extLst>
          </p:cNvPr>
          <p:cNvSpPr txBox="1"/>
          <p:nvPr/>
        </p:nvSpPr>
        <p:spPr>
          <a:xfrm>
            <a:off x="329465" y="896332"/>
            <a:ext cx="9441753" cy="545871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chemeClr val="tx1">
                    <a:lumMod val="50000"/>
                  </a:schemeClr>
                </a:solidFill>
              </a:rPr>
              <a:t>Chair(s): </a:t>
            </a:r>
            <a:r>
              <a:rPr lang="en-US" sz="1400" b="1" dirty="0">
                <a:solidFill>
                  <a:schemeClr val="tx1">
                    <a:lumMod val="50000"/>
                  </a:schemeClr>
                </a:solidFill>
              </a:rPr>
              <a:t>Vikrant V. Sahasrabuddhe (United States of America) and Leeya F. Pinder (United States of America)</a:t>
            </a:r>
          </a:p>
          <a:p>
            <a:endParaRPr lang="en-US" sz="1400" dirty="0">
              <a:solidFill>
                <a:schemeClr val="tx1">
                  <a:lumMod val="50000"/>
                </a:schemeClr>
              </a:solidFill>
            </a:endParaRPr>
          </a:p>
          <a:p>
            <a:r>
              <a:rPr lang="en-US" sz="1400" dirty="0">
                <a:solidFill>
                  <a:schemeClr val="tx1">
                    <a:lumMod val="50000"/>
                  </a:schemeClr>
                </a:solidFill>
              </a:rPr>
              <a:t>Foundational vision, organizational linkages, and partnership development in ‘ULACNet’ and ‘CASCADE’:  </a:t>
            </a:r>
            <a:r>
              <a:rPr lang="en-US" sz="1400" b="1" dirty="0">
                <a:solidFill>
                  <a:schemeClr val="tx1">
                    <a:lumMod val="50000"/>
                  </a:schemeClr>
                </a:solidFill>
              </a:rPr>
              <a:t>Vikrant V. Sahasrabuddhe (United States of America)</a:t>
            </a:r>
          </a:p>
          <a:p>
            <a:endParaRPr lang="en-US" sz="1400" dirty="0">
              <a:solidFill>
                <a:schemeClr val="tx1">
                  <a:lumMod val="50000"/>
                </a:schemeClr>
              </a:solidFill>
            </a:endParaRPr>
          </a:p>
          <a:p>
            <a:r>
              <a:rPr lang="en-US" sz="1400" dirty="0">
                <a:solidFill>
                  <a:schemeClr val="tx1">
                    <a:lumMod val="50000"/>
                  </a:schemeClr>
                </a:solidFill>
              </a:rPr>
              <a:t>Innovations and technologies to improve and optimize cervical and HPV-related cancer screening and triage for persons living with HIV: </a:t>
            </a:r>
            <a:r>
              <a:rPr lang="en-US" sz="1400" b="1" dirty="0">
                <a:solidFill>
                  <a:schemeClr val="tx1">
                    <a:lumMod val="50000"/>
                  </a:schemeClr>
                </a:solidFill>
              </a:rPr>
              <a:t>Luisa L. Villa (Brazil)</a:t>
            </a:r>
          </a:p>
          <a:p>
            <a:endParaRPr lang="en-US" sz="1400" dirty="0">
              <a:solidFill>
                <a:schemeClr val="tx1">
                  <a:lumMod val="50000"/>
                </a:schemeClr>
              </a:solidFill>
            </a:endParaRPr>
          </a:p>
          <a:p>
            <a:r>
              <a:rPr lang="en-US" sz="1400" dirty="0">
                <a:solidFill>
                  <a:schemeClr val="tx1">
                    <a:lumMod val="50000"/>
                  </a:schemeClr>
                </a:solidFill>
              </a:rPr>
              <a:t>Capacity building for expanding anal cancer prevention clinical care delivery and clinical research efforts for persons living with HIV: </a:t>
            </a:r>
            <a:r>
              <a:rPr lang="en-US" sz="1400" b="1" dirty="0">
                <a:solidFill>
                  <a:schemeClr val="tx1">
                    <a:lumMod val="50000"/>
                  </a:schemeClr>
                </a:solidFill>
              </a:rPr>
              <a:t>Josefina Romaguera (Puerto Rico) </a:t>
            </a:r>
          </a:p>
          <a:p>
            <a:r>
              <a:rPr lang="en-US" sz="1400" dirty="0">
                <a:solidFill>
                  <a:schemeClr val="tx1">
                    <a:lumMod val="50000"/>
                  </a:schemeClr>
                </a:solidFill>
              </a:rPr>
              <a:t> </a:t>
            </a:r>
          </a:p>
          <a:p>
            <a:r>
              <a:rPr lang="en-US" sz="1400" dirty="0">
                <a:solidFill>
                  <a:schemeClr val="tx1">
                    <a:lumMod val="50000"/>
                  </a:schemeClr>
                </a:solidFill>
              </a:rPr>
              <a:t>Implementation experiences for clinical trials on cervical cancer screening, triage and precancer treatment in persons living with HIV:  </a:t>
            </a:r>
            <a:r>
              <a:rPr lang="en-US" sz="1400" b="1" dirty="0">
                <a:solidFill>
                  <a:schemeClr val="tx1">
                    <a:lumMod val="50000"/>
                  </a:schemeClr>
                </a:solidFill>
              </a:rPr>
              <a:t>Bothwell T. Guzha (Zimbabwe)</a:t>
            </a:r>
          </a:p>
          <a:p>
            <a:endParaRPr lang="en-US" sz="1400" dirty="0">
              <a:solidFill>
                <a:schemeClr val="tx1">
                  <a:lumMod val="50000"/>
                </a:schemeClr>
              </a:solidFill>
            </a:endParaRPr>
          </a:p>
          <a:p>
            <a:r>
              <a:rPr lang="en-US" sz="1400" dirty="0">
                <a:solidFill>
                  <a:schemeClr val="tx1">
                    <a:lumMod val="50000"/>
                  </a:schemeClr>
                </a:solidFill>
              </a:rPr>
              <a:t>Horizontal and diagonal integration approaches for enhancing access to HPV/cervical cancer screening: </a:t>
            </a:r>
            <a:r>
              <a:rPr lang="en-US" sz="1400" b="1" dirty="0">
                <a:solidFill>
                  <a:schemeClr val="tx1">
                    <a:lumMod val="50000"/>
                  </a:schemeClr>
                </a:solidFill>
              </a:rPr>
              <a:t>Lameck Chinula (Malawi)</a:t>
            </a:r>
          </a:p>
          <a:p>
            <a:endParaRPr lang="en-US" sz="1400" dirty="0">
              <a:solidFill>
                <a:schemeClr val="tx1">
                  <a:lumMod val="50000"/>
                </a:schemeClr>
              </a:solidFill>
            </a:endParaRPr>
          </a:p>
          <a:p>
            <a:r>
              <a:rPr lang="en-US" sz="1400" dirty="0">
                <a:solidFill>
                  <a:schemeClr val="tx1">
                    <a:lumMod val="50000"/>
                  </a:schemeClr>
                </a:solidFill>
              </a:rPr>
              <a:t>Management of multi-institutional collaborations for HPV/cancer prevention clinical trials for persons living with HIV: </a:t>
            </a:r>
            <a:r>
              <a:rPr lang="en-US" sz="1400" b="1" dirty="0">
                <a:solidFill>
                  <a:schemeClr val="tx1">
                    <a:lumMod val="50000"/>
                  </a:schemeClr>
                </a:solidFill>
              </a:rPr>
              <a:t>Carla J. Chibwesha (South Africa)</a:t>
            </a:r>
          </a:p>
          <a:p>
            <a:r>
              <a:rPr lang="en-US" sz="1400" dirty="0">
                <a:solidFill>
                  <a:schemeClr val="tx1">
                    <a:lumMod val="50000"/>
                  </a:schemeClr>
                </a:solidFill>
              </a:rPr>
              <a:t> </a:t>
            </a:r>
          </a:p>
          <a:p>
            <a:r>
              <a:rPr lang="en-US" sz="1400" dirty="0">
                <a:solidFill>
                  <a:schemeClr val="tx1">
                    <a:lumMod val="50000"/>
                  </a:schemeClr>
                </a:solidFill>
              </a:rPr>
              <a:t>Bridging disciplines to foster effective implementation of collaborations for HPV/cervical cancer prevention research: </a:t>
            </a:r>
            <a:r>
              <a:rPr lang="en-US" sz="1400" b="1" dirty="0">
                <a:solidFill>
                  <a:schemeClr val="tx1">
                    <a:lumMod val="50000"/>
                  </a:schemeClr>
                </a:solidFill>
              </a:rPr>
              <a:t>Gad Murenzi (Rwanda)</a:t>
            </a:r>
          </a:p>
          <a:p>
            <a:endParaRPr lang="en-US" sz="1400" dirty="0">
              <a:solidFill>
                <a:schemeClr val="tx1">
                  <a:lumMod val="50000"/>
                </a:schemeClr>
              </a:solidFill>
            </a:endParaRPr>
          </a:p>
          <a:p>
            <a:r>
              <a:rPr lang="en-US" sz="1400" dirty="0">
                <a:solidFill>
                  <a:schemeClr val="tx1">
                    <a:lumMod val="50000"/>
                  </a:schemeClr>
                </a:solidFill>
              </a:rPr>
              <a:t>Evaluating novel strategies to improve precancer treatment for PLWH in ULACNet and CASCADE: </a:t>
            </a:r>
            <a:r>
              <a:rPr lang="en-US" sz="1400" b="1" dirty="0">
                <a:solidFill>
                  <a:schemeClr val="tx1">
                    <a:lumMod val="50000"/>
                  </a:schemeClr>
                </a:solidFill>
              </a:rPr>
              <a:t>Leeya F. Pinder (United States of America)</a:t>
            </a:r>
          </a:p>
        </p:txBody>
      </p:sp>
      <p:pic>
        <p:nvPicPr>
          <p:cNvPr id="2" name="Picture 1" descr="Vikrant V. Sahasrabuddhe">
            <a:extLst>
              <a:ext uri="{FF2B5EF4-FFF2-40B4-BE49-F238E27FC236}">
                <a16:creationId xmlns:a16="http://schemas.microsoft.com/office/drawing/2014/main" id="{64F1B0D7-FAA1-3110-4C79-A71B417B2E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67439" y="1103217"/>
            <a:ext cx="907753" cy="1234913"/>
          </a:xfrm>
          <a:prstGeom prst="rect">
            <a:avLst/>
          </a:prstGeom>
        </p:spPr>
      </p:pic>
      <p:pic>
        <p:nvPicPr>
          <p:cNvPr id="1026" name="Picture 2" descr="Leeya F. Pinder">
            <a:extLst>
              <a:ext uri="{FF2B5EF4-FFF2-40B4-BE49-F238E27FC236}">
                <a16:creationId xmlns:a16="http://schemas.microsoft.com/office/drawing/2014/main" id="{68F53841-22E8-195F-5F8B-75E70E67F5C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65177" y="1103218"/>
            <a:ext cx="926185" cy="1234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Luisa L. Villa">
            <a:extLst>
              <a:ext uri="{FF2B5EF4-FFF2-40B4-BE49-F238E27FC236}">
                <a16:creationId xmlns:a16="http://schemas.microsoft.com/office/drawing/2014/main" id="{DDDF4A75-B8BB-23A4-DCA9-FCE406CD8EC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61204" y="2390776"/>
            <a:ext cx="926185" cy="1234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Josefina Romaguera">
            <a:extLst>
              <a:ext uri="{FF2B5EF4-FFF2-40B4-BE49-F238E27FC236}">
                <a16:creationId xmlns:a16="http://schemas.microsoft.com/office/drawing/2014/main" id="{B4778EBA-A605-24A7-3C7B-4A6AFE6E407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82" t="897" r="11662" b="-897"/>
          <a:stretch/>
        </p:blipFill>
        <p:spPr bwMode="auto">
          <a:xfrm>
            <a:off x="10865178" y="2381541"/>
            <a:ext cx="965160" cy="12441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Bothwell T. Guzha">
            <a:extLst>
              <a:ext uri="{FF2B5EF4-FFF2-40B4-BE49-F238E27FC236}">
                <a16:creationId xmlns:a16="http://schemas.microsoft.com/office/drawing/2014/main" id="{CEE5F487-A797-386F-37C5-CF03ABD19C4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669" t="22722" r="32103" b="14804"/>
          <a:stretch/>
        </p:blipFill>
        <p:spPr bwMode="auto">
          <a:xfrm>
            <a:off x="9880995" y="3697280"/>
            <a:ext cx="932189" cy="11594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Lameck Chinula">
            <a:extLst>
              <a:ext uri="{FF2B5EF4-FFF2-40B4-BE49-F238E27FC236}">
                <a16:creationId xmlns:a16="http://schemas.microsoft.com/office/drawing/2014/main" id="{ABCD06C6-8736-6E7D-1AEB-734D7BEFBD9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995" t="5006" r="19164" b="15739"/>
          <a:stretch/>
        </p:blipFill>
        <p:spPr bwMode="auto">
          <a:xfrm>
            <a:off x="10899268" y="3697280"/>
            <a:ext cx="963266" cy="11594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Carla J. Chibwesha">
            <a:extLst>
              <a:ext uri="{FF2B5EF4-FFF2-40B4-BE49-F238E27FC236}">
                <a16:creationId xmlns:a16="http://schemas.microsoft.com/office/drawing/2014/main" id="{8FF31DF2-75BD-AC25-E254-A6B482F4B22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97" t="7093" r="21587" b="41773"/>
          <a:stretch/>
        </p:blipFill>
        <p:spPr bwMode="auto">
          <a:xfrm>
            <a:off x="9864509" y="4928367"/>
            <a:ext cx="965160" cy="11594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Gad Murenzi">
            <a:extLst>
              <a:ext uri="{FF2B5EF4-FFF2-40B4-BE49-F238E27FC236}">
                <a16:creationId xmlns:a16="http://schemas.microsoft.com/office/drawing/2014/main" id="{54F1AFFA-F265-FBBB-61F4-904F514539D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710" t="6149" r="17241" b="12770"/>
          <a:stretch/>
        </p:blipFill>
        <p:spPr bwMode="auto">
          <a:xfrm>
            <a:off x="10913581" y="4938237"/>
            <a:ext cx="916757" cy="1149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IPVC 2024">
            <a:extLst>
              <a:ext uri="{FF2B5EF4-FFF2-40B4-BE49-F238E27FC236}">
                <a16:creationId xmlns:a16="http://schemas.microsoft.com/office/drawing/2014/main" id="{27E0326D-7DDE-F976-E1AC-9CED1E4067B6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8029688" y="6374050"/>
            <a:ext cx="1017769" cy="405418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0ECE1DD7-4CB4-E64C-2CB1-3FF5C8F46D7B}"/>
              </a:ext>
            </a:extLst>
          </p:cNvPr>
          <p:cNvSpPr txBox="1"/>
          <p:nvPr/>
        </p:nvSpPr>
        <p:spPr>
          <a:xfrm>
            <a:off x="9047457" y="6469037"/>
            <a:ext cx="2986715" cy="215444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marL="0" marR="0" lvl="0" indent="0" algn="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charset="0"/>
                <a:cs typeface="+mn-cs"/>
              </a:rPr>
              <a:t>Presentation by Vikrant Sahasrabuddhe, National Cancer Institute</a:t>
            </a:r>
          </a:p>
        </p:txBody>
      </p:sp>
    </p:spTree>
    <p:extLst>
      <p:ext uri="{BB962C8B-B14F-4D97-AF65-F5344CB8AC3E}">
        <p14:creationId xmlns:p14="http://schemas.microsoft.com/office/powerpoint/2010/main" val="31704382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262</Words>
  <Application>Microsoft Office PowerPoint</Application>
  <PresentationFormat>Widescreen</PresentationFormat>
  <Paragraphs>20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Aptos</vt:lpstr>
      <vt:lpstr>Aptos Display</vt:lpstr>
      <vt:lpstr>Arial</vt:lpstr>
      <vt:lpstr>Calibri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ULACNet and CASCADE: Equitable Partnerships for Clinical Trials on Pragmatic Interventions for HPV-related Screening and Precancer Treatment in People living with HIV</dc:title>
  <dc:creator>NCI Division of Cancer Prevention</dc:creator>
  <cp:keywords>NCI; National Cancer Institute; ULACNet; CASCADE</cp:keywords>
  <cp:lastModifiedBy>Randall, Wayne (NIH/NCI) [C]</cp:lastModifiedBy>
  <cp:revision>6</cp:revision>
  <dcterms:created xsi:type="dcterms:W3CDTF">2024-12-17T11:33:20Z</dcterms:created>
  <dcterms:modified xsi:type="dcterms:W3CDTF">2024-12-17T18:10:40Z</dcterms:modified>
</cp:coreProperties>
</file>